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06" r:id="rId3"/>
    <p:sldId id="307" r:id="rId4"/>
    <p:sldId id="258" r:id="rId5"/>
    <p:sldId id="259" r:id="rId6"/>
    <p:sldId id="308" r:id="rId7"/>
    <p:sldId id="309" r:id="rId8"/>
    <p:sldId id="310" r:id="rId9"/>
    <p:sldId id="275" r:id="rId10"/>
    <p:sldId id="301" r:id="rId11"/>
    <p:sldId id="300" r:id="rId12"/>
    <p:sldId id="302" r:id="rId13"/>
    <p:sldId id="303" r:id="rId14"/>
    <p:sldId id="304" r:id="rId15"/>
    <p:sldId id="305" r:id="rId16"/>
    <p:sldId id="274" r:id="rId17"/>
    <p:sldId id="270" r:id="rId18"/>
    <p:sldId id="271" r:id="rId19"/>
    <p:sldId id="272" r:id="rId20"/>
    <p:sldId id="273" r:id="rId21"/>
    <p:sldId id="257" r:id="rId22"/>
    <p:sldId id="26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76" r:id="rId31"/>
    <p:sldId id="277" r:id="rId32"/>
    <p:sldId id="278" r:id="rId33"/>
    <p:sldId id="279" r:id="rId34"/>
    <p:sldId id="280" r:id="rId35"/>
    <p:sldId id="268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69735-C4E1-4D46-A8F5-F94620F1AE78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E6D35FC-CE51-4689-A107-6AB89828F048}">
      <dgm:prSet/>
      <dgm:spPr/>
      <dgm:t>
        <a:bodyPr/>
        <a:lstStyle/>
        <a:p>
          <a:r>
            <a:rPr lang="it-IT" b="1" i="0"/>
            <a:t>Traguardi per lo sviluppo delle competenze</a:t>
          </a:r>
          <a:endParaRPr lang="en-US"/>
        </a:p>
      </dgm:t>
    </dgm:pt>
    <dgm:pt modelId="{38DABE1D-AD03-43DF-A642-5ACAC1B25C09}" type="parTrans" cxnId="{F94F0944-853A-43BD-B8D5-E9845697D46C}">
      <dgm:prSet/>
      <dgm:spPr/>
      <dgm:t>
        <a:bodyPr/>
        <a:lstStyle/>
        <a:p>
          <a:endParaRPr lang="en-US"/>
        </a:p>
      </dgm:t>
    </dgm:pt>
    <dgm:pt modelId="{714CFAD9-643F-44BC-83DA-C45B51710540}" type="sibTrans" cxnId="{F94F0944-853A-43BD-B8D5-E9845697D46C}">
      <dgm:prSet/>
      <dgm:spPr/>
      <dgm:t>
        <a:bodyPr/>
        <a:lstStyle/>
        <a:p>
          <a:endParaRPr lang="en-US"/>
        </a:p>
      </dgm:t>
    </dgm:pt>
    <dgm:pt modelId="{5214985F-B4D9-4334-A2D8-E52C79B807A2}">
      <dgm:prSet/>
      <dgm:spPr/>
      <dgm:t>
        <a:bodyPr/>
        <a:lstStyle/>
        <a:p>
          <a:r>
            <a:rPr lang="it-IT" b="0" i="0"/>
            <a:t>L’alunno ha rafforzato un </a:t>
          </a:r>
          <a:r>
            <a:rPr lang="it-IT" b="1" i="0"/>
            <a:t>atteggiamento positivo</a:t>
          </a:r>
          <a:r>
            <a:rPr lang="it-IT" b="0" i="0"/>
            <a:t> rispetto alla matematica attraverso esperienze significative e ha capito come gli strumenti matematici appresi siano utili in molte situazioni per operare nella realtà (matematica).</a:t>
          </a:r>
          <a:endParaRPr lang="en-US"/>
        </a:p>
      </dgm:t>
    </dgm:pt>
    <dgm:pt modelId="{B5819BE1-8F99-4089-97E5-69289B1896CC}" type="parTrans" cxnId="{71B24B07-AA1F-4A5E-B7EE-7DA0FA3288FC}">
      <dgm:prSet/>
      <dgm:spPr/>
      <dgm:t>
        <a:bodyPr/>
        <a:lstStyle/>
        <a:p>
          <a:endParaRPr lang="en-US"/>
        </a:p>
      </dgm:t>
    </dgm:pt>
    <dgm:pt modelId="{CE59EB0F-2FE6-44C3-A4A0-2A13EA9DF41F}" type="sibTrans" cxnId="{71B24B07-AA1F-4A5E-B7EE-7DA0FA3288FC}">
      <dgm:prSet/>
      <dgm:spPr/>
      <dgm:t>
        <a:bodyPr/>
        <a:lstStyle/>
        <a:p>
          <a:endParaRPr lang="en-US"/>
        </a:p>
      </dgm:t>
    </dgm:pt>
    <dgm:pt modelId="{18C3131E-B31A-4E28-9224-83CEC067124D}">
      <dgm:prSet/>
      <dgm:spPr/>
      <dgm:t>
        <a:bodyPr/>
        <a:lstStyle/>
        <a:p>
          <a:r>
            <a:rPr lang="it-IT" b="1" i="0"/>
            <a:t>Sviluppa</a:t>
          </a:r>
          <a:r>
            <a:rPr lang="it-IT" b="0" i="0"/>
            <a:t> semplici schematizzazioni e modellizzazioni di fatti e fenomeni ricorrendo, quando è il caso, a misure appropriate e a semplici formalizzazioni.</a:t>
          </a:r>
          <a:endParaRPr lang="en-US"/>
        </a:p>
      </dgm:t>
    </dgm:pt>
    <dgm:pt modelId="{A208CD5A-59DA-4F68-9CE0-0FA64C117A26}" type="parTrans" cxnId="{841A8234-74B7-497B-975D-8D436DC47180}">
      <dgm:prSet/>
      <dgm:spPr/>
      <dgm:t>
        <a:bodyPr/>
        <a:lstStyle/>
        <a:p>
          <a:endParaRPr lang="en-US"/>
        </a:p>
      </dgm:t>
    </dgm:pt>
    <dgm:pt modelId="{516E3F75-704E-440F-9191-768EB120A5DF}" type="sibTrans" cxnId="{841A8234-74B7-497B-975D-8D436DC47180}">
      <dgm:prSet/>
      <dgm:spPr/>
      <dgm:t>
        <a:bodyPr/>
        <a:lstStyle/>
        <a:p>
          <a:endParaRPr lang="en-US"/>
        </a:p>
      </dgm:t>
    </dgm:pt>
    <dgm:pt modelId="{398D9CBD-EEB6-4802-BE88-E47D403AA9F6}" type="pres">
      <dgm:prSet presAssocID="{FCB69735-C4E1-4D46-A8F5-F94620F1AE78}" presName="root" presStyleCnt="0">
        <dgm:presLayoutVars>
          <dgm:dir/>
          <dgm:resizeHandles val="exact"/>
        </dgm:presLayoutVars>
      </dgm:prSet>
      <dgm:spPr/>
    </dgm:pt>
    <dgm:pt modelId="{6D50CE5A-255C-459D-B5A5-D261D706890A}" type="pres">
      <dgm:prSet presAssocID="{FCB69735-C4E1-4D46-A8F5-F94620F1AE78}" presName="container" presStyleCnt="0">
        <dgm:presLayoutVars>
          <dgm:dir/>
          <dgm:resizeHandles val="exact"/>
        </dgm:presLayoutVars>
      </dgm:prSet>
      <dgm:spPr/>
    </dgm:pt>
    <dgm:pt modelId="{C4F6A352-5C33-49E1-BBB1-5AA51E40FEDF}" type="pres">
      <dgm:prSet presAssocID="{2E6D35FC-CE51-4689-A107-6AB89828F048}" presName="compNode" presStyleCnt="0"/>
      <dgm:spPr/>
    </dgm:pt>
    <dgm:pt modelId="{3A0CC633-0A1C-4F19-AD07-46F70419B255}" type="pres">
      <dgm:prSet presAssocID="{2E6D35FC-CE51-4689-A107-6AB89828F048}" presName="iconBgRect" presStyleLbl="bgShp" presStyleIdx="0" presStyleCnt="3"/>
      <dgm:spPr/>
    </dgm:pt>
    <dgm:pt modelId="{963018DB-EC35-41AB-A06E-190A18C6F96D}" type="pres">
      <dgm:prSet presAssocID="{2E6D35FC-CE51-4689-A107-6AB89828F04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BA8D0F0-A686-4E8F-84A5-60AA3839C8DF}" type="pres">
      <dgm:prSet presAssocID="{2E6D35FC-CE51-4689-A107-6AB89828F048}" presName="spaceRect" presStyleCnt="0"/>
      <dgm:spPr/>
    </dgm:pt>
    <dgm:pt modelId="{224B52E6-4C29-49F2-BFBF-346616437674}" type="pres">
      <dgm:prSet presAssocID="{2E6D35FC-CE51-4689-A107-6AB89828F048}" presName="textRect" presStyleLbl="revTx" presStyleIdx="0" presStyleCnt="3">
        <dgm:presLayoutVars>
          <dgm:chMax val="1"/>
          <dgm:chPref val="1"/>
        </dgm:presLayoutVars>
      </dgm:prSet>
      <dgm:spPr/>
    </dgm:pt>
    <dgm:pt modelId="{323D788C-4E09-4B7B-8F9A-D4C766FD46EF}" type="pres">
      <dgm:prSet presAssocID="{714CFAD9-643F-44BC-83DA-C45B51710540}" presName="sibTrans" presStyleLbl="sibTrans2D1" presStyleIdx="0" presStyleCnt="0"/>
      <dgm:spPr/>
    </dgm:pt>
    <dgm:pt modelId="{AC7F2D22-62A1-4C0D-B218-D7EB17F7E44C}" type="pres">
      <dgm:prSet presAssocID="{5214985F-B4D9-4334-A2D8-E52C79B807A2}" presName="compNode" presStyleCnt="0"/>
      <dgm:spPr/>
    </dgm:pt>
    <dgm:pt modelId="{20352477-CBC6-4388-AFAA-DFEB35BA241E}" type="pres">
      <dgm:prSet presAssocID="{5214985F-B4D9-4334-A2D8-E52C79B807A2}" presName="iconBgRect" presStyleLbl="bgShp" presStyleIdx="1" presStyleCnt="3"/>
      <dgm:spPr/>
    </dgm:pt>
    <dgm:pt modelId="{4E8F8973-7899-41E0-AEB1-FB579ABE3EF0}" type="pres">
      <dgm:prSet presAssocID="{5214985F-B4D9-4334-A2D8-E52C79B807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la"/>
        </a:ext>
      </dgm:extLst>
    </dgm:pt>
    <dgm:pt modelId="{52D376F9-2083-423B-9953-89A169BE4126}" type="pres">
      <dgm:prSet presAssocID="{5214985F-B4D9-4334-A2D8-E52C79B807A2}" presName="spaceRect" presStyleCnt="0"/>
      <dgm:spPr/>
    </dgm:pt>
    <dgm:pt modelId="{E15AFCA0-874A-44BA-B9E2-76BC91ECEE50}" type="pres">
      <dgm:prSet presAssocID="{5214985F-B4D9-4334-A2D8-E52C79B807A2}" presName="textRect" presStyleLbl="revTx" presStyleIdx="1" presStyleCnt="3">
        <dgm:presLayoutVars>
          <dgm:chMax val="1"/>
          <dgm:chPref val="1"/>
        </dgm:presLayoutVars>
      </dgm:prSet>
      <dgm:spPr/>
    </dgm:pt>
    <dgm:pt modelId="{5281B54F-1E78-45A2-AE5A-B5B20BBA0439}" type="pres">
      <dgm:prSet presAssocID="{CE59EB0F-2FE6-44C3-A4A0-2A13EA9DF41F}" presName="sibTrans" presStyleLbl="sibTrans2D1" presStyleIdx="0" presStyleCnt="0"/>
      <dgm:spPr/>
    </dgm:pt>
    <dgm:pt modelId="{3324DD57-0158-4838-A277-7502109FBD3C}" type="pres">
      <dgm:prSet presAssocID="{18C3131E-B31A-4E28-9224-83CEC067124D}" presName="compNode" presStyleCnt="0"/>
      <dgm:spPr/>
    </dgm:pt>
    <dgm:pt modelId="{D28B5D14-B352-475B-8A74-491D41B72248}" type="pres">
      <dgm:prSet presAssocID="{18C3131E-B31A-4E28-9224-83CEC067124D}" presName="iconBgRect" presStyleLbl="bgShp" presStyleIdx="2" presStyleCnt="3"/>
      <dgm:spPr/>
    </dgm:pt>
    <dgm:pt modelId="{A9457FEF-F244-490F-BDCE-86F335EA4254}" type="pres">
      <dgm:prSet presAssocID="{18C3131E-B31A-4E28-9224-83CEC067124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A1189636-F5DC-4B49-A416-1651B5CE2B72}" type="pres">
      <dgm:prSet presAssocID="{18C3131E-B31A-4E28-9224-83CEC067124D}" presName="spaceRect" presStyleCnt="0"/>
      <dgm:spPr/>
    </dgm:pt>
    <dgm:pt modelId="{BC2EF0A6-B9B7-4496-A2ED-CE8D686B51A6}" type="pres">
      <dgm:prSet presAssocID="{18C3131E-B31A-4E28-9224-83CEC067124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1B24B07-AA1F-4A5E-B7EE-7DA0FA3288FC}" srcId="{FCB69735-C4E1-4D46-A8F5-F94620F1AE78}" destId="{5214985F-B4D9-4334-A2D8-E52C79B807A2}" srcOrd="1" destOrd="0" parTransId="{B5819BE1-8F99-4089-97E5-69289B1896CC}" sibTransId="{CE59EB0F-2FE6-44C3-A4A0-2A13EA9DF41F}"/>
    <dgm:cxn modelId="{F1B1E709-E098-42A3-9151-FE42A608232B}" type="presOf" srcId="{2E6D35FC-CE51-4689-A107-6AB89828F048}" destId="{224B52E6-4C29-49F2-BFBF-346616437674}" srcOrd="0" destOrd="0" presId="urn:microsoft.com/office/officeart/2018/2/layout/IconCircleList"/>
    <dgm:cxn modelId="{238A7C31-21F9-4A7D-8EE0-750676554FEF}" type="presOf" srcId="{5214985F-B4D9-4334-A2D8-E52C79B807A2}" destId="{E15AFCA0-874A-44BA-B9E2-76BC91ECEE50}" srcOrd="0" destOrd="0" presId="urn:microsoft.com/office/officeart/2018/2/layout/IconCircleList"/>
    <dgm:cxn modelId="{841A8234-74B7-497B-975D-8D436DC47180}" srcId="{FCB69735-C4E1-4D46-A8F5-F94620F1AE78}" destId="{18C3131E-B31A-4E28-9224-83CEC067124D}" srcOrd="2" destOrd="0" parTransId="{A208CD5A-59DA-4F68-9CE0-0FA64C117A26}" sibTransId="{516E3F75-704E-440F-9191-768EB120A5DF}"/>
    <dgm:cxn modelId="{BBD0AF43-015D-46EF-B169-9283800956F8}" type="presOf" srcId="{CE59EB0F-2FE6-44C3-A4A0-2A13EA9DF41F}" destId="{5281B54F-1E78-45A2-AE5A-B5B20BBA0439}" srcOrd="0" destOrd="0" presId="urn:microsoft.com/office/officeart/2018/2/layout/IconCircleList"/>
    <dgm:cxn modelId="{F94F0944-853A-43BD-B8D5-E9845697D46C}" srcId="{FCB69735-C4E1-4D46-A8F5-F94620F1AE78}" destId="{2E6D35FC-CE51-4689-A107-6AB89828F048}" srcOrd="0" destOrd="0" parTransId="{38DABE1D-AD03-43DF-A642-5ACAC1B25C09}" sibTransId="{714CFAD9-643F-44BC-83DA-C45B51710540}"/>
    <dgm:cxn modelId="{6B67584A-2517-48E7-A458-432B9677A436}" type="presOf" srcId="{18C3131E-B31A-4E28-9224-83CEC067124D}" destId="{BC2EF0A6-B9B7-4496-A2ED-CE8D686B51A6}" srcOrd="0" destOrd="0" presId="urn:microsoft.com/office/officeart/2018/2/layout/IconCircleList"/>
    <dgm:cxn modelId="{A19E7FA2-FD0C-497C-BA01-BDAB225C0848}" type="presOf" srcId="{714CFAD9-643F-44BC-83DA-C45B51710540}" destId="{323D788C-4E09-4B7B-8F9A-D4C766FD46EF}" srcOrd="0" destOrd="0" presId="urn:microsoft.com/office/officeart/2018/2/layout/IconCircleList"/>
    <dgm:cxn modelId="{002525FA-83FC-4B8C-97A7-FC6728973934}" type="presOf" srcId="{FCB69735-C4E1-4D46-A8F5-F94620F1AE78}" destId="{398D9CBD-EEB6-4802-BE88-E47D403AA9F6}" srcOrd="0" destOrd="0" presId="urn:microsoft.com/office/officeart/2018/2/layout/IconCircleList"/>
    <dgm:cxn modelId="{0474B3B6-A5E1-43F4-AB35-2AC2FB358783}" type="presParOf" srcId="{398D9CBD-EEB6-4802-BE88-E47D403AA9F6}" destId="{6D50CE5A-255C-459D-B5A5-D261D706890A}" srcOrd="0" destOrd="0" presId="urn:microsoft.com/office/officeart/2018/2/layout/IconCircleList"/>
    <dgm:cxn modelId="{198B9AD1-1D01-4ABE-AD48-691F220C2F25}" type="presParOf" srcId="{6D50CE5A-255C-459D-B5A5-D261D706890A}" destId="{C4F6A352-5C33-49E1-BBB1-5AA51E40FEDF}" srcOrd="0" destOrd="0" presId="urn:microsoft.com/office/officeart/2018/2/layout/IconCircleList"/>
    <dgm:cxn modelId="{17FFED55-D408-416B-AC13-EEBF596AA04A}" type="presParOf" srcId="{C4F6A352-5C33-49E1-BBB1-5AA51E40FEDF}" destId="{3A0CC633-0A1C-4F19-AD07-46F70419B255}" srcOrd="0" destOrd="0" presId="urn:microsoft.com/office/officeart/2018/2/layout/IconCircleList"/>
    <dgm:cxn modelId="{378A2AAC-DE00-4D72-A8B8-8F11ACE0B3C0}" type="presParOf" srcId="{C4F6A352-5C33-49E1-BBB1-5AA51E40FEDF}" destId="{963018DB-EC35-41AB-A06E-190A18C6F96D}" srcOrd="1" destOrd="0" presId="urn:microsoft.com/office/officeart/2018/2/layout/IconCircleList"/>
    <dgm:cxn modelId="{E59F2191-12BB-4EA1-8F79-CBE193D5E742}" type="presParOf" srcId="{C4F6A352-5C33-49E1-BBB1-5AA51E40FEDF}" destId="{BBA8D0F0-A686-4E8F-84A5-60AA3839C8DF}" srcOrd="2" destOrd="0" presId="urn:microsoft.com/office/officeart/2018/2/layout/IconCircleList"/>
    <dgm:cxn modelId="{C5076F7C-5167-4159-95D6-D18EA2784233}" type="presParOf" srcId="{C4F6A352-5C33-49E1-BBB1-5AA51E40FEDF}" destId="{224B52E6-4C29-49F2-BFBF-346616437674}" srcOrd="3" destOrd="0" presId="urn:microsoft.com/office/officeart/2018/2/layout/IconCircleList"/>
    <dgm:cxn modelId="{91B7634C-1A6C-4656-B9EC-069376F9533B}" type="presParOf" srcId="{6D50CE5A-255C-459D-B5A5-D261D706890A}" destId="{323D788C-4E09-4B7B-8F9A-D4C766FD46EF}" srcOrd="1" destOrd="0" presId="urn:microsoft.com/office/officeart/2018/2/layout/IconCircleList"/>
    <dgm:cxn modelId="{40B3897B-CD4A-4DC8-B7FF-8EF342A137D9}" type="presParOf" srcId="{6D50CE5A-255C-459D-B5A5-D261D706890A}" destId="{AC7F2D22-62A1-4C0D-B218-D7EB17F7E44C}" srcOrd="2" destOrd="0" presId="urn:microsoft.com/office/officeart/2018/2/layout/IconCircleList"/>
    <dgm:cxn modelId="{EC6FC83F-F46B-4667-A658-3E09089124AA}" type="presParOf" srcId="{AC7F2D22-62A1-4C0D-B218-D7EB17F7E44C}" destId="{20352477-CBC6-4388-AFAA-DFEB35BA241E}" srcOrd="0" destOrd="0" presId="urn:microsoft.com/office/officeart/2018/2/layout/IconCircleList"/>
    <dgm:cxn modelId="{DF303C3B-BD5C-4374-86A1-AA0D156334AA}" type="presParOf" srcId="{AC7F2D22-62A1-4C0D-B218-D7EB17F7E44C}" destId="{4E8F8973-7899-41E0-AEB1-FB579ABE3EF0}" srcOrd="1" destOrd="0" presId="urn:microsoft.com/office/officeart/2018/2/layout/IconCircleList"/>
    <dgm:cxn modelId="{458DBF58-9FA1-41F7-9090-A9FBDAAB6916}" type="presParOf" srcId="{AC7F2D22-62A1-4C0D-B218-D7EB17F7E44C}" destId="{52D376F9-2083-423B-9953-89A169BE4126}" srcOrd="2" destOrd="0" presId="urn:microsoft.com/office/officeart/2018/2/layout/IconCircleList"/>
    <dgm:cxn modelId="{41BA97F9-A05E-49A9-8F66-7D8DB73C3095}" type="presParOf" srcId="{AC7F2D22-62A1-4C0D-B218-D7EB17F7E44C}" destId="{E15AFCA0-874A-44BA-B9E2-76BC91ECEE50}" srcOrd="3" destOrd="0" presId="urn:microsoft.com/office/officeart/2018/2/layout/IconCircleList"/>
    <dgm:cxn modelId="{67D0AFC6-039C-43C8-BE22-53462E6B52A5}" type="presParOf" srcId="{6D50CE5A-255C-459D-B5A5-D261D706890A}" destId="{5281B54F-1E78-45A2-AE5A-B5B20BBA0439}" srcOrd="3" destOrd="0" presId="urn:microsoft.com/office/officeart/2018/2/layout/IconCircleList"/>
    <dgm:cxn modelId="{65013A0F-EC1F-4D36-8A9D-5CE6B0B698D4}" type="presParOf" srcId="{6D50CE5A-255C-459D-B5A5-D261D706890A}" destId="{3324DD57-0158-4838-A277-7502109FBD3C}" srcOrd="4" destOrd="0" presId="urn:microsoft.com/office/officeart/2018/2/layout/IconCircleList"/>
    <dgm:cxn modelId="{9C66ED32-D932-4C49-AEE0-967C39756D42}" type="presParOf" srcId="{3324DD57-0158-4838-A277-7502109FBD3C}" destId="{D28B5D14-B352-475B-8A74-491D41B72248}" srcOrd="0" destOrd="0" presId="urn:microsoft.com/office/officeart/2018/2/layout/IconCircleList"/>
    <dgm:cxn modelId="{F679D6DA-8898-469C-864C-221407FFD5A7}" type="presParOf" srcId="{3324DD57-0158-4838-A277-7502109FBD3C}" destId="{A9457FEF-F244-490F-BDCE-86F335EA4254}" srcOrd="1" destOrd="0" presId="urn:microsoft.com/office/officeart/2018/2/layout/IconCircleList"/>
    <dgm:cxn modelId="{17C2891E-D224-4C15-87AB-BB8869C33BCD}" type="presParOf" srcId="{3324DD57-0158-4838-A277-7502109FBD3C}" destId="{A1189636-F5DC-4B49-A416-1651B5CE2B72}" srcOrd="2" destOrd="0" presId="urn:microsoft.com/office/officeart/2018/2/layout/IconCircleList"/>
    <dgm:cxn modelId="{8C252E09-471B-4D11-8E36-07BFC51FDB6C}" type="presParOf" srcId="{3324DD57-0158-4838-A277-7502109FBD3C}" destId="{BC2EF0A6-B9B7-4496-A2ED-CE8D686B51A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CC633-0A1C-4F19-AD07-46F70419B255}">
      <dsp:nvSpPr>
        <dsp:cNvPr id="0" name=""/>
        <dsp:cNvSpPr/>
      </dsp:nvSpPr>
      <dsp:spPr>
        <a:xfrm>
          <a:off x="173481" y="1412942"/>
          <a:ext cx="907914" cy="9079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018DB-EC35-41AB-A06E-190A18C6F96D}">
      <dsp:nvSpPr>
        <dsp:cNvPr id="0" name=""/>
        <dsp:cNvSpPr/>
      </dsp:nvSpPr>
      <dsp:spPr>
        <a:xfrm>
          <a:off x="364143" y="1603604"/>
          <a:ext cx="526590" cy="5265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B52E6-4C29-49F2-BFBF-346616437674}">
      <dsp:nvSpPr>
        <dsp:cNvPr id="0" name=""/>
        <dsp:cNvSpPr/>
      </dsp:nvSpPr>
      <dsp:spPr>
        <a:xfrm>
          <a:off x="1275948" y="1412942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Traguardi per lo sviluppo delle competenze</a:t>
          </a:r>
          <a:endParaRPr lang="en-US" sz="1100" kern="1200"/>
        </a:p>
      </dsp:txBody>
      <dsp:txXfrm>
        <a:off x="1275948" y="1412942"/>
        <a:ext cx="2140082" cy="907914"/>
      </dsp:txXfrm>
    </dsp:sp>
    <dsp:sp modelId="{20352477-CBC6-4388-AFAA-DFEB35BA241E}">
      <dsp:nvSpPr>
        <dsp:cNvPr id="0" name=""/>
        <dsp:cNvSpPr/>
      </dsp:nvSpPr>
      <dsp:spPr>
        <a:xfrm>
          <a:off x="3788925" y="1412942"/>
          <a:ext cx="907914" cy="9079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F8973-7899-41E0-AEB1-FB579ABE3EF0}">
      <dsp:nvSpPr>
        <dsp:cNvPr id="0" name=""/>
        <dsp:cNvSpPr/>
      </dsp:nvSpPr>
      <dsp:spPr>
        <a:xfrm>
          <a:off x="3979586" y="1603604"/>
          <a:ext cx="526590" cy="5265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AFCA0-874A-44BA-B9E2-76BC91ECEE50}">
      <dsp:nvSpPr>
        <dsp:cNvPr id="0" name=""/>
        <dsp:cNvSpPr/>
      </dsp:nvSpPr>
      <dsp:spPr>
        <a:xfrm>
          <a:off x="4891392" y="1412942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0" i="0" kern="1200"/>
            <a:t>L’alunno ha rafforzato un </a:t>
          </a:r>
          <a:r>
            <a:rPr lang="it-IT" sz="1100" b="1" i="0" kern="1200"/>
            <a:t>atteggiamento positivo</a:t>
          </a:r>
          <a:r>
            <a:rPr lang="it-IT" sz="1100" b="0" i="0" kern="1200"/>
            <a:t> rispetto alla matematica attraverso esperienze significative e ha capito come gli strumenti matematici appresi siano utili in molte situazioni per operare nella realtà (matematica).</a:t>
          </a:r>
          <a:endParaRPr lang="en-US" sz="1100" kern="1200"/>
        </a:p>
      </dsp:txBody>
      <dsp:txXfrm>
        <a:off x="4891392" y="1412942"/>
        <a:ext cx="2140082" cy="907914"/>
      </dsp:txXfrm>
    </dsp:sp>
    <dsp:sp modelId="{D28B5D14-B352-475B-8A74-491D41B72248}">
      <dsp:nvSpPr>
        <dsp:cNvPr id="0" name=""/>
        <dsp:cNvSpPr/>
      </dsp:nvSpPr>
      <dsp:spPr>
        <a:xfrm>
          <a:off x="7404368" y="1412942"/>
          <a:ext cx="907914" cy="9079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57FEF-F244-490F-BDCE-86F335EA4254}">
      <dsp:nvSpPr>
        <dsp:cNvPr id="0" name=""/>
        <dsp:cNvSpPr/>
      </dsp:nvSpPr>
      <dsp:spPr>
        <a:xfrm>
          <a:off x="7595030" y="1603604"/>
          <a:ext cx="526590" cy="5265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EF0A6-B9B7-4496-A2ED-CE8D686B51A6}">
      <dsp:nvSpPr>
        <dsp:cNvPr id="0" name=""/>
        <dsp:cNvSpPr/>
      </dsp:nvSpPr>
      <dsp:spPr>
        <a:xfrm>
          <a:off x="8506835" y="1412942"/>
          <a:ext cx="2140082" cy="907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i="0" kern="1200"/>
            <a:t>Sviluppa</a:t>
          </a:r>
          <a:r>
            <a:rPr lang="it-IT" sz="1100" b="0" i="0" kern="1200"/>
            <a:t> semplici schematizzazioni e modellizzazioni di fatti e fenomeni ricorrendo, quando è il caso, a misure appropriate e a semplici formalizzazioni.</a:t>
          </a:r>
          <a:endParaRPr lang="en-US" sz="1100" kern="1200"/>
        </a:p>
      </dsp:txBody>
      <dsp:txXfrm>
        <a:off x="8506835" y="1412942"/>
        <a:ext cx="2140082" cy="907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68481-BE35-4D82-9A67-B247B87A66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17176-92C1-497C-80EE-7BF9C79AEF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136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4DABD-7B6B-9BD1-CC1C-B17D9765B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789A054-39E6-3396-D273-640AFD65F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BDCEB4-FD73-1637-EEF6-9FEAD6EA3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D75ED3-12B0-B6CC-DDE7-BC59B829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99A6B4-A7DE-FAE2-F053-CA892381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7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73C51-F3B5-2441-C936-1AA5F474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7FA2507-BE36-887E-B0F0-7DF3A2EE8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AF92E3-87A7-6E19-290D-5468BB0D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9F1166-CA16-D20F-9310-FDA6DBFB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D12402-AAB2-7C68-4A70-6B8D6A22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98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C7CB169-301C-942E-5746-2EABD13C9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912A2D0-2F15-6817-66DB-E07675534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5B6CE8-1D30-81B0-F764-388036745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40D718-776B-065C-790B-6F2ECF28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7C305D-9BA6-4F80-52F0-588F205D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55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19E1B-D9CE-261D-4828-05E25198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A08914-AB9B-1108-66BF-0BE831634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AAE707-52F1-DB51-7E0D-6B8F8576F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DD15BE-79B0-73DF-E667-A7ECB99B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EE0C7E-8B0A-AFFA-ED40-429F11E4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95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C9737-EF4A-F782-BD65-288E27AD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9E6269-277E-7697-BF6C-583EC0139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7819E8-A90E-05D6-452B-F36BC4A4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300D72-3FB0-B26E-D33A-17555C84D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704C9F-112D-2E1C-DB5A-EA3DB702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31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BFAA1-38BA-E6FB-70DE-561ABC43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A50E19-E1C4-3108-99D4-0991D5D35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13ED84-C0AD-2147-F677-CAFCCB247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7FA04D-4FFA-3ADA-771F-9E58EEDC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FA4671-2145-3A75-1DDD-BB7783DE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439316-8A5E-D723-0962-88000E3C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97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AC3DDE-EC85-04EC-D555-2F65C0C1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22956B-989A-8312-73C5-D5A03185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F1BC10-0AD5-1350-A6F7-E79F5B693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8EB29B-1DC0-21E5-2057-B35855EB3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87E7233-C3F3-A5A9-2B00-AA5BE5D9C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CDA0ED-A47B-C8EC-8693-B0F29306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EDC2733-2396-F736-9363-40230629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74C4E78-C362-13B3-B149-474F5ED5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79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D4B46C-B504-E530-9FA5-E98A299B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B3609-06F6-BA4B-1A44-C41732A57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812C5F-145D-9F43-FE8D-BB40AEC5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D9B674-56CA-E3FD-2870-498C9860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2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97559F2-55F6-0627-707C-740CB7CAF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89EB70-959D-4DCB-2A86-E28103231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40DDC9-CE9F-23E2-1541-C18E9744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64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D6F317-5C05-542B-F8B1-1CB59963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426CBB-EA04-AD48-B854-7DF11143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2F33C8-5169-95B0-0E2B-04350771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7EB81C-66F2-660D-30F9-453DE2CF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DC725D-511C-42F9-D4CE-CF746811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3C329F-6171-2E7C-2EF2-E9AC737D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67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C46C4-B55B-C9FB-B812-2D4C0C8F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668C4C7-CF96-F71D-18BA-467CD2F87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AA8961-AB50-4FE9-E500-38601D751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0DD111-F052-583E-133F-FDC5A3EF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523F21-FE70-993F-C95D-24EFEE357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A7CB6E-6961-2C87-366A-F7D95A1F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75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932831-19C2-6F7B-D1A9-B9EA12F8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8AC47B-1240-B39E-1E6B-DDF23D584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D2511A-BCD1-1A04-5B58-EA3100E75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582DF6-81BE-4E44-B01F-3F504F2A25B8}" type="datetimeFigureOut">
              <a:rPr lang="it-IT" smtClean="0"/>
              <a:t>17/11/2024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784EE6-8F7F-06CF-8A98-64B64AD35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079890-622D-7102-8B04-D31623638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D273F5-4EBF-40CE-B2A8-485CD3D81E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41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qguYTxIh4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7AAC3D99-F527-433D-86CB-3C19B8682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9" name="Immagine 8" descr="Immagine che contiene luce&#10;&#10;Descrizione generata automaticamente">
            <a:extLst>
              <a:ext uri="{FF2B5EF4-FFF2-40B4-BE49-F238E27FC236}">
                <a16:creationId xmlns:a16="http://schemas.microsoft.com/office/drawing/2014/main" id="{913810D1-0862-F3FD-6670-309ECCA97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14643" b="1"/>
          <a:stretch/>
        </p:blipFill>
        <p:spPr>
          <a:xfrm>
            <a:off x="20" y="2857855"/>
            <a:ext cx="4211035" cy="4000145"/>
          </a:xfrm>
          <a:custGeom>
            <a:avLst/>
            <a:gdLst/>
            <a:ahLst/>
            <a:cxnLst/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B60AD925-C857-4641-888D-DD8B23E2F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464" y="2646946"/>
            <a:ext cx="4611389" cy="4234957"/>
          </a:xfrm>
          <a:custGeom>
            <a:avLst/>
            <a:gdLst>
              <a:gd name="connsiteX0" fmla="*/ 1027223 w 4611389"/>
              <a:gd name="connsiteY0" fmla="*/ 1561 h 4349060"/>
              <a:gd name="connsiteX1" fmla="*/ 2494275 w 4611389"/>
              <a:gd name="connsiteY1" fmla="*/ 407320 h 4349060"/>
              <a:gd name="connsiteX2" fmla="*/ 4571779 w 4611389"/>
              <a:gd name="connsiteY2" fmla="*/ 4223172 h 4349060"/>
              <a:gd name="connsiteX3" fmla="*/ 4542246 w 4611389"/>
              <a:gd name="connsiteY3" fmla="*/ 4349060 h 4349060"/>
              <a:gd name="connsiteX4" fmla="*/ 0 w 4611389"/>
              <a:gd name="connsiteY4" fmla="*/ 4349060 h 4349060"/>
              <a:gd name="connsiteX5" fmla="*/ 0 w 4611389"/>
              <a:gd name="connsiteY5" fmla="*/ 145315 h 4349060"/>
              <a:gd name="connsiteX6" fmla="*/ 177713 w 4611389"/>
              <a:gd name="connsiteY6" fmla="*/ 92596 h 4349060"/>
              <a:gd name="connsiteX7" fmla="*/ 1027223 w 4611389"/>
              <a:gd name="connsiteY7" fmla="*/ 1561 h 43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1389" h="4349060">
                <a:moveTo>
                  <a:pt x="1027223" y="1561"/>
                </a:moveTo>
                <a:cubicBezTo>
                  <a:pt x="1510283" y="16927"/>
                  <a:pt x="2006320" y="146146"/>
                  <a:pt x="2494275" y="407320"/>
                </a:cubicBezTo>
                <a:cubicBezTo>
                  <a:pt x="3912216" y="1166261"/>
                  <a:pt x="4815410" y="2787044"/>
                  <a:pt x="4571779" y="4223172"/>
                </a:cubicBezTo>
                <a:lnTo>
                  <a:pt x="4542246" y="4349060"/>
                </a:lnTo>
                <a:lnTo>
                  <a:pt x="0" y="4349060"/>
                </a:lnTo>
                <a:lnTo>
                  <a:pt x="0" y="145315"/>
                </a:lnTo>
                <a:lnTo>
                  <a:pt x="177713" y="92596"/>
                </a:lnTo>
                <a:cubicBezTo>
                  <a:pt x="453211" y="23999"/>
                  <a:pt x="737889" y="-7642"/>
                  <a:pt x="1027223" y="156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3C9C3854-C672-47D2-8FD3-15A88F6CE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910" y="-12717"/>
            <a:ext cx="4495812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5A5984C3-482F-4BE6-A94A-A4BC108D7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578738" y="1299898"/>
            <a:ext cx="2299137" cy="2600447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5F3D4A-7404-ACEA-E341-78DA0D184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6115" y="3320159"/>
            <a:ext cx="7102774" cy="1573724"/>
          </a:xfrm>
        </p:spPr>
        <p:txBody>
          <a:bodyPr anchor="b">
            <a:normAutofit/>
          </a:bodyPr>
          <a:lstStyle/>
          <a:p>
            <a:r>
              <a:rPr lang="it-IT" sz="4400" dirty="0">
                <a:solidFill>
                  <a:srgbClr val="002060"/>
                </a:solidFill>
              </a:rPr>
              <a:t>Giornata mondiale di Fibonacci 23 novembre 2024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3964AF-3AD5-4072-DC7B-B22D14F93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2276" y="4970229"/>
            <a:ext cx="7102774" cy="1439573"/>
          </a:xfrm>
        </p:spPr>
        <p:txBody>
          <a:bodyPr anchor="t">
            <a:no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Settimana dedicata ai giochi matematici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18, 19 e 20 novembre 2024 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«Viaggio alla scoperta della Matemagica»</a:t>
            </a:r>
          </a:p>
          <a:p>
            <a:r>
              <a:rPr lang="it-IT" sz="2800" b="1" dirty="0">
                <a:solidFill>
                  <a:srgbClr val="002060"/>
                </a:solidFill>
              </a:rPr>
              <a:t>Classi terze e quarte sezioni C e D </a:t>
            </a:r>
          </a:p>
        </p:txBody>
      </p:sp>
      <p:pic>
        <p:nvPicPr>
          <p:cNvPr id="5" name="Immagine 4" descr="Immagine che contiene schermata, Neon, cerchio, rosso&#10;&#10;Descrizione generata automaticamente">
            <a:extLst>
              <a:ext uri="{FF2B5EF4-FFF2-40B4-BE49-F238E27FC236}">
                <a16:creationId xmlns:a16="http://schemas.microsoft.com/office/drawing/2014/main" id="{E7C6592C-4E78-949D-1BC3-F3021A66C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r="9800" b="-1"/>
          <a:stretch/>
        </p:blipFill>
        <p:spPr>
          <a:xfrm>
            <a:off x="1620005" y="10"/>
            <a:ext cx="4077699" cy="2646937"/>
          </a:xfrm>
          <a:custGeom>
            <a:avLst/>
            <a:gdLst/>
            <a:ahLst/>
            <a:cxnLst/>
            <a:rect l="l" t="t" r="r" b="b"/>
            <a:pathLst>
              <a:path w="4077699" h="2646947">
                <a:moveTo>
                  <a:pt x="298869" y="0"/>
                </a:moveTo>
                <a:lnTo>
                  <a:pt x="3905710" y="0"/>
                </a:lnTo>
                <a:lnTo>
                  <a:pt x="3954920" y="126877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7"/>
                </a:cubicBezTo>
                <a:cubicBezTo>
                  <a:pt x="3193644" y="2058662"/>
                  <a:pt x="3147179" y="2093247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2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2" y="7075"/>
                </a:cubicBezTo>
                <a:close/>
              </a:path>
            </a:pathLst>
          </a:custGeom>
        </p:spPr>
      </p:pic>
      <p:pic>
        <p:nvPicPr>
          <p:cNvPr id="11" name="Immagine 10" descr="Immagine che contiene cielo, pianta, fiore, girasole&#10;&#10;Descrizione generata automaticamente">
            <a:extLst>
              <a:ext uri="{FF2B5EF4-FFF2-40B4-BE49-F238E27FC236}">
                <a16:creationId xmlns:a16="http://schemas.microsoft.com/office/drawing/2014/main" id="{5D7E2AA0-2B32-DC91-B10F-F77EFDAF0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17024" b="-2"/>
          <a:stretch/>
        </p:blipFill>
        <p:spPr>
          <a:xfrm>
            <a:off x="5584924" y="1547578"/>
            <a:ext cx="2292493" cy="2122880"/>
          </a:xfrm>
          <a:custGeom>
            <a:avLst/>
            <a:gdLst/>
            <a:ahLst/>
            <a:cxnLst/>
            <a:rect l="l" t="t" r="r" b="b"/>
            <a:pathLst>
              <a:path w="2292493" h="2122880">
                <a:moveTo>
                  <a:pt x="1235443" y="101"/>
                </a:moveTo>
                <a:cubicBezTo>
                  <a:pt x="1263084" y="-395"/>
                  <a:pt x="1291217" y="936"/>
                  <a:pt x="1320072" y="4230"/>
                </a:cubicBezTo>
                <a:cubicBezTo>
                  <a:pt x="1671802" y="44384"/>
                  <a:pt x="1902125" y="218473"/>
                  <a:pt x="2090172" y="586366"/>
                </a:cubicBezTo>
                <a:cubicBezTo>
                  <a:pt x="2114779" y="634518"/>
                  <a:pt x="2139225" y="678547"/>
                  <a:pt x="2162870" y="721101"/>
                </a:cubicBezTo>
                <a:cubicBezTo>
                  <a:pt x="2260860" y="897539"/>
                  <a:pt x="2307113" y="988758"/>
                  <a:pt x="2288417" y="1133777"/>
                </a:cubicBezTo>
                <a:cubicBezTo>
                  <a:pt x="2269852" y="1277773"/>
                  <a:pt x="2215677" y="1415925"/>
                  <a:pt x="2127475" y="1544405"/>
                </a:cubicBezTo>
                <a:cubicBezTo>
                  <a:pt x="2041168" y="1670087"/>
                  <a:pt x="1926635" y="1781072"/>
                  <a:pt x="1787108" y="1874175"/>
                </a:cubicBezTo>
                <a:cubicBezTo>
                  <a:pt x="1649962" y="1965719"/>
                  <a:pt x="1492014" y="2036098"/>
                  <a:pt x="1330248" y="2077660"/>
                </a:cubicBezTo>
                <a:cubicBezTo>
                  <a:pt x="1164114" y="2120453"/>
                  <a:pt x="999359" y="2132944"/>
                  <a:pt x="840730" y="2114835"/>
                </a:cubicBezTo>
                <a:cubicBezTo>
                  <a:pt x="691132" y="2097757"/>
                  <a:pt x="557149" y="2053337"/>
                  <a:pt x="442425" y="1982881"/>
                </a:cubicBezTo>
                <a:cubicBezTo>
                  <a:pt x="334913" y="1916810"/>
                  <a:pt x="244458" y="1827961"/>
                  <a:pt x="173560" y="1718848"/>
                </a:cubicBezTo>
                <a:cubicBezTo>
                  <a:pt x="83005" y="1579424"/>
                  <a:pt x="26806" y="1409945"/>
                  <a:pt x="7516" y="1223899"/>
                </a:cubicBezTo>
                <a:cubicBezTo>
                  <a:pt x="-4057" y="1112273"/>
                  <a:pt x="-2343" y="994681"/>
                  <a:pt x="13211" y="874039"/>
                </a:cubicBezTo>
                <a:cubicBezTo>
                  <a:pt x="29758" y="745684"/>
                  <a:pt x="79512" y="646833"/>
                  <a:pt x="174480" y="553491"/>
                </a:cubicBezTo>
                <a:cubicBezTo>
                  <a:pt x="273817" y="455849"/>
                  <a:pt x="415027" y="371593"/>
                  <a:pt x="564552" y="282403"/>
                </a:cubicBezTo>
                <a:cubicBezTo>
                  <a:pt x="592135" y="265970"/>
                  <a:pt x="620637" y="248950"/>
                  <a:pt x="649169" y="231687"/>
                </a:cubicBezTo>
                <a:cubicBezTo>
                  <a:pt x="872639" y="96509"/>
                  <a:pt x="1041960" y="3569"/>
                  <a:pt x="1235443" y="101"/>
                </a:cubicBezTo>
                <a:close/>
              </a:path>
            </a:pathLst>
          </a:custGeom>
        </p:spPr>
      </p:pic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BA3354A6-35AE-4D59-AB14-C804900E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0005" y="0"/>
            <a:ext cx="4077699" cy="2646947"/>
          </a:xfrm>
          <a:custGeom>
            <a:avLst/>
            <a:gdLst>
              <a:gd name="connsiteX0" fmla="*/ 298869 w 4077699"/>
              <a:gd name="connsiteY0" fmla="*/ 0 h 2646947"/>
              <a:gd name="connsiteX1" fmla="*/ 392277 w 4077699"/>
              <a:gd name="connsiteY1" fmla="*/ 0 h 2646947"/>
              <a:gd name="connsiteX2" fmla="*/ 387217 w 4077699"/>
              <a:gd name="connsiteY2" fmla="*/ 6841 h 2646947"/>
              <a:gd name="connsiteX3" fmla="*/ 289956 w 4077699"/>
              <a:gd name="connsiteY3" fmla="*/ 170861 h 2646947"/>
              <a:gd name="connsiteX4" fmla="*/ 109408 w 4077699"/>
              <a:gd name="connsiteY4" fmla="*/ 878451 h 2646947"/>
              <a:gd name="connsiteX5" fmla="*/ 183128 w 4077699"/>
              <a:gd name="connsiteY5" fmla="*/ 1195768 h 2646947"/>
              <a:gd name="connsiteX6" fmla="*/ 190272 w 4077699"/>
              <a:gd name="connsiteY6" fmla="*/ 1207732 h 2646947"/>
              <a:gd name="connsiteX7" fmla="*/ 207472 w 4077699"/>
              <a:gd name="connsiteY7" fmla="*/ 1253396 h 2646947"/>
              <a:gd name="connsiteX8" fmla="*/ 425597 w 4077699"/>
              <a:gd name="connsiteY8" fmla="*/ 1574987 h 2646947"/>
              <a:gd name="connsiteX9" fmla="*/ 571502 w 4077699"/>
              <a:gd name="connsiteY9" fmla="*/ 1772408 h 2646947"/>
              <a:gd name="connsiteX10" fmla="*/ 1019876 w 4077699"/>
              <a:gd name="connsiteY10" fmla="*/ 2254288 h 2646947"/>
              <a:gd name="connsiteX11" fmla="*/ 1170214 w 4077699"/>
              <a:gd name="connsiteY11" fmla="*/ 2353167 h 2646947"/>
              <a:gd name="connsiteX12" fmla="*/ 1189078 w 4077699"/>
              <a:gd name="connsiteY12" fmla="*/ 2365867 h 2646947"/>
              <a:gd name="connsiteX13" fmla="*/ 1971610 w 4077699"/>
              <a:gd name="connsiteY13" fmla="*/ 2559177 h 2646947"/>
              <a:gd name="connsiteX14" fmla="*/ 3044126 w 4077699"/>
              <a:gd name="connsiteY14" fmla="*/ 2057684 h 2646947"/>
              <a:gd name="connsiteX15" fmla="*/ 3174649 w 4077699"/>
              <a:gd name="connsiteY15" fmla="*/ 1958102 h 2646947"/>
              <a:gd name="connsiteX16" fmla="*/ 3768300 w 4077699"/>
              <a:gd name="connsiteY16" fmla="*/ 1437524 h 2646947"/>
              <a:gd name="connsiteX17" fmla="*/ 3968807 w 4077699"/>
              <a:gd name="connsiteY17" fmla="*/ 878451 h 2646947"/>
              <a:gd name="connsiteX18" fmla="*/ 3852601 w 4077699"/>
              <a:gd name="connsiteY18" fmla="*/ 122670 h 2646947"/>
              <a:gd name="connsiteX19" fmla="*/ 3806026 w 4077699"/>
              <a:gd name="connsiteY19" fmla="*/ 0 h 2646947"/>
              <a:gd name="connsiteX20" fmla="*/ 3905710 w 4077699"/>
              <a:gd name="connsiteY20" fmla="*/ 0 h 2646947"/>
              <a:gd name="connsiteX21" fmla="*/ 3954920 w 4077699"/>
              <a:gd name="connsiteY21" fmla="*/ 126878 h 2646947"/>
              <a:gd name="connsiteX22" fmla="*/ 4077699 w 4077699"/>
              <a:gd name="connsiteY22" fmla="*/ 908578 h 2646947"/>
              <a:gd name="connsiteX23" fmla="*/ 3865851 w 4077699"/>
              <a:gd name="connsiteY23" fmla="*/ 1486825 h 2646947"/>
              <a:gd name="connsiteX24" fmla="*/ 3238621 w 4077699"/>
              <a:gd name="connsiteY24" fmla="*/ 2025258 h 2646947"/>
              <a:gd name="connsiteX25" fmla="*/ 3100715 w 4077699"/>
              <a:gd name="connsiteY25" fmla="*/ 2128254 h 2646947"/>
              <a:gd name="connsiteX26" fmla="*/ 1967534 w 4077699"/>
              <a:gd name="connsiteY26" fmla="*/ 2646947 h 2646947"/>
              <a:gd name="connsiteX27" fmla="*/ 474798 w 4077699"/>
              <a:gd name="connsiteY27" fmla="*/ 1803828 h 2646947"/>
              <a:gd name="connsiteX28" fmla="*/ 315716 w 4077699"/>
              <a:gd name="connsiteY28" fmla="*/ 1588134 h 2646947"/>
              <a:gd name="connsiteX29" fmla="*/ 0 w 4077699"/>
              <a:gd name="connsiteY29" fmla="*/ 908578 h 2646947"/>
              <a:gd name="connsiteX30" fmla="*/ 190760 w 4077699"/>
              <a:gd name="connsiteY30" fmla="*/ 176721 h 2646947"/>
              <a:gd name="connsiteX31" fmla="*/ 293521 w 4077699"/>
              <a:gd name="connsiteY31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77699" h="2646947">
                <a:moveTo>
                  <a:pt x="298869" y="0"/>
                </a:moveTo>
                <a:lnTo>
                  <a:pt x="392277" y="0"/>
                </a:lnTo>
                <a:lnTo>
                  <a:pt x="387217" y="6841"/>
                </a:lnTo>
                <a:cubicBezTo>
                  <a:pt x="351698" y="60269"/>
                  <a:pt x="319254" y="114975"/>
                  <a:pt x="289956" y="170861"/>
                </a:cubicBezTo>
                <a:cubicBezTo>
                  <a:pt x="170198" y="399383"/>
                  <a:pt x="109408" y="637450"/>
                  <a:pt x="109408" y="878451"/>
                </a:cubicBezTo>
                <a:cubicBezTo>
                  <a:pt x="109408" y="999807"/>
                  <a:pt x="133654" y="1095922"/>
                  <a:pt x="183128" y="1195768"/>
                </a:cubicBezTo>
                <a:lnTo>
                  <a:pt x="190272" y="1207732"/>
                </a:lnTo>
                <a:lnTo>
                  <a:pt x="207472" y="1253396"/>
                </a:lnTo>
                <a:cubicBezTo>
                  <a:pt x="255415" y="1347918"/>
                  <a:pt x="327805" y="1445972"/>
                  <a:pt x="425597" y="1574987"/>
                </a:cubicBezTo>
                <a:cubicBezTo>
                  <a:pt x="472787" y="1637218"/>
                  <a:pt x="521584" y="1701608"/>
                  <a:pt x="571502" y="1772408"/>
                </a:cubicBezTo>
                <a:cubicBezTo>
                  <a:pt x="714549" y="1975254"/>
                  <a:pt x="861533" y="2134485"/>
                  <a:pt x="1019876" y="2254288"/>
                </a:cubicBezTo>
                <a:lnTo>
                  <a:pt x="1170214" y="2353167"/>
                </a:lnTo>
                <a:lnTo>
                  <a:pt x="1189078" y="2365867"/>
                </a:lnTo>
                <a:cubicBezTo>
                  <a:pt x="1418499" y="2498234"/>
                  <a:pt x="1673294" y="2559177"/>
                  <a:pt x="1971610" y="2559177"/>
                </a:cubicBezTo>
                <a:cubicBezTo>
                  <a:pt x="2363180" y="2559177"/>
                  <a:pt x="2650483" y="2360587"/>
                  <a:pt x="3044126" y="2057684"/>
                </a:cubicBezTo>
                <a:cubicBezTo>
                  <a:pt x="3088102" y="2023837"/>
                  <a:pt x="3132080" y="1990399"/>
                  <a:pt x="3174649" y="1958102"/>
                </a:cubicBezTo>
                <a:cubicBezTo>
                  <a:pt x="3405384" y="1782837"/>
                  <a:pt x="3623283" y="1617276"/>
                  <a:pt x="3768300" y="1437524"/>
                </a:cubicBezTo>
                <a:cubicBezTo>
                  <a:pt x="3906940" y="1265683"/>
                  <a:pt x="3968807" y="1093272"/>
                  <a:pt x="3968807" y="878451"/>
                </a:cubicBezTo>
                <a:cubicBezTo>
                  <a:pt x="3968807" y="609229"/>
                  <a:pt x="3928847" y="353589"/>
                  <a:pt x="3852601" y="122670"/>
                </a:cubicBezTo>
                <a:lnTo>
                  <a:pt x="3806026" y="0"/>
                </a:lnTo>
                <a:lnTo>
                  <a:pt x="3905710" y="0"/>
                </a:lnTo>
                <a:lnTo>
                  <a:pt x="3954920" y="126878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8"/>
                </a:cubicBezTo>
                <a:cubicBezTo>
                  <a:pt x="3193644" y="2058662"/>
                  <a:pt x="3147179" y="2093248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3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1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4007F102-B4E3-4315-BAED-4C480A7F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678778" y="1463140"/>
            <a:ext cx="2104785" cy="2291756"/>
          </a:xfrm>
          <a:custGeom>
            <a:avLst/>
            <a:gdLst>
              <a:gd name="connsiteX0" fmla="*/ 2023353 w 2104785"/>
              <a:gd name="connsiteY0" fmla="*/ 1284444 h 2291756"/>
              <a:gd name="connsiteX1" fmla="*/ 1845451 w 2104785"/>
              <a:gd name="connsiteY1" fmla="*/ 738354 h 2291756"/>
              <a:gd name="connsiteX2" fmla="*/ 1803825 w 2104785"/>
              <a:gd name="connsiteY2" fmla="*/ 658465 h 2291756"/>
              <a:gd name="connsiteX3" fmla="*/ 1577531 w 2104785"/>
              <a:gd name="connsiteY3" fmla="*/ 287879 h 2291756"/>
              <a:gd name="connsiteX4" fmla="*/ 1291674 w 2104785"/>
              <a:gd name="connsiteY4" fmla="*/ 121748 h 2291756"/>
              <a:gd name="connsiteX5" fmla="*/ 969299 w 2104785"/>
              <a:gd name="connsiteY5" fmla="*/ 94904 h 2291756"/>
              <a:gd name="connsiteX6" fmla="*/ 502626 w 2104785"/>
              <a:gd name="connsiteY6" fmla="*/ 214833 h 2291756"/>
              <a:gd name="connsiteX7" fmla="*/ 242694 w 2104785"/>
              <a:gd name="connsiteY7" fmla="*/ 442328 h 2291756"/>
              <a:gd name="connsiteX8" fmla="*/ 96707 w 2104785"/>
              <a:gd name="connsiteY8" fmla="*/ 795407 h 2291756"/>
              <a:gd name="connsiteX9" fmla="*/ 101173 w 2104785"/>
              <a:gd name="connsiteY9" fmla="*/ 1241694 h 2291756"/>
              <a:gd name="connsiteX10" fmla="*/ 261039 w 2104785"/>
              <a:gd name="connsiteY10" fmla="*/ 1668667 h 2291756"/>
              <a:gd name="connsiteX11" fmla="*/ 322410 w 2104785"/>
              <a:gd name="connsiteY11" fmla="*/ 1763813 h 2291756"/>
              <a:gd name="connsiteX12" fmla="*/ 346848 w 2104785"/>
              <a:gd name="connsiteY12" fmla="*/ 1795056 h 2291756"/>
              <a:gd name="connsiteX13" fmla="*/ 361092 w 2104785"/>
              <a:gd name="connsiteY13" fmla="*/ 1818185 h 2291756"/>
              <a:gd name="connsiteX14" fmla="*/ 572684 w 2104785"/>
              <a:gd name="connsiteY14" fmla="*/ 2050800 h 2291756"/>
              <a:gd name="connsiteX15" fmla="*/ 925201 w 2104785"/>
              <a:gd name="connsiteY15" fmla="*/ 2220268 h 2291756"/>
              <a:gd name="connsiteX16" fmla="*/ 1297410 w 2104785"/>
              <a:gd name="connsiteY16" fmla="*/ 2130336 h 2291756"/>
              <a:gd name="connsiteX17" fmla="*/ 1420912 w 2104785"/>
              <a:gd name="connsiteY17" fmla="*/ 2072252 h 2291756"/>
              <a:gd name="connsiteX18" fmla="*/ 1868653 w 2104785"/>
              <a:gd name="connsiteY18" fmla="*/ 1718003 h 2291756"/>
              <a:gd name="connsiteX19" fmla="*/ 1887533 w 2104785"/>
              <a:gd name="connsiteY19" fmla="*/ 1682401 h 2291756"/>
              <a:gd name="connsiteX20" fmla="*/ 1896444 w 2104785"/>
              <a:gd name="connsiteY20" fmla="*/ 1670669 h 2291756"/>
              <a:gd name="connsiteX21" fmla="*/ 2014388 w 2104785"/>
              <a:gd name="connsiteY21" fmla="*/ 1360945 h 2291756"/>
              <a:gd name="connsiteX22" fmla="*/ 2023353 w 2104785"/>
              <a:gd name="connsiteY22" fmla="*/ 1284444 h 2291756"/>
              <a:gd name="connsiteX23" fmla="*/ 2104032 w 2104785"/>
              <a:gd name="connsiteY23" fmla="*/ 1308097 h 2291756"/>
              <a:gd name="connsiteX24" fmla="*/ 2094240 w 2104785"/>
              <a:gd name="connsiteY24" fmla="*/ 1392259 h 2291756"/>
              <a:gd name="connsiteX25" fmla="*/ 1461797 w 2104785"/>
              <a:gd name="connsiteY25" fmla="*/ 2121609 h 2291756"/>
              <a:gd name="connsiteX26" fmla="*/ 1322492 w 2104785"/>
              <a:gd name="connsiteY26" fmla="*/ 2185114 h 2291756"/>
              <a:gd name="connsiteX27" fmla="*/ 902329 w 2104785"/>
              <a:gd name="connsiteY27" fmla="*/ 2282718 h 2291756"/>
              <a:gd name="connsiteX28" fmla="*/ 503412 w 2104785"/>
              <a:gd name="connsiteY28" fmla="*/ 2094616 h 2291756"/>
              <a:gd name="connsiteX29" fmla="*/ 197197 w 2104785"/>
              <a:gd name="connsiteY29" fmla="*/ 1732912 h 2291756"/>
              <a:gd name="connsiteX30" fmla="*/ 24790 w 2104785"/>
              <a:gd name="connsiteY30" fmla="*/ 1263441 h 2291756"/>
              <a:gd name="connsiteX31" fmla="*/ 20509 w 2104785"/>
              <a:gd name="connsiteY31" fmla="*/ 772532 h 2291756"/>
              <a:gd name="connsiteX32" fmla="*/ 178862 w 2104785"/>
              <a:gd name="connsiteY32" fmla="*/ 383966 h 2291756"/>
              <a:gd name="connsiteX33" fmla="*/ 460322 w 2104785"/>
              <a:gd name="connsiteY33" fmla="*/ 133403 h 2291756"/>
              <a:gd name="connsiteX34" fmla="*/ 965287 w 2104785"/>
              <a:gd name="connsiteY34" fmla="*/ 907 h 2291756"/>
              <a:gd name="connsiteX35" fmla="*/ 1313979 w 2104785"/>
              <a:gd name="connsiteY35" fmla="*/ 30038 h 2291756"/>
              <a:gd name="connsiteX36" fmla="*/ 1622997 w 2104785"/>
              <a:gd name="connsiteY36" fmla="*/ 212429 h 2291756"/>
              <a:gd name="connsiteX37" fmla="*/ 1867331 w 2104785"/>
              <a:gd name="connsiteY37" fmla="*/ 619793 h 2291756"/>
              <a:gd name="connsiteX38" fmla="*/ 1912261 w 2104785"/>
              <a:gd name="connsiteY38" fmla="*/ 707619 h 2291756"/>
              <a:gd name="connsiteX39" fmla="*/ 2104032 w 2104785"/>
              <a:gd name="connsiteY39" fmla="*/ 1308097 h 229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104785" h="2291756">
                <a:moveTo>
                  <a:pt x="2023353" y="1284444"/>
                </a:moveTo>
                <a:cubicBezTo>
                  <a:pt x="2031943" y="1108744"/>
                  <a:pt x="1956528" y="949413"/>
                  <a:pt x="1845451" y="738354"/>
                </a:cubicBezTo>
                <a:cubicBezTo>
                  <a:pt x="1831266" y="711406"/>
                  <a:pt x="1817303" y="684501"/>
                  <a:pt x="1803825" y="658465"/>
                </a:cubicBezTo>
                <a:cubicBezTo>
                  <a:pt x="1730664" y="517322"/>
                  <a:pt x="1661547" y="384026"/>
                  <a:pt x="1577531" y="287879"/>
                </a:cubicBezTo>
                <a:cubicBezTo>
                  <a:pt x="1497216" y="195961"/>
                  <a:pt x="1409064" y="144710"/>
                  <a:pt x="1291674" y="121748"/>
                </a:cubicBezTo>
                <a:cubicBezTo>
                  <a:pt x="1181338" y="100166"/>
                  <a:pt x="1072971" y="91324"/>
                  <a:pt x="969299" y="94904"/>
                </a:cubicBezTo>
                <a:cubicBezTo>
                  <a:pt x="796509" y="100872"/>
                  <a:pt x="636753" y="141341"/>
                  <a:pt x="502626" y="214833"/>
                </a:cubicBezTo>
                <a:cubicBezTo>
                  <a:pt x="397658" y="272375"/>
                  <a:pt x="310190" y="348911"/>
                  <a:pt x="242694" y="442328"/>
                </a:cubicBezTo>
                <a:cubicBezTo>
                  <a:pt x="170713" y="542015"/>
                  <a:pt x="121575" y="660783"/>
                  <a:pt x="96707" y="795407"/>
                </a:cubicBezTo>
                <a:cubicBezTo>
                  <a:pt x="70339" y="938158"/>
                  <a:pt x="71822" y="1088362"/>
                  <a:pt x="101173" y="1241694"/>
                </a:cubicBezTo>
                <a:cubicBezTo>
                  <a:pt x="129656" y="1390988"/>
                  <a:pt x="184952" y="1538606"/>
                  <a:pt x="261039" y="1668667"/>
                </a:cubicBezTo>
                <a:cubicBezTo>
                  <a:pt x="280384" y="1701746"/>
                  <a:pt x="300855" y="1733478"/>
                  <a:pt x="322410" y="1763813"/>
                </a:cubicBezTo>
                <a:lnTo>
                  <a:pt x="346848" y="1795056"/>
                </a:lnTo>
                <a:lnTo>
                  <a:pt x="361092" y="1818185"/>
                </a:lnTo>
                <a:cubicBezTo>
                  <a:pt x="422597" y="1908754"/>
                  <a:pt x="493496" y="1986730"/>
                  <a:pt x="572684" y="2050800"/>
                </a:cubicBezTo>
                <a:cubicBezTo>
                  <a:pt x="680619" y="2138109"/>
                  <a:pt x="799219" y="2195149"/>
                  <a:pt x="925201" y="2220268"/>
                </a:cubicBezTo>
                <a:cubicBezTo>
                  <a:pt x="1052079" y="2245566"/>
                  <a:pt x="1135508" y="2208926"/>
                  <a:pt x="1297410" y="2130336"/>
                </a:cubicBezTo>
                <a:cubicBezTo>
                  <a:pt x="1336459" y="2111372"/>
                  <a:pt x="1376862" y="2091764"/>
                  <a:pt x="1420912" y="2072252"/>
                </a:cubicBezTo>
                <a:cubicBezTo>
                  <a:pt x="1631268" y="1979045"/>
                  <a:pt x="1775811" y="1866515"/>
                  <a:pt x="1868653" y="1718003"/>
                </a:cubicBezTo>
                <a:lnTo>
                  <a:pt x="1887533" y="1682401"/>
                </a:lnTo>
                <a:lnTo>
                  <a:pt x="1896444" y="1670669"/>
                </a:lnTo>
                <a:cubicBezTo>
                  <a:pt x="1954203" y="1581687"/>
                  <a:pt x="1992462" y="1479642"/>
                  <a:pt x="2014388" y="1360945"/>
                </a:cubicBezTo>
                <a:cubicBezTo>
                  <a:pt x="2019185" y="1334978"/>
                  <a:pt x="2022126" y="1309545"/>
                  <a:pt x="2023353" y="1284444"/>
                </a:cubicBezTo>
                <a:close/>
                <a:moveTo>
                  <a:pt x="2104032" y="1308097"/>
                </a:moveTo>
                <a:cubicBezTo>
                  <a:pt x="2102674" y="1335709"/>
                  <a:pt x="2099461" y="1363690"/>
                  <a:pt x="2094240" y="1392259"/>
                </a:cubicBezTo>
                <a:cubicBezTo>
                  <a:pt x="2030602" y="1740507"/>
                  <a:pt x="1841466" y="1958643"/>
                  <a:pt x="1461797" y="2121609"/>
                </a:cubicBezTo>
                <a:cubicBezTo>
                  <a:pt x="1412104" y="2142934"/>
                  <a:pt x="1366535" y="2164374"/>
                  <a:pt x="1322492" y="2185114"/>
                </a:cubicBezTo>
                <a:cubicBezTo>
                  <a:pt x="1139883" y="2271057"/>
                  <a:pt x="1045769" y="2311093"/>
                  <a:pt x="902329" y="2282718"/>
                </a:cubicBezTo>
                <a:cubicBezTo>
                  <a:pt x="759902" y="2254544"/>
                  <a:pt x="625692" y="2191232"/>
                  <a:pt x="503412" y="2094616"/>
                </a:cubicBezTo>
                <a:cubicBezTo>
                  <a:pt x="383798" y="2000079"/>
                  <a:pt x="280738" y="1878365"/>
                  <a:pt x="197197" y="1732912"/>
                </a:cubicBezTo>
                <a:cubicBezTo>
                  <a:pt x="115050" y="1589939"/>
                  <a:pt x="55417" y="1427629"/>
                  <a:pt x="24790" y="1263441"/>
                </a:cubicBezTo>
                <a:cubicBezTo>
                  <a:pt x="-6771" y="1094812"/>
                  <a:pt x="-8192" y="929591"/>
                  <a:pt x="20509" y="772532"/>
                </a:cubicBezTo>
                <a:cubicBezTo>
                  <a:pt x="47575" y="624415"/>
                  <a:pt x="100875" y="493710"/>
                  <a:pt x="178862" y="383966"/>
                </a:cubicBezTo>
                <a:cubicBezTo>
                  <a:pt x="251990" y="281125"/>
                  <a:pt x="346702" y="196829"/>
                  <a:pt x="460322" y="133403"/>
                </a:cubicBezTo>
                <a:cubicBezTo>
                  <a:pt x="605502" y="52397"/>
                  <a:pt x="778367" y="7684"/>
                  <a:pt x="965287" y="907"/>
                </a:cubicBezTo>
                <a:cubicBezTo>
                  <a:pt x="1077438" y="-3159"/>
                  <a:pt x="1194651" y="6433"/>
                  <a:pt x="1313979" y="30038"/>
                </a:cubicBezTo>
                <a:cubicBezTo>
                  <a:pt x="1440936" y="55151"/>
                  <a:pt x="1536230" y="111418"/>
                  <a:pt x="1622997" y="212429"/>
                </a:cubicBezTo>
                <a:cubicBezTo>
                  <a:pt x="1713761" y="318087"/>
                  <a:pt x="1788363" y="464627"/>
                  <a:pt x="1867331" y="619793"/>
                </a:cubicBezTo>
                <a:cubicBezTo>
                  <a:pt x="1881878" y="648416"/>
                  <a:pt x="1896949" y="677994"/>
                  <a:pt x="1912261" y="707619"/>
                </a:cubicBezTo>
                <a:cubicBezTo>
                  <a:pt x="2032157" y="939647"/>
                  <a:pt x="2113539" y="1114817"/>
                  <a:pt x="2104032" y="13080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34E10184-A355-442D-9021-64F93505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Immagine 6" descr="Immagine che contiene schermata, spazio, luce&#10;&#10;Descrizione generata automaticamente">
            <a:extLst>
              <a:ext uri="{FF2B5EF4-FFF2-40B4-BE49-F238E27FC236}">
                <a16:creationId xmlns:a16="http://schemas.microsoft.com/office/drawing/2014/main" id="{2FD49B90-A10A-C2BA-E223-97478BFF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r="16520" b="3"/>
          <a:stretch/>
        </p:blipFill>
        <p:spPr>
          <a:xfrm>
            <a:off x="8253664" y="10"/>
            <a:ext cx="3938337" cy="332158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E9A90DB4-81B2-4FF1-84D6-1B92B4420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08AB37AC-1F68-48D6-90DE-F15E83CF3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57855"/>
            <a:ext cx="4211055" cy="4000145"/>
          </a:xfrm>
          <a:custGeom>
            <a:avLst/>
            <a:gdLst>
              <a:gd name="connsiteX0" fmla="*/ 1165310 w 4211055"/>
              <a:gd name="connsiteY0" fmla="*/ 990 h 4000145"/>
              <a:gd name="connsiteX1" fmla="*/ 2418078 w 4211055"/>
              <a:gd name="connsiteY1" fmla="*/ 367333 h 4000145"/>
              <a:gd name="connsiteX2" fmla="*/ 4174528 w 4211055"/>
              <a:gd name="connsiteY2" fmla="*/ 3871009 h 4000145"/>
              <a:gd name="connsiteX3" fmla="*/ 4145661 w 4211055"/>
              <a:gd name="connsiteY3" fmla="*/ 4000145 h 4000145"/>
              <a:gd name="connsiteX4" fmla="*/ 0 w 4211055"/>
              <a:gd name="connsiteY4" fmla="*/ 4000145 h 4000145"/>
              <a:gd name="connsiteX5" fmla="*/ 0 w 4211055"/>
              <a:gd name="connsiteY5" fmla="*/ 4000144 h 4000145"/>
              <a:gd name="connsiteX6" fmla="*/ 3932946 w 4211055"/>
              <a:gd name="connsiteY6" fmla="*/ 4000144 h 4000145"/>
              <a:gd name="connsiteX7" fmla="*/ 3985875 w 4211055"/>
              <a:gd name="connsiteY7" fmla="*/ 3757912 h 4000145"/>
              <a:gd name="connsiteX8" fmla="*/ 2314254 w 4211055"/>
              <a:gd name="connsiteY8" fmla="*/ 461503 h 4000145"/>
              <a:gd name="connsiteX9" fmla="*/ 1133823 w 4211055"/>
              <a:gd name="connsiteY9" fmla="*/ 110981 h 4000145"/>
              <a:gd name="connsiteX10" fmla="*/ 994619 w 4211055"/>
              <a:gd name="connsiteY10" fmla="*/ 110419 h 4000145"/>
              <a:gd name="connsiteX11" fmla="*/ 60036 w 4211055"/>
              <a:gd name="connsiteY11" fmla="*/ 330041 h 4000145"/>
              <a:gd name="connsiteX12" fmla="*/ 0 w 4211055"/>
              <a:gd name="connsiteY12" fmla="*/ 360008 h 4000145"/>
              <a:gd name="connsiteX13" fmla="*/ 0 w 4211055"/>
              <a:gd name="connsiteY13" fmla="*/ 251609 h 4000145"/>
              <a:gd name="connsiteX14" fmla="*/ 158783 w 4211055"/>
              <a:gd name="connsiteY14" fmla="*/ 182603 h 4000145"/>
              <a:gd name="connsiteX15" fmla="*/ 1165310 w 4211055"/>
              <a:gd name="connsiteY15" fmla="*/ 990 h 400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4000144"/>
                </a:lnTo>
                <a:lnTo>
                  <a:pt x="3932946" y="4000144"/>
                </a:lnTo>
                <a:lnTo>
                  <a:pt x="3985875" y="3757912"/>
                </a:lnTo>
                <a:cubicBezTo>
                  <a:pt x="4181907" y="2517281"/>
                  <a:pt x="3455171" y="1117132"/>
                  <a:pt x="2314254" y="461503"/>
                </a:cubicBezTo>
                <a:cubicBezTo>
                  <a:pt x="1921632" y="235883"/>
                  <a:pt x="1522506" y="124256"/>
                  <a:pt x="1133823" y="110981"/>
                </a:cubicBezTo>
                <a:cubicBezTo>
                  <a:pt x="1087262" y="109391"/>
                  <a:pt x="1040851" y="109212"/>
                  <a:pt x="994619" y="110419"/>
                </a:cubicBezTo>
                <a:cubicBezTo>
                  <a:pt x="670992" y="118859"/>
                  <a:pt x="356135" y="195139"/>
                  <a:pt x="60036" y="330041"/>
                </a:cubicBezTo>
                <a:lnTo>
                  <a:pt x="0" y="360008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mammifero, cane, erba&#10;&#10;Descrizione generata automaticamente">
            <a:extLst>
              <a:ext uri="{FF2B5EF4-FFF2-40B4-BE49-F238E27FC236}">
                <a16:creationId xmlns:a16="http://schemas.microsoft.com/office/drawing/2014/main" id="{808AEBB3-FB73-D4F3-6C16-5122FBF0A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81" y="457200"/>
            <a:ext cx="84306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02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A37AAFE4-B45C-F5B4-6131-7AD6018B8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3" y="457200"/>
            <a:ext cx="88053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082F02ED-258D-0CCE-2770-E37FB6C32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2" y="457200"/>
            <a:ext cx="84908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3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EFEE103-61D4-0C93-DD90-8F80CDB96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76" y="457200"/>
            <a:ext cx="84008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17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5A927C15-8099-2D90-ACBD-9586283DD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457200"/>
            <a:ext cx="831272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0B8F50C4-C180-7865-F591-8E789B024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67" y="457200"/>
            <a:ext cx="81980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47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Nature by Numbers">
            <a:hlinkClick r:id="" action="ppaction://media"/>
            <a:extLst>
              <a:ext uri="{FF2B5EF4-FFF2-40B4-BE49-F238E27FC236}">
                <a16:creationId xmlns:a16="http://schemas.microsoft.com/office/drawing/2014/main" id="{77FF2B6D-ED76-AC86-1439-1C5F9D31A2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fiore, mosaico, girasole, arte&#10;&#10;Descrizione generata automaticamente">
            <a:extLst>
              <a:ext uri="{FF2B5EF4-FFF2-40B4-BE49-F238E27FC236}">
                <a16:creationId xmlns:a16="http://schemas.microsoft.com/office/drawing/2014/main" id="{E2B62238-803F-47F7-72FA-BF9414B51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" b="741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E948A4-7D85-85C2-A7CB-2508E766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spirale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nella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natura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956B59-4DBA-1709-7B1C-AF24289D2BD3}"/>
              </a:ext>
            </a:extLst>
          </p:cNvPr>
          <p:cNvSpPr txBox="1"/>
          <p:nvPr/>
        </p:nvSpPr>
        <p:spPr>
          <a:xfrm>
            <a:off x="7605056" y="5746071"/>
            <a:ext cx="4114801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</a:pPr>
            <a:r>
              <a:rPr lang="en-US" sz="2400" b="0" i="0" dirty="0">
                <a:effectLst/>
              </a:rPr>
              <a:t>La </a:t>
            </a:r>
            <a:r>
              <a:rPr lang="en-US" sz="2400" b="0" i="0" dirty="0" err="1">
                <a:effectLst/>
              </a:rPr>
              <a:t>spirale</a:t>
            </a:r>
            <a:r>
              <a:rPr lang="en-US" sz="2400" b="0" i="0" dirty="0">
                <a:effectLst/>
              </a:rPr>
              <a:t> di Fibonacci </a:t>
            </a:r>
            <a:r>
              <a:rPr lang="en-US" sz="2400" b="0" i="0" dirty="0" err="1">
                <a:effectLst/>
              </a:rPr>
              <a:t>si</a:t>
            </a:r>
            <a:r>
              <a:rPr lang="en-US" sz="2400" b="0" i="0" dirty="0">
                <a:effectLst/>
              </a:rPr>
              <a:t> trova in </a:t>
            </a:r>
            <a:r>
              <a:rPr lang="en-US" sz="2400" b="0" i="0" dirty="0" err="1">
                <a:effectLst/>
              </a:rPr>
              <a:t>moltissime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cose</a:t>
            </a:r>
            <a:r>
              <a:rPr lang="en-US" sz="2400" b="0" i="0" dirty="0">
                <a:effectLst/>
              </a:rPr>
              <a:t> della natura. </a:t>
            </a:r>
            <a:r>
              <a:rPr lang="en-US" sz="2400" b="0" i="0" dirty="0" err="1">
                <a:effectLst/>
              </a:rPr>
              <a:t>Osservate</a:t>
            </a:r>
            <a:r>
              <a:rPr lang="en-US" sz="2400" b="0" i="0" dirty="0">
                <a:effectLst/>
              </a:rPr>
              <a:t> le </a:t>
            </a:r>
            <a:r>
              <a:rPr lang="en-US" sz="2400" b="0" i="0" dirty="0" err="1">
                <a:effectLst/>
              </a:rPr>
              <a:t>immagini</a:t>
            </a:r>
            <a:endParaRPr lang="en-US" sz="24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6796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87D389-3B97-098E-4C01-D400310C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Molte conchiglie come il </a:t>
            </a:r>
            <a:r>
              <a:rPr lang="it-IT" dirty="0" err="1"/>
              <a:t>nautilus</a:t>
            </a:r>
            <a:r>
              <a:rPr lang="it-IT" dirty="0"/>
              <a:t> sono disposte secondo questa forma</a:t>
            </a:r>
          </a:p>
        </p:txBody>
      </p:sp>
      <p:pic>
        <p:nvPicPr>
          <p:cNvPr id="4" name="Immagine 3" descr="Immagine che contiene invertebrato, Argonauta, Nautilus pompilius, Molluschi&#10;&#10;Descrizione generata automaticamente">
            <a:extLst>
              <a:ext uri="{FF2B5EF4-FFF2-40B4-BE49-F238E27FC236}">
                <a16:creationId xmlns:a16="http://schemas.microsoft.com/office/drawing/2014/main" id="{32BB031B-73C6-4818-52DA-C577B473A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12" y="1733403"/>
            <a:ext cx="8253175" cy="33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8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3CC3D-03F3-72A9-C9D5-889AE250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La spirale nella natura</a:t>
            </a:r>
          </a:p>
        </p:txBody>
      </p:sp>
      <p:pic>
        <p:nvPicPr>
          <p:cNvPr id="6" name="Segnaposto contenuto 5" descr="Immagine che contiene arte, girasole, vaso, fiore&#10;&#10;Descrizione generata automaticamente">
            <a:extLst>
              <a:ext uri="{FF2B5EF4-FFF2-40B4-BE49-F238E27FC236}">
                <a16:creationId xmlns:a16="http://schemas.microsoft.com/office/drawing/2014/main" id="{30837DA2-4FAA-D6B7-F5C3-511DE9C21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2122696"/>
            <a:ext cx="6172200" cy="2603083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AD13B7-6154-4CBC-3CDB-16BB86174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02240"/>
          </a:xfrm>
        </p:spPr>
        <p:txBody>
          <a:bodyPr>
            <a:noAutofit/>
          </a:bodyPr>
          <a:lstStyle/>
          <a:p>
            <a:r>
              <a:rPr lang="it-IT" sz="3200" dirty="0"/>
              <a:t>Il guscio delle chiocciole, le corna degli arieti, i petali di una rosa, le spire dell’ananas, le galassie, come la via lattea, sono disposte secondo questa forma. </a:t>
            </a:r>
          </a:p>
        </p:txBody>
      </p:sp>
    </p:spTree>
    <p:extLst>
      <p:ext uri="{BB962C8B-B14F-4D97-AF65-F5344CB8AC3E}">
        <p14:creationId xmlns:p14="http://schemas.microsoft.com/office/powerpoint/2010/main" val="213057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05F51-B122-46D8-208E-20E15A16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COMPETENZA SCIENTIFICO TECNOLOGICA</a:t>
            </a:r>
          </a:p>
        </p:txBody>
      </p:sp>
      <p:pic>
        <p:nvPicPr>
          <p:cNvPr id="5" name="Segnaposto contenuto 4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870F3C7D-C860-3308-1D0F-150B62818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54" y="1825625"/>
            <a:ext cx="7022691" cy="4351338"/>
          </a:xfrm>
        </p:spPr>
      </p:pic>
    </p:spTree>
    <p:extLst>
      <p:ext uri="{BB962C8B-B14F-4D97-AF65-F5344CB8AC3E}">
        <p14:creationId xmlns:p14="http://schemas.microsoft.com/office/powerpoint/2010/main" val="216072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A2AB8-17E1-C497-9935-5A07C555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Le foglie della felce, quando si aprono, si dispongono in </a:t>
            </a:r>
            <a:r>
              <a:rPr lang="it-IT" sz="3600"/>
              <a:t>questo modo. </a:t>
            </a:r>
            <a:r>
              <a:rPr lang="it-IT" sz="3600" dirty="0"/>
              <a:t>I cicloni e le nuvole visti dai satelliti nello spazio si muovono a spirale.</a:t>
            </a:r>
          </a:p>
        </p:txBody>
      </p:sp>
      <p:pic>
        <p:nvPicPr>
          <p:cNvPr id="5" name="Segnaposto contenuto 4" descr="Immagine che contiene design, arte&#10;&#10;Descrizione generata automaticamente con attendibilità media">
            <a:extLst>
              <a:ext uri="{FF2B5EF4-FFF2-40B4-BE49-F238E27FC236}">
                <a16:creationId xmlns:a16="http://schemas.microsoft.com/office/drawing/2014/main" id="{F8BCD95A-CB47-CFB4-F712-1249C471D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18" y="2218059"/>
            <a:ext cx="4496190" cy="3924640"/>
          </a:xfrm>
        </p:spPr>
      </p:pic>
      <p:pic>
        <p:nvPicPr>
          <p:cNvPr id="7" name="Immagine 6" descr="Immagine che contiene acqua, Ciclone tropicale, ciclone, vortice&#10;&#10;Descrizione generata automaticamente">
            <a:extLst>
              <a:ext uri="{FF2B5EF4-FFF2-40B4-BE49-F238E27FC236}">
                <a16:creationId xmlns:a16="http://schemas.microsoft.com/office/drawing/2014/main" id="{02589D8F-D262-A8AA-F1FA-B6C06F69D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82" y="2497628"/>
            <a:ext cx="3101609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0F707-5CF2-7FC6-6F92-494835F3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it-IT" sz="3600" b="1" i="0">
                <a:effectLst/>
                <a:latin typeface="TheMessage"/>
              </a:rPr>
              <a:t>Le pigne e i numeri di Fibonacci</a:t>
            </a:r>
            <a:br>
              <a:rPr lang="it-IT" sz="3600" b="1" i="0">
                <a:effectLst/>
                <a:latin typeface="TheMessage"/>
              </a:rPr>
            </a:br>
            <a:endParaRPr lang="it-IT" sz="36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7DC150-F1B9-A5E3-F574-C03BD9D2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800" b="0" i="0" dirty="0">
                <a:effectLst/>
                <a:latin typeface="TheMessage"/>
              </a:rPr>
              <a:t>Nel 1200 circa, Leonardo Fibonacci pose quasi per gioco un problema sulla riproduzione dei conigli in un allevamento. La soluzione del problema lo portò a formulare la famosa successione di Fibonacci: 1, 1, 2, 3, 5, 8, 13, 21, … Tali numeri indicano quante coppie di conigli ci sono nell’allevamento un mese dopo l’altro. Oggi sappiamo che i numeri di Fibonacci sono molto diffusi in natura, per esempio si trovano nelle margherite e nelle pigne.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052567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6F824-BA22-D67E-6A12-72642FC2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697373"/>
          </a:xfrm>
        </p:spPr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Ancora magie…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5213BF49-EC8B-0C13-9015-1E960336E4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6" t="33346" r="29958" b="4801"/>
          <a:stretch/>
        </p:blipFill>
        <p:spPr>
          <a:xfrm>
            <a:off x="6923314" y="2612572"/>
            <a:ext cx="3074796" cy="301450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55C4B8-0E02-9DBF-D2B4-A0A5A28C3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l" rtl="0">
              <a:spcAft>
                <a:spcPts val="1500"/>
              </a:spcAft>
            </a:pPr>
            <a:r>
              <a:rPr lang="it-IT" sz="2000" b="0" i="0" dirty="0">
                <a:solidFill>
                  <a:srgbClr val="505759"/>
                </a:solidFill>
                <a:effectLst/>
                <a:latin typeface="TheMessage"/>
              </a:rPr>
              <a:t>Quando ho visto per terra la pigna che vi ho mostrato poco fa, mi sono accorto che era più bella delle altre. Le sue spirali avevano qualcosa di speciale.</a:t>
            </a:r>
          </a:p>
          <a:p>
            <a:pPr algn="l" rtl="0">
              <a:spcAft>
                <a:spcPts val="1500"/>
              </a:spcAft>
            </a:pPr>
            <a:r>
              <a:rPr lang="it-IT" sz="2000" b="0" i="0" dirty="0">
                <a:solidFill>
                  <a:srgbClr val="505759"/>
                </a:solidFill>
                <a:effectLst/>
                <a:latin typeface="TheMessage"/>
              </a:rPr>
              <a:t>Allora ho analizzato la sua foto con un software che serve a scoprire se ci sono </a:t>
            </a:r>
            <a:r>
              <a:rPr lang="it-IT" sz="2000" b="1" i="0" dirty="0">
                <a:solidFill>
                  <a:srgbClr val="505759"/>
                </a:solidFill>
                <a:effectLst/>
                <a:latin typeface="TheMessage"/>
              </a:rPr>
              <a:t>proporzioni auree</a:t>
            </a:r>
            <a:r>
              <a:rPr lang="it-IT" sz="2000" b="0" i="0" dirty="0">
                <a:solidFill>
                  <a:srgbClr val="505759"/>
                </a:solidFill>
                <a:effectLst/>
                <a:latin typeface="TheMessage"/>
              </a:rPr>
              <a:t> in una figura. Effettivamente le spirali della pigna sono spirali auree. Queste spirali sono in relazione con i numeri di Fibonacci.</a:t>
            </a:r>
          </a:p>
          <a:p>
            <a:pPr algn="l" rtl="0"/>
            <a:r>
              <a:rPr lang="it-IT" sz="2000" b="0" i="0" dirty="0">
                <a:solidFill>
                  <a:srgbClr val="505759"/>
                </a:solidFill>
                <a:effectLst/>
                <a:latin typeface="TheMessage"/>
              </a:rPr>
              <a:t>Ma questa è un’altra storia.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1086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BD2EDA-3261-878D-23C8-C9FB0B5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it-IT" sz="3600" b="1" i="0" cap="all" dirty="0">
                <a:solidFill>
                  <a:schemeClr val="accent6">
                    <a:lumMod val="75000"/>
                  </a:schemeClr>
                </a:solidFill>
                <a:effectLst/>
                <a:latin typeface="TheMessageBold"/>
              </a:rPr>
              <a:t>Le pigne, o coni, o strobili</a:t>
            </a:r>
            <a:br>
              <a:rPr lang="it-IT" sz="3600" b="1" i="0" cap="all" dirty="0">
                <a:solidFill>
                  <a:schemeClr val="accent6">
                    <a:lumMod val="75000"/>
                  </a:schemeClr>
                </a:solidFill>
                <a:effectLst/>
                <a:latin typeface="TheMessageBold"/>
              </a:rPr>
            </a:br>
            <a:endParaRPr lang="it-IT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magine 3" descr="Immagine che contiene testo, schermata, Cono di conifera&#10;&#10;Descrizione generata automaticamente">
            <a:extLst>
              <a:ext uri="{FF2B5EF4-FFF2-40B4-BE49-F238E27FC236}">
                <a16:creationId xmlns:a16="http://schemas.microsoft.com/office/drawing/2014/main" id="{7D5B44CD-F8AF-DC6D-5A1B-14341694E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 b="568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DF2117-DC98-D76E-CCC8-77EB354D5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778" y="3752850"/>
            <a:ext cx="8222617" cy="2452687"/>
          </a:xfrm>
        </p:spPr>
        <p:txBody>
          <a:bodyPr anchor="ctr">
            <a:normAutofit/>
          </a:bodyPr>
          <a:lstStyle/>
          <a:p>
            <a:pPr marL="0" indent="0" rtl="0">
              <a:spcAft>
                <a:spcPts val="1500"/>
              </a:spcAft>
              <a:buNone/>
            </a:pPr>
            <a:r>
              <a:rPr lang="it-IT" sz="1800" b="0" i="0" dirty="0">
                <a:effectLst/>
                <a:latin typeface="TheMessage"/>
              </a:rPr>
              <a:t>Le pigne di cui parliamo sono quelle dei pini diffusi nelle Alpi Marittime, come il </a:t>
            </a:r>
            <a:r>
              <a:rPr lang="it-IT" sz="1800" b="1" i="0" dirty="0">
                <a:effectLst/>
                <a:latin typeface="TheMessage"/>
              </a:rPr>
              <a:t>pino marittimo</a:t>
            </a:r>
            <a:r>
              <a:rPr lang="it-IT" sz="1800" b="0" i="0" dirty="0">
                <a:effectLst/>
                <a:latin typeface="TheMessage"/>
              </a:rPr>
              <a:t> (</a:t>
            </a:r>
            <a:r>
              <a:rPr lang="it-IT" sz="1800" b="0" i="0" dirty="0" err="1">
                <a:effectLst/>
                <a:latin typeface="TheMessage"/>
              </a:rPr>
              <a:t>Pinus</a:t>
            </a:r>
            <a:r>
              <a:rPr lang="it-IT" sz="1800" b="0" i="0" dirty="0">
                <a:effectLst/>
                <a:latin typeface="TheMessage"/>
              </a:rPr>
              <a:t> </a:t>
            </a:r>
            <a:r>
              <a:rPr lang="it-IT" sz="1800" b="0" i="0" dirty="0" err="1">
                <a:effectLst/>
                <a:latin typeface="TheMessage"/>
              </a:rPr>
              <a:t>pinaster</a:t>
            </a:r>
            <a:r>
              <a:rPr lang="it-IT" sz="1800" b="0" i="0" dirty="0">
                <a:effectLst/>
                <a:latin typeface="TheMessage"/>
              </a:rPr>
              <a:t>) e il </a:t>
            </a:r>
            <a:r>
              <a:rPr lang="it-IT" sz="1800" b="1" i="0" dirty="0">
                <a:effectLst/>
                <a:latin typeface="TheMessage"/>
              </a:rPr>
              <a:t>pino nero</a:t>
            </a:r>
            <a:r>
              <a:rPr lang="it-IT" sz="1800" b="0" i="0" dirty="0">
                <a:effectLst/>
                <a:latin typeface="TheMessage"/>
              </a:rPr>
              <a:t> (</a:t>
            </a:r>
            <a:r>
              <a:rPr lang="it-IT" sz="1800" b="0" i="0" dirty="0" err="1">
                <a:effectLst/>
                <a:latin typeface="TheMessage"/>
              </a:rPr>
              <a:t>Pinus</a:t>
            </a:r>
            <a:r>
              <a:rPr lang="it-IT" sz="1800" b="0" i="0" dirty="0">
                <a:effectLst/>
                <a:latin typeface="TheMessage"/>
              </a:rPr>
              <a:t> nigra).</a:t>
            </a:r>
          </a:p>
          <a:p>
            <a:pPr marL="0" indent="0" rtl="0">
              <a:buNone/>
            </a:pPr>
            <a:r>
              <a:rPr lang="it-IT" sz="1800" b="0" i="0" dirty="0">
                <a:effectLst/>
                <a:latin typeface="TheMessage"/>
              </a:rPr>
              <a:t>Un po’ di terminologia botanica: il nome scientifico della pigna è </a:t>
            </a:r>
            <a:r>
              <a:rPr lang="it-IT" sz="1800" b="1" i="0" dirty="0">
                <a:effectLst/>
                <a:latin typeface="TheMessage"/>
              </a:rPr>
              <a:t>cono</a:t>
            </a:r>
            <a:r>
              <a:rPr lang="it-IT" sz="1800" b="0" i="0" dirty="0">
                <a:effectLst/>
                <a:latin typeface="TheMessage"/>
              </a:rPr>
              <a:t> o </a:t>
            </a:r>
            <a:r>
              <a:rPr lang="it-IT" sz="1800" b="1" i="0" dirty="0" err="1">
                <a:effectLst/>
                <a:latin typeface="TheMessage"/>
              </a:rPr>
              <a:t>stròbilo</a:t>
            </a:r>
            <a:r>
              <a:rPr lang="it-IT" sz="1800" b="0" i="0" dirty="0">
                <a:effectLst/>
                <a:latin typeface="TheMessage"/>
              </a:rPr>
              <a:t>, mentre le scaglie delle pigne si chiamano </a:t>
            </a:r>
            <a:r>
              <a:rPr lang="it-IT" sz="1800" b="1" i="0" dirty="0" err="1">
                <a:effectLst/>
                <a:latin typeface="TheMessage"/>
              </a:rPr>
              <a:t>bràttee</a:t>
            </a:r>
            <a:r>
              <a:rPr lang="it-IT" sz="1800" b="0" i="0" dirty="0">
                <a:effectLst/>
                <a:latin typeface="TheMessage"/>
              </a:rPr>
              <a:t>. In mezzo alle brattee si trovano i </a:t>
            </a:r>
            <a:r>
              <a:rPr lang="it-IT" sz="1800" b="1" i="0" dirty="0">
                <a:effectLst/>
                <a:latin typeface="TheMessage"/>
              </a:rPr>
              <a:t>semi alati</a:t>
            </a:r>
            <a:r>
              <a:rPr lang="it-IT" sz="1800" b="0" i="0" dirty="0">
                <a:effectLst/>
                <a:latin typeface="TheMessage"/>
              </a:rPr>
              <a:t> chiamati anche pinoli.</a:t>
            </a:r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16170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A6B5E0-7DE9-D405-8F90-7FB8945C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Spirali</a:t>
            </a:r>
            <a: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  <a:t> e numeri di Fibonacci </a:t>
            </a:r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nelle</a:t>
            </a:r>
            <a: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pigne</a:t>
            </a:r>
            <a:b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</a:br>
            <a:endParaRPr lang="en-US" sz="33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Segnaposto contenuto 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31C03E01-E4AE-3E75-FE92-771700D26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4" b="287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85B309-B14C-3EEF-88D0-4C846F597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0" i="0" dirty="0">
                <a:effectLst/>
              </a:rPr>
              <a:t>Se </a:t>
            </a:r>
            <a:r>
              <a:rPr lang="en-US" sz="2400" b="0" i="0" dirty="0" err="1">
                <a:effectLst/>
              </a:rPr>
              <a:t>osserviamo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una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pigna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dalla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parte</a:t>
            </a:r>
            <a:r>
              <a:rPr lang="en-US" sz="2400" b="0" i="0" dirty="0">
                <a:effectLst/>
              </a:rPr>
              <a:t> del </a:t>
            </a:r>
            <a:r>
              <a:rPr lang="en-US" sz="2400" b="0" i="0" dirty="0" err="1">
                <a:effectLst/>
              </a:rPr>
              <a:t>peduncolo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vediamo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che</a:t>
            </a:r>
            <a:r>
              <a:rPr lang="en-US" sz="2400" b="0" i="0" dirty="0">
                <a:effectLst/>
              </a:rPr>
              <a:t> le </a:t>
            </a:r>
            <a:r>
              <a:rPr lang="en-US" sz="2400" b="0" i="0" dirty="0" err="1">
                <a:effectLst/>
              </a:rPr>
              <a:t>brattee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formano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delle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spirali</a:t>
            </a:r>
            <a:r>
              <a:rPr lang="en-US" sz="2400" b="0" i="0" dirty="0">
                <a:effectLst/>
              </a:rPr>
              <a:t>. Come in </a:t>
            </a:r>
            <a:r>
              <a:rPr lang="en-US" sz="2400" b="0" i="0" dirty="0" err="1">
                <a:effectLst/>
              </a:rPr>
              <a:t>una</a:t>
            </a:r>
            <a:r>
              <a:rPr lang="en-US" sz="2400" b="0" i="0" dirty="0">
                <a:effectLst/>
              </a:rPr>
              <a:t> specie di </a:t>
            </a:r>
            <a:r>
              <a:rPr lang="en-US" sz="2400" b="0" i="0" dirty="0" err="1">
                <a:effectLst/>
              </a:rPr>
              <a:t>illusione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ottica</a:t>
            </a:r>
            <a:r>
              <a:rPr lang="en-US" sz="2400" b="0" i="0" dirty="0">
                <a:effectLst/>
              </a:rPr>
              <a:t>, a </a:t>
            </a:r>
            <a:r>
              <a:rPr lang="en-US" sz="2400" b="0" i="0" dirty="0" err="1">
                <a:effectLst/>
              </a:rPr>
              <a:t>seconda</a:t>
            </a:r>
            <a:r>
              <a:rPr lang="en-US" sz="2400" b="0" i="0" dirty="0">
                <a:effectLst/>
              </a:rPr>
              <a:t> di come le </a:t>
            </a:r>
            <a:r>
              <a:rPr lang="en-US" sz="2400" b="0" i="0" dirty="0" err="1">
                <a:effectLst/>
              </a:rPr>
              <a:t>guardiamo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possiamo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distinguere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spirali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che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avvolgono</a:t>
            </a:r>
            <a:r>
              <a:rPr lang="en-US" sz="2400" b="0" i="0" dirty="0">
                <a:effectLst/>
              </a:rPr>
              <a:t> in </a:t>
            </a:r>
            <a:r>
              <a:rPr lang="en-US" sz="2400" b="1" i="0" dirty="0">
                <a:effectLst/>
              </a:rPr>
              <a:t>senso </a:t>
            </a:r>
            <a:r>
              <a:rPr lang="en-US" sz="2400" b="1" i="0" dirty="0" err="1">
                <a:effectLst/>
              </a:rPr>
              <a:t>orario</a:t>
            </a:r>
            <a:r>
              <a:rPr lang="en-US" sz="2400" b="0" i="0" dirty="0">
                <a:effectLst/>
              </a:rPr>
              <a:t> </a:t>
            </a:r>
            <a:r>
              <a:rPr lang="en-US" sz="2400" b="0" i="0" dirty="0" err="1">
                <a:effectLst/>
              </a:rPr>
              <a:t>oppure</a:t>
            </a:r>
            <a:r>
              <a:rPr lang="en-US" sz="2400" b="0" i="0" dirty="0">
                <a:effectLst/>
              </a:rPr>
              <a:t> in </a:t>
            </a:r>
            <a:r>
              <a:rPr lang="en-US" sz="2400" b="1" i="0" dirty="0">
                <a:effectLst/>
              </a:rPr>
              <a:t>senso anti-</a:t>
            </a:r>
            <a:r>
              <a:rPr lang="en-US" sz="2400" b="1" i="0" dirty="0" err="1">
                <a:effectLst/>
              </a:rPr>
              <a:t>orario</a:t>
            </a:r>
            <a:r>
              <a:rPr lang="en-US" sz="2400" b="0" i="0" dirty="0">
                <a:effectLst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58066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05C616-6139-47B3-BF77-59176F3C8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9882614-11C4-4368-9534-6EBAC348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684274" y="-4610867"/>
            <a:ext cx="7223503" cy="1609523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D02CEC2-2BDB-CA11-1DA8-AB24099C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789400"/>
            <a:ext cx="5807575" cy="22643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Cerchiamo di essere più precisi:</a:t>
            </a:r>
            <a:br>
              <a:rPr lang="en-US" sz="5000" b="0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5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egnaposto contenuto 5" descr="Immagine che contiene design, modello&#10;&#10;Descrizione generata automaticamente con attendibilità media">
            <a:extLst>
              <a:ext uri="{FF2B5EF4-FFF2-40B4-BE49-F238E27FC236}">
                <a16:creationId xmlns:a16="http://schemas.microsoft.com/office/drawing/2014/main" id="{E996A8D4-3389-2933-8BF2-E7BFD533A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9"/>
          <a:stretch/>
        </p:blipFill>
        <p:spPr>
          <a:xfrm>
            <a:off x="0" y="-2"/>
            <a:ext cx="10732398" cy="3657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C59B8F-AEFF-4D3A-BA0E-3C4311198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8A40DB-E82C-C29B-835E-50D3ACC1F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6424" y="3789399"/>
            <a:ext cx="5418208" cy="23828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i="0">
                <a:effectLst/>
              </a:rPr>
              <a:t>quante spirali si avvolgono in senso orario?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i="0">
                <a:effectLst/>
              </a:rPr>
              <a:t>quante si avvolgono in senso anti-orario?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42CD37-C859-44CD-853E-5A3427DDB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94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457D85-E0E3-C6FF-D3DF-3FC324C83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25" y="1733403"/>
            <a:ext cx="9792549" cy="33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1F326-B806-BAEA-32F3-54291513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r>
              <a:rPr lang="it-IT" sz="2800" b="0" i="0" dirty="0">
                <a:solidFill>
                  <a:srgbClr val="505759"/>
                </a:solidFill>
                <a:effectLst/>
                <a:latin typeface="TheMessage"/>
              </a:rPr>
              <a:t>Le spirali sono 8 anti-orarie e 13 orarie: due numeri consecutivi nella successione di Fibonacci. E questa non è una pigna speciale, cercata apposta per far tornare i conti. Praticamente tutte le pigne hanno la stessa proprietà.</a:t>
            </a:r>
            <a:endParaRPr lang="it-IT" sz="2800" dirty="0"/>
          </a:p>
        </p:txBody>
      </p:sp>
      <p:pic>
        <p:nvPicPr>
          <p:cNvPr id="5" name="Segnaposto contenuto 4" descr="Immagine che contiene arte, schermata&#10;&#10;Descrizione generata automaticamente">
            <a:extLst>
              <a:ext uri="{FF2B5EF4-FFF2-40B4-BE49-F238E27FC236}">
                <a16:creationId xmlns:a16="http://schemas.microsoft.com/office/drawing/2014/main" id="{AB0223E9-0B91-0A03-2C1A-A03653296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8"/>
          <a:stretch/>
        </p:blipFill>
        <p:spPr>
          <a:xfrm>
            <a:off x="1308789" y="1825625"/>
            <a:ext cx="9574421" cy="3469856"/>
          </a:xfrm>
        </p:spPr>
      </p:pic>
    </p:spTree>
    <p:extLst>
      <p:ext uri="{BB962C8B-B14F-4D97-AF65-F5344CB8AC3E}">
        <p14:creationId xmlns:p14="http://schemas.microsoft.com/office/powerpoint/2010/main" val="1765996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7B5DC-8E34-043C-1C37-8933377F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Un'altra</a:t>
            </a:r>
            <a: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tecnica</a:t>
            </a:r>
            <a: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  <a:t> per </a:t>
            </a:r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evidenziare</a:t>
            </a:r>
            <a: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  <a:t> le </a:t>
            </a:r>
            <a:r>
              <a:rPr lang="en-US" sz="3300" b="1" i="0" cap="all" dirty="0" err="1">
                <a:solidFill>
                  <a:schemeClr val="accent6">
                    <a:lumMod val="75000"/>
                  </a:schemeClr>
                </a:solidFill>
                <a:effectLst/>
              </a:rPr>
              <a:t>spirali</a:t>
            </a:r>
            <a:br>
              <a:rPr lang="en-US" sz="3300" b="1" i="0" cap="all" dirty="0">
                <a:solidFill>
                  <a:schemeClr val="accent6">
                    <a:lumMod val="75000"/>
                  </a:schemeClr>
                </a:solidFill>
                <a:effectLst/>
              </a:rPr>
            </a:br>
            <a:endParaRPr lang="en-US" sz="33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B9466D6-7181-BB17-634C-BBBBA354B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4" b="1487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F8089B-5C65-0F9A-845C-ADE39D185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0" i="0" dirty="0" err="1">
                <a:effectLst/>
              </a:rPr>
              <a:t>Prendiamo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un’altra</a:t>
            </a:r>
            <a:r>
              <a:rPr lang="en-US" sz="3600" b="0" i="0" dirty="0">
                <a:effectLst/>
              </a:rPr>
              <a:t> </a:t>
            </a:r>
            <a:r>
              <a:rPr lang="en-US" sz="3600" b="0" i="0" dirty="0" err="1">
                <a:effectLst/>
              </a:rPr>
              <a:t>pigna</a:t>
            </a:r>
            <a:r>
              <a:rPr lang="en-US" sz="3600" b="0" i="0" dirty="0">
                <a:effectLst/>
              </a:rPr>
              <a:t>, </a:t>
            </a:r>
            <a:r>
              <a:rPr lang="en-US" sz="3600" b="0" i="0" dirty="0" err="1">
                <a:effectLst/>
              </a:rPr>
              <a:t>fotografiamola</a:t>
            </a:r>
            <a:r>
              <a:rPr lang="en-US" sz="3600" b="0" i="0" dirty="0">
                <a:effectLst/>
              </a:rPr>
              <a:t> e </a:t>
            </a:r>
            <a:r>
              <a:rPr lang="en-US" sz="3600" b="0" i="0" dirty="0" err="1">
                <a:effectLst/>
              </a:rPr>
              <a:t>trasformiamo</a:t>
            </a:r>
            <a:r>
              <a:rPr lang="en-US" sz="3600" b="0" i="0" dirty="0">
                <a:effectLst/>
              </a:rPr>
              <a:t> la </a:t>
            </a:r>
            <a:r>
              <a:rPr lang="en-US" sz="3600" b="0" i="0" dirty="0" err="1">
                <a:effectLst/>
              </a:rPr>
              <a:t>foto</a:t>
            </a:r>
            <a:r>
              <a:rPr lang="en-US" sz="3600" b="0" i="0" dirty="0">
                <a:effectLst/>
              </a:rPr>
              <a:t> in un disegno, al computer.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8681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D68FF-EF0E-8061-BE93-D6DCC1D2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819"/>
            <a:ext cx="10515600" cy="1562869"/>
          </a:xfrm>
        </p:spPr>
        <p:txBody>
          <a:bodyPr>
            <a:noAutofit/>
          </a:bodyPr>
          <a:lstStyle/>
          <a:p>
            <a:pPr rtl="0">
              <a:spcAft>
                <a:spcPts val="1500"/>
              </a:spcAft>
            </a:pPr>
            <a:br>
              <a:rPr lang="it-IT" sz="3200" b="0" i="0" dirty="0">
                <a:solidFill>
                  <a:srgbClr val="505759"/>
                </a:solidFill>
                <a:effectLst/>
                <a:latin typeface="TheMessage"/>
              </a:rPr>
            </a:br>
            <a:r>
              <a:rPr lang="it-IT" sz="3200" b="0" i="0" dirty="0">
                <a:solidFill>
                  <a:srgbClr val="505759"/>
                </a:solidFill>
                <a:effectLst/>
                <a:latin typeface="TheMessage"/>
              </a:rPr>
              <a:t>Poi, con un po’ di pazienza, coloriamo le brattee con colori diversi in modo da evidenziare tutte le spirali.</a:t>
            </a:r>
            <a:br>
              <a:rPr lang="it-IT" sz="3200" b="0" i="0" dirty="0">
                <a:solidFill>
                  <a:srgbClr val="505759"/>
                </a:solidFill>
                <a:effectLst/>
                <a:latin typeface="TheMessage"/>
              </a:rPr>
            </a:br>
            <a:r>
              <a:rPr lang="it-IT" sz="3200" b="0" i="0" dirty="0">
                <a:solidFill>
                  <a:srgbClr val="505759"/>
                </a:solidFill>
                <a:effectLst/>
                <a:latin typeface="TheMessage"/>
              </a:rPr>
              <a:t>Ancora una volta ne abbiamo 8 e 13.</a:t>
            </a:r>
            <a:br>
              <a:rPr lang="it-IT" sz="3200" b="0" i="0" dirty="0">
                <a:solidFill>
                  <a:srgbClr val="505759"/>
                </a:solidFill>
                <a:effectLst/>
                <a:latin typeface="TheMessage"/>
              </a:rPr>
            </a:br>
            <a:endParaRPr lang="it-IT" sz="3200" dirty="0"/>
          </a:p>
        </p:txBody>
      </p:sp>
      <p:pic>
        <p:nvPicPr>
          <p:cNvPr id="5" name="Segnaposto contenuto 4" descr="Immagine che contiene arte, disegno, modello, schizzo&#10;&#10;Descrizione generata automaticamente">
            <a:extLst>
              <a:ext uri="{FF2B5EF4-FFF2-40B4-BE49-F238E27FC236}">
                <a16:creationId xmlns:a16="http://schemas.microsoft.com/office/drawing/2014/main" id="{FF3B3EEE-E103-613E-7F85-C58165A0B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3" b="1784"/>
          <a:stretch/>
        </p:blipFill>
        <p:spPr>
          <a:xfrm>
            <a:off x="1771564" y="2602523"/>
            <a:ext cx="8648872" cy="3496826"/>
          </a:xfrm>
        </p:spPr>
      </p:pic>
    </p:spTree>
    <p:extLst>
      <p:ext uri="{BB962C8B-B14F-4D97-AF65-F5344CB8AC3E}">
        <p14:creationId xmlns:p14="http://schemas.microsoft.com/office/powerpoint/2010/main" val="234808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F0F5F-FB41-E7EF-E125-815DDA5A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IDENTIFICARE I RISULTATI </a:t>
            </a:r>
            <a:br>
              <a:rPr lang="it-IT" sz="3200" dirty="0"/>
            </a:br>
            <a:r>
              <a:rPr lang="it-IT" sz="3200" dirty="0"/>
              <a:t>COMPETENZA SCIENTIFICO – TECNOLOGICA (Castoldi)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1ED3B7F-419E-D27B-DFFF-C6A4DD63D7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82397094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5297556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9357626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840259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9370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DIMENSIONI LIVELLI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IN VIA DI PRIMA ACQUISIZIONE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INTERMEDIO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AVANZATO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964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PADRONANZA RISORSE COGNIT. (</a:t>
                      </a:r>
                      <a:r>
                        <a:rPr lang="it-IT" sz="900" dirty="0" err="1"/>
                        <a:t>conosc</a:t>
                      </a:r>
                      <a:r>
                        <a:rPr lang="it-IT" sz="900" dirty="0"/>
                        <a:t>./ abilità)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Utilizza solo alcune risorse cognitive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Utilizza le risorse cognitive di base proposte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Utilizza la maggior parte delle risorse cognitive proposte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Utilizza con sicurezza e proprietà le risorse cognitive proposte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0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FORMULAZIONE DOMANDE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Se sollecitato si pone domande su fenomeni o situazioni da indagare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Tende ad interrogarsi su fenomeni o situazioni da indagare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Problematizza fenomeni o situazioni da indagare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Analizza in autonomia fenomeni o situazioni da indagare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454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RACCOLTA ED ORGANIZZAZIONE DEI DATI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Applica procedure di raccolta ed organizzazione di dati informativi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Seguendo linee guida raccoglie ed organizza dati informativi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Raccoglie ed organizza dati informativi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Raccoglie e organizza dati informativi in piena autonomia e con originali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31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ELABORAZIONE ED UTILIZZO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Esegue operazioni di rielaborazione e utilizzo dei dati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Si impegna a rielaborare i dati e utilizzarli per l’azione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Rielabora i dati raccolti e li utilizza per l’azione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Rielabora in autonomia i dati raccolti e li utilizza per l’azione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32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VALUTAZIONE E REVISIONE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Tende a rivedere il suo percorso di indagine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Valuta il suo percorso di indagine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Valuta e rivede il suo percorso di indagine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Valuta e migliora il suo percorso di indagine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47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CURIOSITÀ VERSO IL SAPERE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Esprime qualche curiosità verso la realtà che vive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Mostra curiosità verso la realtà che vive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Si mostra curioso e interessato verso la realtà che vive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Mostra un atteggiamento di costante ricerca e curiosità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083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900" dirty="0"/>
                        <a:t>SENSIBILITÀ AL CONTESTO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Su sollecitazione pone attenzione alle risorse e ai vincoli del contesto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Pone attenzione alle risorse e ai vincoli del contesto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Si adatta alle risorse e ai vincoli del contesto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900" dirty="0"/>
                        <a:t>Utilizza al meglio risorse e vincoli del contesto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860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025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7CC1DC-0FE3-67CA-222E-2853C4A5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La spirale nella natura</a:t>
            </a:r>
          </a:p>
        </p:txBody>
      </p:sp>
      <p:pic>
        <p:nvPicPr>
          <p:cNvPr id="6" name="Segnaposto contenuto 5" descr="Immagine che contiene pianta, fiore, girasole, polline&#10;&#10;Descrizione generata automaticamente">
            <a:extLst>
              <a:ext uri="{FF2B5EF4-FFF2-40B4-BE49-F238E27FC236}">
                <a16:creationId xmlns:a16="http://schemas.microsoft.com/office/drawing/2014/main" id="{B590402E-206F-B3AF-644E-CBDE5447B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43" y="397536"/>
            <a:ext cx="6172200" cy="275073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A2CB1B-6B59-EF0F-0DF6-166D97A48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Osserviamo un 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girasole. </a:t>
            </a:r>
            <a:r>
              <a:rPr lang="it-IT" sz="3200" dirty="0"/>
              <a:t>È facile notare al suo interno delle spirali che possiamo individuare sia in senso orario che antiorario. </a:t>
            </a:r>
          </a:p>
        </p:txBody>
      </p:sp>
      <p:pic>
        <p:nvPicPr>
          <p:cNvPr id="8" name="Immagine 7" descr="Immagine che contiene fiore, giallo, arte&#10;&#10;Descrizione generata automaticamente">
            <a:extLst>
              <a:ext uri="{FF2B5EF4-FFF2-40B4-BE49-F238E27FC236}">
                <a16:creationId xmlns:a16="http://schemas.microsoft.com/office/drawing/2014/main" id="{52FAE322-7463-F4BF-D9F6-45DB5116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41" y="3709728"/>
            <a:ext cx="38484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54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28768D-E407-AE0F-C252-46F5F004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3"/>
                </a:solidFill>
              </a:rPr>
              <a:t>La spirale nella natura</a:t>
            </a:r>
          </a:p>
        </p:txBody>
      </p:sp>
      <p:pic>
        <p:nvPicPr>
          <p:cNvPr id="6" name="Segnaposto contenuto 5" descr="Immagine che contiene Arte bambini, arte&#10;&#10;Descrizione generata automaticamente">
            <a:extLst>
              <a:ext uri="{FF2B5EF4-FFF2-40B4-BE49-F238E27FC236}">
                <a16:creationId xmlns:a16="http://schemas.microsoft.com/office/drawing/2014/main" id="{B486875D-06D7-CB52-C027-A4D681065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0" y="1177298"/>
            <a:ext cx="6913266" cy="4228715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356F67-4BE4-39C7-8A50-110D24678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Si può colorare un’immagine di un girasole per contare quante spirali ci sono in un senso o nell’altro. Ecco quante se ne possono individuare.</a:t>
            </a:r>
          </a:p>
          <a:p>
            <a:r>
              <a:rPr lang="it-IT" sz="2400" b="1" dirty="0"/>
              <a:t>25</a:t>
            </a:r>
            <a:r>
              <a:rPr lang="it-IT" sz="2400" dirty="0"/>
              <a:t> andando all’esterno in senso orario</a:t>
            </a:r>
          </a:p>
          <a:p>
            <a:r>
              <a:rPr lang="it-IT" sz="2400" dirty="0"/>
              <a:t>E </a:t>
            </a:r>
            <a:r>
              <a:rPr lang="it-IT" sz="2400" b="1" dirty="0"/>
              <a:t>34</a:t>
            </a:r>
            <a:r>
              <a:rPr lang="it-IT" sz="2400" dirty="0"/>
              <a:t> andando in senso antiorario</a:t>
            </a:r>
          </a:p>
        </p:txBody>
      </p:sp>
    </p:spTree>
    <p:extLst>
      <p:ext uri="{BB962C8B-B14F-4D97-AF65-F5344CB8AC3E}">
        <p14:creationId xmlns:p14="http://schemas.microsoft.com/office/powerpoint/2010/main" val="370728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81CDF-969F-6093-D833-BFEBFA51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/>
              <a:t>21 e 34</a:t>
            </a:r>
          </a:p>
        </p:txBody>
      </p:sp>
      <p:pic>
        <p:nvPicPr>
          <p:cNvPr id="6" name="Segnaposto contenuto 5" descr="Immagine che contiene modello, cerchio, Motivo, arte&#10;&#10;Descrizione generata automaticamente">
            <a:extLst>
              <a:ext uri="{FF2B5EF4-FFF2-40B4-BE49-F238E27FC236}">
                <a16:creationId xmlns:a16="http://schemas.microsoft.com/office/drawing/2014/main" id="{418571E3-030E-196F-4A42-61E4CE434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668027"/>
            <a:ext cx="6472080" cy="3506874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ED712E-507A-5294-EA6B-55CA42B3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Vi ricordano qualcosa questi numeri?</a:t>
            </a:r>
          </a:p>
          <a:p>
            <a:r>
              <a:rPr lang="it-IT" sz="3600" dirty="0"/>
              <a:t>Esatto! Appartengono alla successione di Fibonacci!</a:t>
            </a:r>
          </a:p>
        </p:txBody>
      </p:sp>
    </p:spTree>
    <p:extLst>
      <p:ext uri="{BB962C8B-B14F-4D97-AF65-F5344CB8AC3E}">
        <p14:creationId xmlns:p14="http://schemas.microsoft.com/office/powerpoint/2010/main" val="3227716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42B40-0798-442B-EF61-42CE6060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>
                <a:solidFill>
                  <a:schemeClr val="accent6">
                    <a:lumMod val="75000"/>
                  </a:schemeClr>
                </a:solidFill>
              </a:rPr>
              <a:t>La spirale nella natura</a:t>
            </a:r>
            <a:endParaRPr lang="it-IT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Segnaposto immagine 5" descr="Immagine che contiene fiore, pianta, margherita comune, petalo&#10;&#10;Descrizione generata automaticamente">
            <a:extLst>
              <a:ext uri="{FF2B5EF4-FFF2-40B4-BE49-F238E27FC236}">
                <a16:creationId xmlns:a16="http://schemas.microsoft.com/office/drawing/2014/main" id="{31D4818B-A0F2-6DF8-E338-E1087FC2D9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5341126" y="457200"/>
            <a:ext cx="3533139" cy="2579739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81D4FD-12AD-4134-2CD3-73C699952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800"/>
              <a:t>La stessa cosa capita alle margherite o ad altre piante simili. Anche i petali di questi fiori sono sempre…un numero di Fibonacci!</a:t>
            </a:r>
          </a:p>
          <a:p>
            <a:r>
              <a:rPr lang="it-IT" sz="2800"/>
              <a:t>Volete provare a fare il gioco «m’ama, non m’ama»</a:t>
            </a:r>
            <a:endParaRPr lang="it-IT" sz="2800" dirty="0"/>
          </a:p>
        </p:txBody>
      </p:sp>
      <p:pic>
        <p:nvPicPr>
          <p:cNvPr id="8" name="Immagine 7" descr="Immagine che contiene pianta, fiore, petalo, polline&#10;&#10;Descrizione generata automaticamente">
            <a:extLst>
              <a:ext uri="{FF2B5EF4-FFF2-40B4-BE49-F238E27FC236}">
                <a16:creationId xmlns:a16="http://schemas.microsoft.com/office/drawing/2014/main" id="{8EE1BA40-611B-FCF4-1AFC-23E9E5F38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7" y="3541162"/>
            <a:ext cx="3100647" cy="28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5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695F26-39DB-450E-B464-9C76CD23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2E55F-A297-474F-AF2D-6D3A1582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2BC9C4-79C1-6577-CDCE-C3CE1969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5011473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La spirale nella natura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2070F7-E065-4D60-8938-9FB8CDB8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9919" y="170310"/>
            <a:ext cx="2514948" cy="2174333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F672C03-E63A-4F6B-96BD-0C4E3F1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B94CDF-5C33-4B0A-B53F-50762639C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C92F9D-544D-4691-94A7-B937CF4BE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A4DEE4-B7B4-47F4-A9C5-31AED8369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8DEDFE-9765-7BD6-83F0-9ADC454B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5641" y="338328"/>
            <a:ext cx="5029200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</a:rPr>
              <a:t>Anche le spire degli ananas e delle pigne sono disposte a spirale e seguono la stessa regola. Addirittura nell’ananas possiamo osservare tre tipi di spirale…e tutti e tre sono un numero della successione di Fibonacci!</a:t>
            </a:r>
          </a:p>
        </p:txBody>
      </p:sp>
      <p:pic>
        <p:nvPicPr>
          <p:cNvPr id="6" name="Segnaposto contenuto 5" descr="Immagine che contiene ananas, frutto, Ananas, pianta&#10;&#10;Descrizione generata automaticamente">
            <a:extLst>
              <a:ext uri="{FF2B5EF4-FFF2-40B4-BE49-F238E27FC236}">
                <a16:creationId xmlns:a16="http://schemas.microsoft.com/office/drawing/2014/main" id="{801D2BA1-6855-288B-7A3F-EAD6D5B9A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99" y="3364198"/>
            <a:ext cx="2023759" cy="2695476"/>
          </a:xfrm>
          <a:prstGeom prst="rect">
            <a:avLst/>
          </a:prstGeom>
        </p:spPr>
      </p:pic>
      <p:pic>
        <p:nvPicPr>
          <p:cNvPr id="8" name="Immagine 7" descr="Immagine che contiene frutto, design, modello&#10;&#10;Descrizione generata automaticamente">
            <a:extLst>
              <a:ext uri="{FF2B5EF4-FFF2-40B4-BE49-F238E27FC236}">
                <a16:creationId xmlns:a16="http://schemas.microsoft.com/office/drawing/2014/main" id="{2B5D7585-D667-6916-1ADE-195760CE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41" y="3555963"/>
            <a:ext cx="5166360" cy="23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3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7411E2-5BC7-099C-CA2A-756B4788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it-IT" sz="5600" dirty="0">
                <a:solidFill>
                  <a:schemeClr val="accent6">
                    <a:lumMod val="75000"/>
                  </a:schemeClr>
                </a:solidFill>
              </a:rPr>
              <a:t>Qualcosa di speciale…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Cono di conifera, Materiali naturali, pianta&#10;&#10;Descrizione generata automaticamente">
            <a:extLst>
              <a:ext uri="{FF2B5EF4-FFF2-40B4-BE49-F238E27FC236}">
                <a16:creationId xmlns:a16="http://schemas.microsoft.com/office/drawing/2014/main" id="{53F6A165-261A-CEB7-18E4-649E5E784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63CB92-B2A8-7682-DE1C-2FFE2EDE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sz="3600" b="0" i="0" dirty="0">
                <a:solidFill>
                  <a:schemeClr val="tx1">
                    <a:alpha val="80000"/>
                  </a:schemeClr>
                </a:solidFill>
                <a:effectLst/>
                <a:latin typeface="TheMessage"/>
              </a:rPr>
              <a:t>Uno strobilo di </a:t>
            </a:r>
            <a:r>
              <a:rPr lang="it-IT" sz="3600" b="1" i="0" dirty="0">
                <a:solidFill>
                  <a:schemeClr val="tx1">
                    <a:alpha val="80000"/>
                  </a:schemeClr>
                </a:solidFill>
                <a:effectLst/>
                <a:latin typeface="TheMessage"/>
              </a:rPr>
              <a:t>pino marittimo</a:t>
            </a:r>
            <a:r>
              <a:rPr lang="it-IT" sz="3600" b="0" i="0" dirty="0">
                <a:solidFill>
                  <a:schemeClr val="tx1">
                    <a:alpha val="80000"/>
                  </a:schemeClr>
                </a:solidFill>
                <a:effectLst/>
                <a:latin typeface="TheMessage"/>
              </a:rPr>
              <a:t> per fare una ulteriore prova. Se lo guardate bene, ha qualcosa di speciale. Che cosa?</a:t>
            </a:r>
          </a:p>
          <a:p>
            <a:pPr marL="0" indent="0">
              <a:buNone/>
            </a:pPr>
            <a:endParaRPr lang="it-IT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741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695F26-39DB-450E-B464-9C76CD23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2E55F-A297-474F-AF2D-6D3A1582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649C99-7ECB-708C-1A85-8E17951F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34" y="338328"/>
            <a:ext cx="4787613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spirale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</a:rPr>
              <a:t>nella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natura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2070F7-E065-4D60-8938-9FB8CDB8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9919" y="170310"/>
            <a:ext cx="2514948" cy="2174333"/>
            <a:chOff x="-305" y="-4155"/>
            <a:chExt cx="2514948" cy="2174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F672C03-E63A-4F6B-96BD-0C4E3F1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B94CDF-5C33-4B0A-B53F-50762639C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C92F9D-544D-4691-94A7-B937CF4BE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A4DEE4-B7B4-47F4-A9C5-31AED8369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1B8BC4-6894-9172-CD27-060DE729F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6062" y="338328"/>
            <a:ext cx="5968779" cy="17739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Se </a:t>
            </a:r>
            <a:r>
              <a:rPr lang="en-US" sz="2400" dirty="0" err="1">
                <a:solidFill>
                  <a:schemeClr val="tx2"/>
                </a:solidFill>
              </a:rPr>
              <a:t>si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colorano</a:t>
            </a:r>
            <a:r>
              <a:rPr lang="en-US" sz="2400" dirty="0">
                <a:solidFill>
                  <a:schemeClr val="tx2"/>
                </a:solidFill>
              </a:rPr>
              <a:t> le </a:t>
            </a:r>
            <a:r>
              <a:rPr lang="en-US" sz="2400" dirty="0" err="1">
                <a:solidFill>
                  <a:schemeClr val="tx2"/>
                </a:solidFill>
              </a:rPr>
              <a:t>pigne</a:t>
            </a:r>
            <a:r>
              <a:rPr lang="en-US" sz="2400" dirty="0">
                <a:solidFill>
                  <a:schemeClr val="tx2"/>
                </a:solidFill>
              </a:rPr>
              <a:t> per </a:t>
            </a:r>
            <a:r>
              <a:rPr lang="en-US" sz="2400" dirty="0" err="1">
                <a:solidFill>
                  <a:schemeClr val="tx2"/>
                </a:solidFill>
              </a:rPr>
              <a:t>scoprire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quante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sono</a:t>
            </a:r>
            <a:r>
              <a:rPr lang="en-US" sz="2400" dirty="0">
                <a:solidFill>
                  <a:schemeClr val="tx2"/>
                </a:solidFill>
              </a:rPr>
              <a:t> le </a:t>
            </a:r>
            <a:r>
              <a:rPr lang="en-US" sz="2400" dirty="0" err="1">
                <a:solidFill>
                  <a:schemeClr val="tx2"/>
                </a:solidFill>
              </a:rPr>
              <a:t>spirali</a:t>
            </a:r>
            <a:r>
              <a:rPr lang="en-US" sz="2400" dirty="0">
                <a:solidFill>
                  <a:schemeClr val="tx2"/>
                </a:solidFill>
              </a:rPr>
              <a:t> al loro </a:t>
            </a:r>
            <a:r>
              <a:rPr lang="en-US" sz="2400" dirty="0" err="1">
                <a:solidFill>
                  <a:schemeClr val="tx2"/>
                </a:solidFill>
              </a:rPr>
              <a:t>interno</a:t>
            </a:r>
            <a:r>
              <a:rPr lang="en-US" sz="2400" dirty="0">
                <a:solidFill>
                  <a:schemeClr val="tx2"/>
                </a:solidFill>
              </a:rPr>
              <a:t>…</a:t>
            </a:r>
            <a:r>
              <a:rPr lang="en-US" sz="2400" dirty="0" err="1">
                <a:solidFill>
                  <a:schemeClr val="tx2"/>
                </a:solidFill>
              </a:rPr>
              <a:t>indovinate</a:t>
            </a:r>
            <a:r>
              <a:rPr lang="en-US" sz="2400" dirty="0">
                <a:solidFill>
                  <a:schemeClr val="tx2"/>
                </a:solidFill>
              </a:rPr>
              <a:t> un po’?</a:t>
            </a:r>
          </a:p>
          <a:p>
            <a:r>
              <a:rPr lang="en-US" sz="2400" dirty="0" err="1">
                <a:solidFill>
                  <a:schemeClr val="tx2"/>
                </a:solidFill>
              </a:rPr>
              <a:t>Saranno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tx2"/>
                </a:solidFill>
              </a:rPr>
              <a:t>otto</a:t>
            </a:r>
            <a:r>
              <a:rPr lang="en-US" sz="2400" dirty="0">
                <a:solidFill>
                  <a:schemeClr val="tx2"/>
                </a:solidFill>
              </a:rPr>
              <a:t> o </a:t>
            </a:r>
            <a:r>
              <a:rPr lang="en-US" sz="2400" b="1" dirty="0" err="1">
                <a:solidFill>
                  <a:schemeClr val="tx2"/>
                </a:solidFill>
              </a:rPr>
              <a:t>tredici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dipende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dalla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direzione</a:t>
            </a:r>
            <a:r>
              <a:rPr lang="en-US" sz="2400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6" name="Segnaposto contenuto 5" descr="Immagine che contiene oggetti di artigianato&#10;&#10;Descrizione generata automaticamente">
            <a:extLst>
              <a:ext uri="{FF2B5EF4-FFF2-40B4-BE49-F238E27FC236}">
                <a16:creationId xmlns:a16="http://schemas.microsoft.com/office/drawing/2014/main" id="{BB94C287-DD80-6B84-7E9E-F1F8A4B2F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4" y="3296051"/>
            <a:ext cx="2628424" cy="2695476"/>
          </a:xfrm>
          <a:prstGeom prst="rect">
            <a:avLst/>
          </a:prstGeom>
        </p:spPr>
      </p:pic>
      <p:pic>
        <p:nvPicPr>
          <p:cNvPr id="8" name="Immagine 7" descr="Immagine che contiene frutto&#10;&#10;Descrizione generata automaticamente">
            <a:extLst>
              <a:ext uri="{FF2B5EF4-FFF2-40B4-BE49-F238E27FC236}">
                <a16:creationId xmlns:a16="http://schemas.microsoft.com/office/drawing/2014/main" id="{4DFB4E4A-6CF9-FC29-53CF-5C378D71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83" y="3296051"/>
            <a:ext cx="8008536" cy="24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70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D5FAC-AA36-7CFB-AFD9-6EC98C2C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 le sorprese non sono ancora finite…</a:t>
            </a:r>
          </a:p>
        </p:txBody>
      </p:sp>
      <p:pic>
        <p:nvPicPr>
          <p:cNvPr id="5" name="Segnaposto contenuto 4" descr="Immagine che contiene cibo, interno, Lumaca marina&#10;&#10;Descrizione generata automaticamente">
            <a:extLst>
              <a:ext uri="{FF2B5EF4-FFF2-40B4-BE49-F238E27FC236}">
                <a16:creationId xmlns:a16="http://schemas.microsoft.com/office/drawing/2014/main" id="{481BDA81-5D53-547A-8AD8-0812E9409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1" b="28272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7" name="Immagine 6" descr="Immagine che contiene invertebrato, conchiglia, Molluschi, crostaceo&#10;&#10;Descrizione generata automaticamente">
            <a:extLst>
              <a:ext uri="{FF2B5EF4-FFF2-40B4-BE49-F238E27FC236}">
                <a16:creationId xmlns:a16="http://schemas.microsoft.com/office/drawing/2014/main" id="{F0A3DEFD-97AE-0DB1-FA0B-838E913B3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b="4654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173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0DF986-4358-33DF-CD63-E9EE8DF0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it-IT" sz="5400"/>
              <a:t>La spirale nella natura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FDED08-1243-0973-6BDC-59A534BF6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/>
              <a:t>Alcune </a:t>
            </a:r>
            <a:r>
              <a:rPr lang="it-IT" sz="2200" b="1"/>
              <a:t>piante</a:t>
            </a:r>
            <a:r>
              <a:rPr lang="it-IT" sz="2200"/>
              <a:t> quando crescono, fanno spuntare le </a:t>
            </a:r>
            <a:r>
              <a:rPr lang="it-IT" sz="2200" b="1"/>
              <a:t>foglie</a:t>
            </a:r>
            <a:r>
              <a:rPr lang="it-IT" sz="2200"/>
              <a:t> non una sopra l’altra, ma un po’ in tutte le direzioni. Se no le foglie sotto non prenderebbero abbastanza sole e morirebbero! </a:t>
            </a:r>
          </a:p>
          <a:p>
            <a:pPr marL="0" indent="0">
              <a:buNone/>
            </a:pPr>
            <a:r>
              <a:rPr lang="it-IT" sz="2200"/>
              <a:t>Allora cosa fanno?</a:t>
            </a:r>
          </a:p>
          <a:p>
            <a:pPr marL="0" indent="0">
              <a:buNone/>
            </a:pPr>
            <a:r>
              <a:rPr lang="it-IT" sz="2200"/>
              <a:t>Fanno spuntare le foglie in direzioni diverse.</a:t>
            </a:r>
          </a:p>
          <a:p>
            <a:pPr marL="0" indent="0">
              <a:buNone/>
            </a:pPr>
            <a:r>
              <a:rPr lang="it-IT" sz="2200"/>
              <a:t>Ma prima o poi una foglia torna ad avere la stessa direzione della prima.</a:t>
            </a:r>
          </a:p>
          <a:p>
            <a:pPr marL="0" indent="0">
              <a:buNone/>
            </a:pPr>
            <a:endParaRPr lang="it-IT" sz="22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F2475F-DCA9-C503-38F5-4AED58076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23" y="329183"/>
            <a:ext cx="2855449" cy="3429969"/>
          </a:xfrm>
          <a:prstGeom prst="rect">
            <a:avLst/>
          </a:prstGeom>
        </p:spPr>
      </p:pic>
      <p:pic>
        <p:nvPicPr>
          <p:cNvPr id="7" name="Immagine 6" descr="Immagine che contiene pianta, succulento, fiore&#10;&#10;Descrizione generata automaticamente">
            <a:extLst>
              <a:ext uri="{FF2B5EF4-FFF2-40B4-BE49-F238E27FC236}">
                <a16:creationId xmlns:a16="http://schemas.microsoft.com/office/drawing/2014/main" id="{1927905C-FBE8-C001-05FA-BC9C2D3B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198316"/>
            <a:ext cx="3995928" cy="19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07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29514-37A3-2FBA-7B2C-DBAFC356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La spirale nella natura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B97E9C-B017-51EB-6A42-E71AB27DD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Provate un po’ a contare ogni quante foglie si ripete la stessa posizione?</a:t>
            </a:r>
          </a:p>
          <a:p>
            <a:pPr marL="0" indent="0">
              <a:buNone/>
            </a:pPr>
            <a:r>
              <a:rPr lang="it-IT" dirty="0"/>
              <a:t>Un numero di Fibonacci!</a:t>
            </a:r>
          </a:p>
          <a:p>
            <a:pPr marL="0" indent="0">
              <a:buNone/>
            </a:pPr>
            <a:r>
              <a:rPr lang="it-IT" dirty="0"/>
              <a:t>Esatto avete capito!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disegno, schizzo, illustrazione, bianco e nero&#10;&#10;Descrizione generata automaticamente">
            <a:extLst>
              <a:ext uri="{FF2B5EF4-FFF2-40B4-BE49-F238E27FC236}">
                <a16:creationId xmlns:a16="http://schemas.microsoft.com/office/drawing/2014/main" id="{42F176CB-694E-8C80-7835-4915C44B9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72" y="3591754"/>
            <a:ext cx="2103455" cy="2246339"/>
          </a:xfrm>
          <a:prstGeom prst="rect">
            <a:avLst/>
          </a:prstGeom>
        </p:spPr>
      </p:pic>
      <p:pic>
        <p:nvPicPr>
          <p:cNvPr id="7" name="Immagine 6" descr="Immagine che contiene schizzo, disegno, pianta&#10;&#10;Descrizione generata automaticamente">
            <a:extLst>
              <a:ext uri="{FF2B5EF4-FFF2-40B4-BE49-F238E27FC236}">
                <a16:creationId xmlns:a16="http://schemas.microsoft.com/office/drawing/2014/main" id="{27C63E4E-AFC9-2498-EA79-4E6067B1A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002" y="2530663"/>
            <a:ext cx="3650296" cy="3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5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B6F9CA-E595-5FD0-B85D-F709E64F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pPr rtl="0"/>
            <a:br>
              <a:rPr lang="it-IT" sz="1000" b="1" i="0" cap="all">
                <a:effectLst/>
                <a:latin typeface="TheMessageBold"/>
              </a:rPr>
            </a:br>
            <a:r>
              <a:rPr lang="it-IT" sz="1000" b="1" i="0" cap="all">
                <a:effectLst/>
                <a:latin typeface="TheMessageBold"/>
              </a:rPr>
              <a:t>Competenze e obiettivi relativi alle attività proposte</a:t>
            </a:r>
            <a:br>
              <a:rPr lang="it-IT" sz="1000" b="1" i="0" cap="all">
                <a:effectLst/>
                <a:latin typeface="TheMessageBold"/>
              </a:rPr>
            </a:br>
            <a:r>
              <a:rPr lang="it-IT" sz="1000" b="0" i="0">
                <a:effectLst/>
                <a:latin typeface="TheMessage"/>
              </a:rPr>
              <a:t>Dalle </a:t>
            </a:r>
            <a:r>
              <a:rPr lang="it-IT" sz="1000" b="0" i="1">
                <a:effectLst/>
                <a:latin typeface="TheMessage"/>
              </a:rPr>
              <a:t>Indicazioni nazionali per il curricolo della scuola dell’infanzia e del primo ciclo d’istruzione</a:t>
            </a:r>
            <a:r>
              <a:rPr lang="it-IT" sz="1000" b="0" i="0">
                <a:effectLst/>
                <a:latin typeface="TheMessage"/>
              </a:rPr>
              <a:t> del 4 settembre 2012.</a:t>
            </a:r>
            <a:br>
              <a:rPr lang="it-IT" sz="1000" b="0" i="0">
                <a:effectLst/>
                <a:latin typeface="TheMessage"/>
              </a:rPr>
            </a:br>
            <a:endParaRPr lang="it-IT" sz="1000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11060A33-85A0-38CB-F041-700AF897D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014867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89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BF9962A-5804-0B6A-0118-62DF91CC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it-IT" sz="5400" b="1" dirty="0">
                <a:solidFill>
                  <a:srgbClr val="FFC000"/>
                </a:solidFill>
              </a:rPr>
              <a:t>La sezione aurea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5571D9-DF69-67A7-98B2-C442E8052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4000" dirty="0"/>
              <a:t>Ma torniamo un attimo alla nostra spirale costruita nei quadrati. </a:t>
            </a:r>
          </a:p>
          <a:p>
            <a:pPr marL="0" indent="0">
              <a:buNone/>
            </a:pPr>
            <a:endParaRPr lang="it-IT" sz="2200" dirty="0"/>
          </a:p>
        </p:txBody>
      </p:sp>
      <p:pic>
        <p:nvPicPr>
          <p:cNvPr id="5" name="Immagine 4" descr="Immagine che contiene diagramma, schizzo, linea, cerchio&#10;&#10;Descrizione generata automaticamente">
            <a:extLst>
              <a:ext uri="{FF2B5EF4-FFF2-40B4-BE49-F238E27FC236}">
                <a16:creationId xmlns:a16="http://schemas.microsoft.com/office/drawing/2014/main" id="{A7A72D55-9031-9A34-E943-472BEC0DB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228440"/>
            <a:ext cx="6903720" cy="4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0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A00FE3-0322-D065-1B69-CFBF4EE2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>
                <a:solidFill>
                  <a:srgbClr val="FFC000"/>
                </a:solidFill>
              </a:rPr>
              <a:t>La sezione aurea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5464C9-B457-31C5-425A-478DD9A99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Realizzando la spirale si utilizzano dei segmenti che seguono le regole della successione di Fibonacci: la lunghezza del primo segmento più quella del secondo dava la lunghezza del terzo.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0E5601E1-6110-65FD-A00F-2A38DBF16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62" y="3216651"/>
            <a:ext cx="5540220" cy="27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40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01AE87-7F11-4AE6-1018-B5DEBC0B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La sezione aurea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294359-29D3-94DB-0747-23E4C429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 questo modo, nel disegno si formano dei rettangoli speciali. Questi rettangoli vengono chiamati «</a:t>
            </a:r>
            <a:r>
              <a:rPr lang="it-IT" b="1" dirty="0">
                <a:solidFill>
                  <a:srgbClr val="FFC000"/>
                </a:solidFill>
              </a:rPr>
              <a:t>rettangoli aurei</a:t>
            </a:r>
            <a:r>
              <a:rPr lang="it-IT" dirty="0"/>
              <a:t>» (cioè d’oro) perché le loro proporzioni sono particolarmente belle e armoniose e siano utilizzate, oltre che dalla natura, anche nell’arte e nell’architettura.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linea, diagramma, Rettangolo, Parallelo&#10;&#10;Descrizione generata automaticamente">
            <a:extLst>
              <a:ext uri="{FF2B5EF4-FFF2-40B4-BE49-F238E27FC236}">
                <a16:creationId xmlns:a16="http://schemas.microsoft.com/office/drawing/2014/main" id="{B0468CA4-68E4-3815-4409-348DAB13A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32" y="3535439"/>
            <a:ext cx="5606919" cy="29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2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967A87-838C-72FD-4DEF-F0D8B0F4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dirty="0">
                <a:solidFill>
                  <a:srgbClr val="FFC000"/>
                </a:solidFill>
              </a:rPr>
              <a:t>La sezione aurea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CFEF72-7339-9EE6-D5EC-B5582C714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Ad esempio il Partenone di Atene è costruito su un rettangolo aureo e all’interno ne contiene molti altri più piccoli.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cielo, Architettura romana antica, Tempio romano, colonna&#10;&#10;Descrizione generata automaticamente">
            <a:extLst>
              <a:ext uri="{FF2B5EF4-FFF2-40B4-BE49-F238E27FC236}">
                <a16:creationId xmlns:a16="http://schemas.microsoft.com/office/drawing/2014/main" id="{917B403A-FDDD-A3A9-55D6-668A22A46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20" y="2976286"/>
            <a:ext cx="491532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30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01FE34-0EEB-FFE2-DD72-CF167696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algn="ctr"/>
            <a:r>
              <a:rPr lang="it-IT" sz="5400" dirty="0">
                <a:solidFill>
                  <a:srgbClr val="FFC000"/>
                </a:solidFill>
              </a:rPr>
              <a:t>La sezione aurea </a:t>
            </a:r>
          </a:p>
        </p:txBody>
      </p:sp>
      <p:pic>
        <p:nvPicPr>
          <p:cNvPr id="5" name="Immagine 4" descr="Immagine che contiene ritratto, schizzo, uomo, Viso umano&#10;&#10;Descrizione generata automaticamente">
            <a:extLst>
              <a:ext uri="{FF2B5EF4-FFF2-40B4-BE49-F238E27FC236}">
                <a16:creationId xmlns:a16="http://schemas.microsoft.com/office/drawing/2014/main" id="{0409D6FB-32BE-0C89-A533-83BA58F7A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56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8742EA-4AD8-2474-2898-E44FFC767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/>
              <a:t>Si chiama così perché prende il nome da Fidia, l’architetto greco che progettò il Partenone e che lo utilizzò in tantissime sue opere.</a:t>
            </a:r>
          </a:p>
          <a:p>
            <a:pPr marL="0" indent="0">
              <a:buNone/>
            </a:pPr>
            <a:r>
              <a:rPr lang="it-IT" sz="2200"/>
              <a:t>Fidia non conosceva i numeri di Fibonacci, ma probabilmente aveva già intuito le proprietà geometriche di quel rettangolo che possedeva una bellezza molto particolare.</a:t>
            </a:r>
          </a:p>
          <a:p>
            <a:pPr marL="0" indent="0">
              <a:buNone/>
            </a:pPr>
            <a:endParaRPr lang="it-IT" sz="2200"/>
          </a:p>
        </p:txBody>
      </p:sp>
    </p:spTree>
    <p:extLst>
      <p:ext uri="{BB962C8B-B14F-4D97-AF65-F5344CB8AC3E}">
        <p14:creationId xmlns:p14="http://schemas.microsoft.com/office/powerpoint/2010/main" val="3034494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73A082-2072-DBC9-440A-BFAA8741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FFC000"/>
                </a:solidFill>
              </a:rPr>
              <a:t>La sezione aurea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B5F31-BC92-6485-22BA-6CCFA8D06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Moltre</a:t>
            </a:r>
            <a:r>
              <a:rPr lang="it-IT" dirty="0"/>
              <a:t> altre opere sono state realizzate sulla base di rettangoli aurei: la cattedrale di </a:t>
            </a:r>
            <a:r>
              <a:rPr lang="it-IT" b="1" dirty="0"/>
              <a:t>Notre Dame di Parigi</a:t>
            </a:r>
            <a:r>
              <a:rPr lang="it-IT" dirty="0"/>
              <a:t>, il dipinto di </a:t>
            </a:r>
            <a:r>
              <a:rPr lang="it-IT" b="1" dirty="0"/>
              <a:t>Piero della Francesca</a:t>
            </a:r>
            <a:r>
              <a:rPr lang="it-IT" dirty="0"/>
              <a:t>, alcune strutture o costruzioni, la </a:t>
            </a:r>
            <a:r>
              <a:rPr lang="it-IT" b="1" dirty="0"/>
              <a:t>Gioconda</a:t>
            </a:r>
            <a:r>
              <a:rPr lang="it-IT" dirty="0"/>
              <a:t> di Leonardo da Vinci, il </a:t>
            </a:r>
            <a:r>
              <a:rPr lang="it-IT" b="1" dirty="0"/>
              <a:t>Palazzo dell’Onu di New York</a:t>
            </a:r>
            <a:r>
              <a:rPr lang="it-IT" dirty="0"/>
              <a:t>…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edificio, donna, grattacielo, persona&#10;&#10;Descrizione generata automaticamente">
            <a:extLst>
              <a:ext uri="{FF2B5EF4-FFF2-40B4-BE49-F238E27FC236}">
                <a16:creationId xmlns:a16="http://schemas.microsoft.com/office/drawing/2014/main" id="{33FC578A-E22D-A8E8-EB41-180882F46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21" y="3594218"/>
            <a:ext cx="7681626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3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ABAB00-0622-8650-F309-36BBF8C2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822610"/>
            <a:ext cx="4229100" cy="2255461"/>
          </a:xfrm>
        </p:spPr>
        <p:txBody>
          <a:bodyPr anchor="t">
            <a:norm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La sezione aurea</a:t>
            </a:r>
          </a:p>
        </p:txBody>
      </p:sp>
      <p:pic>
        <p:nvPicPr>
          <p:cNvPr id="5" name="Immagine 4" descr="Immagine che contiene piramide, edificio, cielo, deserto&#10;&#10;Descrizione generata automaticamente">
            <a:extLst>
              <a:ext uri="{FF2B5EF4-FFF2-40B4-BE49-F238E27FC236}">
                <a16:creationId xmlns:a16="http://schemas.microsoft.com/office/drawing/2014/main" id="{B482C1B8-80E3-0388-A295-15A8D06BE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" b="2412"/>
          <a:stretch/>
        </p:blipFill>
        <p:spPr>
          <a:xfrm>
            <a:off x="866422" y="-1"/>
            <a:ext cx="10459156" cy="35179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422" y="3517997"/>
            <a:ext cx="1045915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28154F-6256-0D93-16C6-8D8B526F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844" y="3854885"/>
            <a:ext cx="5365955" cy="2384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Si dice che forse anche le piramidi egizie contengano nelle loro dimensioni il famoso rapporto aureo…ma non abbiamo indizi certi per poterlo confermare!</a:t>
            </a:r>
          </a:p>
          <a:p>
            <a:pPr marL="0" indent="0">
              <a:buNone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8828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E26911-6E12-C6A9-0216-F22AA4A4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FFC000"/>
                </a:solidFill>
              </a:rPr>
              <a:t>La sezione aurea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6E4A3-23F2-32BE-38B4-160687B9A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Ehm…vi svelo un altro segreto…anche il </a:t>
            </a:r>
            <a:r>
              <a:rPr lang="it-IT" b="1" dirty="0"/>
              <a:t>corpo umano </a:t>
            </a:r>
            <a:r>
              <a:rPr lang="it-IT" dirty="0"/>
              <a:t>possiede delle proporzioni auree.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testo, lettera, libro&#10;&#10;Descrizione generata automaticamente">
            <a:extLst>
              <a:ext uri="{FF2B5EF4-FFF2-40B4-BE49-F238E27FC236}">
                <a16:creationId xmlns:a16="http://schemas.microsoft.com/office/drawing/2014/main" id="{01BEB417-5D09-6FD5-B54B-9E2D445F8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53" y="2423442"/>
            <a:ext cx="2933954" cy="40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33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48F1919-BD74-8B76-90AA-8513893E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pPr algn="ctr"/>
            <a:r>
              <a:rPr lang="it-IT" sz="5600" b="1" dirty="0">
                <a:solidFill>
                  <a:srgbClr val="FFC000"/>
                </a:solidFill>
              </a:rPr>
              <a:t>La sezione aurea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rticolazione, Line art, schizzo, disegno&#10;&#10;Descrizione generata automaticamente">
            <a:extLst>
              <a:ext uri="{FF2B5EF4-FFF2-40B4-BE49-F238E27FC236}">
                <a16:creationId xmlns:a16="http://schemas.microsoft.com/office/drawing/2014/main" id="{8138D826-C39D-2896-1298-5E0AA94AA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4" y="299509"/>
            <a:ext cx="4960243" cy="625898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C9D629-DEBE-6D02-10AC-3196673E5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>
                    <a:alpha val="80000"/>
                  </a:schemeClr>
                </a:solidFill>
              </a:rPr>
              <a:t>Se disegniamo un rettangolo aureo in verticale mettendo il quadrato nella parte inferiore e  sovrapponiamo l’immagine di una persona, scopriamo che il lato del quadrato arriverebbe proprio a toccare l’ombelico.</a:t>
            </a:r>
          </a:p>
          <a:p>
            <a:pPr marL="0" indent="0">
              <a:buNone/>
            </a:pPr>
            <a:endParaRPr lang="it-IT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38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C9FA58-E3E2-C16F-3868-C17E80289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it-IT" sz="3700" b="1"/>
              <a:t>Paperino nel mondo della Matemagica</a:t>
            </a:r>
          </a:p>
        </p:txBody>
      </p:sp>
      <p:pic>
        <p:nvPicPr>
          <p:cNvPr id="5" name="Immagine 4" descr="Immagine che contiene cartone animato, Animazione, schermata, Cartoni animati&#10;&#10;Descrizione generata automaticamente">
            <a:extLst>
              <a:ext uri="{FF2B5EF4-FFF2-40B4-BE49-F238E27FC236}">
                <a16:creationId xmlns:a16="http://schemas.microsoft.com/office/drawing/2014/main" id="{9A83355E-C051-5F8A-9B14-75E65AD8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6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F9E938-C0E6-B85E-6FCA-ADCD5C41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900"/>
              <a:t>C’è anche un bellissimo film «Paperino nel mondo della matemagica» che si può trovare a questo link:</a:t>
            </a:r>
          </a:p>
          <a:p>
            <a:pPr marL="0" indent="0">
              <a:buNone/>
            </a:pPr>
            <a:r>
              <a:rPr lang="it-IT" sz="1900">
                <a:hlinkClick r:id="rId3"/>
              </a:rPr>
              <a:t>https://www.youtube.com/watch?v=MkqguYTxIh4</a:t>
            </a:r>
            <a:endParaRPr lang="it-IT" sz="1900"/>
          </a:p>
          <a:p>
            <a:pPr marL="0" indent="0">
              <a:buNone/>
            </a:pPr>
            <a:r>
              <a:rPr lang="it-IT" sz="1900"/>
              <a:t>E guardare per scoprire moltissime cose sul mondo della matematica.</a:t>
            </a:r>
          </a:p>
          <a:p>
            <a:pPr marL="0" indent="0">
              <a:buNone/>
            </a:pPr>
            <a:endParaRPr lang="it-IT" sz="1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924A3D-FE4C-2913-D9EA-9EAB5019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it-IT" sz="4000" b="1" i="0">
                <a:effectLst/>
                <a:latin typeface="TheMessage"/>
              </a:rPr>
              <a:t>Obiettivi di apprendimento</a:t>
            </a:r>
            <a:br>
              <a:rPr lang="it-IT" sz="4000" b="0" i="0">
                <a:effectLst/>
                <a:latin typeface="TheMessage"/>
              </a:rPr>
            </a:br>
            <a:endParaRPr lang="it-IT" sz="40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33BA17-998E-702D-7D11-8DBA5C41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it-IT" sz="2400" b="1" i="0" dirty="0">
                <a:solidFill>
                  <a:schemeClr val="tx1">
                    <a:alpha val="55000"/>
                  </a:schemeClr>
                </a:solidFill>
                <a:effectLst/>
                <a:latin typeface="TheMessage"/>
              </a:rPr>
              <a:t>Eseguire</a:t>
            </a:r>
            <a:r>
              <a:rPr lang="it-IT" sz="2400" b="0" i="0" dirty="0">
                <a:solidFill>
                  <a:schemeClr val="tx1">
                    <a:alpha val="55000"/>
                  </a:schemeClr>
                </a:solidFill>
                <a:effectLst/>
                <a:latin typeface="TheMessage"/>
              </a:rPr>
              <a:t> semplici espressioni di calcolo con i numeri conosciuti, essendo consapevoli del significato delle parentesi e delle convenzioni sulla precedenza delle operazioni (matematica).</a:t>
            </a:r>
          </a:p>
          <a:p>
            <a:pPr rtl="0">
              <a:buFont typeface="Arial" panose="020B0604020202020204" pitchFamily="34" charset="0"/>
              <a:buChar char="•"/>
            </a:pPr>
            <a:endParaRPr lang="it-IT" sz="2400" b="0" i="0" dirty="0">
              <a:solidFill>
                <a:schemeClr val="tx1">
                  <a:alpha val="55000"/>
                </a:schemeClr>
              </a:solidFill>
              <a:effectLst/>
              <a:latin typeface="TheMessage"/>
            </a:endParaRPr>
          </a:p>
          <a:p>
            <a:endParaRPr lang="it-IT" sz="2400" dirty="0">
              <a:solidFill>
                <a:schemeClr val="tx1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651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CE46528-D48F-F925-6953-74AA4FBF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it-IT" sz="2800" b="1"/>
              <a:t>La stella di Pitagora</a:t>
            </a:r>
          </a:p>
        </p:txBody>
      </p:sp>
      <p:pic>
        <p:nvPicPr>
          <p:cNvPr id="7" name="Immagine 6" descr="Immagine che contiene Viso umano, uomo, schizzo, arte&#10;&#10;Descrizione generata automaticamente">
            <a:extLst>
              <a:ext uri="{FF2B5EF4-FFF2-40B4-BE49-F238E27FC236}">
                <a16:creationId xmlns:a16="http://schemas.microsoft.com/office/drawing/2014/main" id="{37B4C08F-1F21-6A43-5AD9-5D741EACC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b="8656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Immagine 4" descr="Immagine che contiene Cartoni animati, clipart, illustrazione, cartone animato&#10;&#10;Descrizione generata automaticamente">
            <a:extLst>
              <a:ext uri="{FF2B5EF4-FFF2-40B4-BE49-F238E27FC236}">
                <a16:creationId xmlns:a16="http://schemas.microsoft.com/office/drawing/2014/main" id="{FA54E4C0-8B44-4C44-FF76-A9BF94203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22" b="1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83806F-48AF-C351-0879-0700F51E3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/>
              <a:t>Tra le tante scoperte, nel cartone si può notare che anche </a:t>
            </a:r>
            <a:r>
              <a:rPr lang="it-IT" sz="2000" b="1"/>
              <a:t>la stella a cinque punte</a:t>
            </a:r>
            <a:r>
              <a:rPr lang="it-IT" sz="2000"/>
              <a:t> che utilizzava </a:t>
            </a:r>
            <a:r>
              <a:rPr lang="it-IT" sz="2000" b="1"/>
              <a:t>Pitagora</a:t>
            </a:r>
            <a:r>
              <a:rPr lang="it-IT" sz="2000"/>
              <a:t> come simbolo per i suoi allievi contiene le proporzioni auree!</a:t>
            </a:r>
          </a:p>
          <a:p>
            <a:pPr marL="0" indent="0">
              <a:buNone/>
            </a:pPr>
            <a:endParaRPr lang="it-IT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0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66A19B-B9C9-12DE-3A0D-563404B2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it-IT" sz="5400" b="1" dirty="0">
                <a:solidFill>
                  <a:srgbClr val="002060"/>
                </a:solidFill>
              </a:rPr>
              <a:t>La stella di Pitagora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C64CC5-1A0C-3779-F39B-3E9913D3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984738"/>
            <a:ext cx="10175630" cy="1386673"/>
          </a:xfrm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endParaRPr lang="it-IT"/>
          </a:p>
          <a:p>
            <a:pPr marL="0" indent="0" algn="just">
              <a:buNone/>
            </a:pPr>
            <a:r>
              <a:rPr lang="it-IT"/>
              <a:t>Guardate l’immagine. Il segmento rosso è la somma del segmento verde più il segmento giallo. Il segmento giallo è la somma del segmento verde più il segmento blu! Funziona come successione di Fibonacci!</a:t>
            </a:r>
          </a:p>
          <a:p>
            <a:pPr marL="0" indent="0" algn="ctr">
              <a:buNone/>
            </a:pPr>
            <a:endParaRPr lang="it-IT" sz="1700" dirty="0"/>
          </a:p>
        </p:txBody>
      </p:sp>
      <p:pic>
        <p:nvPicPr>
          <p:cNvPr id="5" name="Immagine 4" descr="Immagine che contiene linea, diagramma, Diagramma, design&#10;&#10;Descrizione generata automaticamente">
            <a:extLst>
              <a:ext uri="{FF2B5EF4-FFF2-40B4-BE49-F238E27FC236}">
                <a16:creationId xmlns:a16="http://schemas.microsoft.com/office/drawing/2014/main" id="{76207DED-E7BA-8AC5-7C40-1ED52FD55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85" y="2784575"/>
            <a:ext cx="8812186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71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CE9021-9820-1255-8657-E3D33C824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002060"/>
                </a:solidFill>
              </a:rPr>
              <a:t>La stella di Pitagora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D8774F-3FE8-9534-20C6-D201E055E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Non solo, ma la stella pitagorica contiene il concetto di infinito!</a:t>
            </a:r>
          </a:p>
          <a:p>
            <a:pPr marL="0" indent="0">
              <a:buNone/>
            </a:pPr>
            <a:r>
              <a:rPr lang="it-IT" dirty="0"/>
              <a:t>Possiamo infatti costruire infinite stelle al suo interno…magari non con la matita, ma di sicuro con la nostra immaginazione!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triangolo, linea, origami&#10;&#10;Descrizione generata automaticamente">
            <a:extLst>
              <a:ext uri="{FF2B5EF4-FFF2-40B4-BE49-F238E27FC236}">
                <a16:creationId xmlns:a16="http://schemas.microsoft.com/office/drawing/2014/main" id="{9B905C9D-9885-7A6B-6BBA-8795A2E98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62" y="3129546"/>
            <a:ext cx="3231160" cy="33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4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B25A0-23F0-95A0-AD0D-FB5CDCBD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MATEMATICA DAPPERTUTTO!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84F98A-7722-E636-BCBF-009F321E9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Insomma, grazie a Leonardo Fibonacci, alle sue opere e ai numeri della sua successione abbiamo scoperto che la matematica è dappertutto: nella natura, nell’arte, nella musica, nel commercio, nella storia, nel corpo umano, nell’universo,…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arte, fiore, collage&#10;&#10;Descrizione generata automaticamente">
            <a:extLst>
              <a:ext uri="{FF2B5EF4-FFF2-40B4-BE49-F238E27FC236}">
                <a16:creationId xmlns:a16="http://schemas.microsoft.com/office/drawing/2014/main" id="{07D12E93-74BA-2CD6-EBE8-93362CAD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37" y="3429001"/>
            <a:ext cx="7898005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72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587315-D93C-B619-E94D-A172E4F2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it-IT" sz="3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MATEMATICA DAPPERTUTTO</a:t>
            </a:r>
          </a:p>
        </p:txBody>
      </p:sp>
      <p:pic>
        <p:nvPicPr>
          <p:cNvPr id="5" name="Immagine 4" descr="Immagine che contiene Carattere, calligrafia, Elementi grafici, testo&#10;&#10;Descrizione generata automaticamente">
            <a:extLst>
              <a:ext uri="{FF2B5EF4-FFF2-40B4-BE49-F238E27FC236}">
                <a16:creationId xmlns:a16="http://schemas.microsoft.com/office/drawing/2014/main" id="{8E80BBA5-E2A6-8464-2AE1-01FFE6CA7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r="-2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B7A9FE-118D-5246-811F-E870C2E4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E ci siamo un po’ convinti che, come diceva Galileo Galilei: </a:t>
            </a:r>
          </a:p>
          <a:p>
            <a:pPr marL="0" indent="0">
              <a:buNone/>
            </a:pPr>
            <a:r>
              <a:rPr lang="it-IT" dirty="0"/>
              <a:t>«La matematica è l’alfabeto nel quale Dio ha scritto l’Universo».</a:t>
            </a:r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7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A4B2FF7-36CC-1DBC-374C-2752D330D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42" y="560545"/>
            <a:ext cx="7788630" cy="1698430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1B8D74A-B163-A3D8-18E3-005D883082E2}"/>
              </a:ext>
            </a:extLst>
          </p:cNvPr>
          <p:cNvGraphicFramePr>
            <a:graphicFrameLocks noGrp="1"/>
          </p:cNvGraphicFramePr>
          <p:nvPr/>
        </p:nvGraphicFramePr>
        <p:xfrm>
          <a:off x="1298542" y="2440131"/>
          <a:ext cx="9992412" cy="40995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21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Attività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svolta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in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classe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Ho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lavorato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con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serenità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Ho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rispettato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il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ruolo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assegnato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Ho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concluso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la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mia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parte del 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lavoro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rispettando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la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consegna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e i tempi</a:t>
                      </a:r>
                    </a:p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Ho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trattato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i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miei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+mn-lt"/>
                        </a:rPr>
                        <a:t>compagni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con rispetto</a:t>
                      </a:r>
                    </a:p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20">
            <a:extLst>
              <a:ext uri="{FF2B5EF4-FFF2-40B4-BE49-F238E27FC236}">
                <a16:creationId xmlns:a16="http://schemas.microsoft.com/office/drawing/2014/main" id="{16E55228-8E49-A592-07E5-329FCEE440A8}"/>
              </a:ext>
            </a:extLst>
          </p:cNvPr>
          <p:cNvSpPr txBox="1"/>
          <p:nvPr/>
        </p:nvSpPr>
        <p:spPr>
          <a:xfrm>
            <a:off x="650450" y="2077819"/>
            <a:ext cx="10727702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Esprimi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tua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opinione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sul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svolto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gruppo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mettendo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crocetta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corrispondenza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della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faccina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 piu’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rappresenta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875093B-48E9-FADB-4733-3369FF8C8364}"/>
              </a:ext>
            </a:extLst>
          </p:cNvPr>
          <p:cNvSpPr/>
          <p:nvPr/>
        </p:nvSpPr>
        <p:spPr>
          <a:xfrm>
            <a:off x="9087172" y="641743"/>
            <a:ext cx="2564358" cy="1215337"/>
          </a:xfrm>
          <a:custGeom>
            <a:avLst/>
            <a:gdLst/>
            <a:ahLst/>
            <a:cxnLst/>
            <a:rect l="l" t="t" r="r" b="b"/>
            <a:pathLst>
              <a:path w="3884095" h="1897379">
                <a:moveTo>
                  <a:pt x="0" y="0"/>
                </a:moveTo>
                <a:lnTo>
                  <a:pt x="3884095" y="0"/>
                </a:lnTo>
                <a:lnTo>
                  <a:pt x="3884095" y="1897379"/>
                </a:lnTo>
                <a:lnTo>
                  <a:pt x="0" y="1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04" r="-4904" b="-1127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E8D87E-5CED-BF12-7861-41C1C0CBAB90}"/>
              </a:ext>
            </a:extLst>
          </p:cNvPr>
          <p:cNvSpPr txBox="1"/>
          <p:nvPr/>
        </p:nvSpPr>
        <p:spPr>
          <a:xfrm>
            <a:off x="1470581" y="84841"/>
            <a:ext cx="7692273" cy="38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AUTOBIOGRAFIA  COGNITIVA CLASSE TERZA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CB5C909-95ED-64FF-1A0D-D54E66A87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13" y="2458949"/>
            <a:ext cx="605452" cy="59161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27BFF81-51BD-8E77-7016-EFC07894E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701" y="2458949"/>
            <a:ext cx="536258" cy="5916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CFBF971-464C-B9C3-513F-32A758537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329" y="2484897"/>
            <a:ext cx="536258" cy="5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ricevuta, Parallelo&#10;&#10;Descrizione generata automaticamente">
            <a:extLst>
              <a:ext uri="{FF2B5EF4-FFF2-40B4-BE49-F238E27FC236}">
                <a16:creationId xmlns:a16="http://schemas.microsoft.com/office/drawing/2014/main" id="{943FA4B3-E679-82FE-2F87-0922F88F8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19" y="441701"/>
            <a:ext cx="4633362" cy="59745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15E20-1964-FC8F-5248-81CDBC00E672}"/>
              </a:ext>
            </a:extLst>
          </p:cNvPr>
          <p:cNvSpPr txBox="1"/>
          <p:nvPr/>
        </p:nvSpPr>
        <p:spPr>
          <a:xfrm>
            <a:off x="373626" y="1012723"/>
            <a:ext cx="2821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AUTOBIOGRAFIA COGNITIVA CLASSE QUARTA</a:t>
            </a:r>
          </a:p>
        </p:txBody>
      </p:sp>
    </p:spTree>
    <p:extLst>
      <p:ext uri="{BB962C8B-B14F-4D97-AF65-F5344CB8AC3E}">
        <p14:creationId xmlns:p14="http://schemas.microsoft.com/office/powerpoint/2010/main" val="14004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schermata, numero, Parallelo&#10;&#10;Descrizione generata automaticamente">
            <a:extLst>
              <a:ext uri="{FF2B5EF4-FFF2-40B4-BE49-F238E27FC236}">
                <a16:creationId xmlns:a16="http://schemas.microsoft.com/office/drawing/2014/main" id="{6FDCB85C-F67C-291A-C1D6-634C12F2D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29" y="643467"/>
            <a:ext cx="8044859" cy="55710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145434-BF5F-632D-8BE8-A67F3C03E0BA}"/>
              </a:ext>
            </a:extLst>
          </p:cNvPr>
          <p:cNvSpPr txBox="1"/>
          <p:nvPr/>
        </p:nvSpPr>
        <p:spPr>
          <a:xfrm>
            <a:off x="639097" y="1327355"/>
            <a:ext cx="278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AUTOVALUTAZIONE DOCENTE</a:t>
            </a:r>
          </a:p>
        </p:txBody>
      </p:sp>
    </p:spTree>
    <p:extLst>
      <p:ext uri="{BB962C8B-B14F-4D97-AF65-F5344CB8AC3E}">
        <p14:creationId xmlns:p14="http://schemas.microsoft.com/office/powerpoint/2010/main" val="102507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ettera, vestiti, Viso umano&#10;&#10;Descrizione generata automaticamente">
            <a:extLst>
              <a:ext uri="{FF2B5EF4-FFF2-40B4-BE49-F238E27FC236}">
                <a16:creationId xmlns:a16="http://schemas.microsoft.com/office/drawing/2014/main" id="{44DFDA20-A7E0-4072-B702-749B11BC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64" y="197840"/>
            <a:ext cx="5884092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4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1917</Words>
  <Application>Microsoft Office PowerPoint</Application>
  <PresentationFormat>Widescreen</PresentationFormat>
  <Paragraphs>151</Paragraphs>
  <Slides>54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2" baseType="lpstr">
      <vt:lpstr>Meiryo</vt:lpstr>
      <vt:lpstr>Aptos</vt:lpstr>
      <vt:lpstr>Aptos Display</vt:lpstr>
      <vt:lpstr>Arial</vt:lpstr>
      <vt:lpstr>Calibri</vt:lpstr>
      <vt:lpstr>TheMessage</vt:lpstr>
      <vt:lpstr>TheMessageBold</vt:lpstr>
      <vt:lpstr>Tema di Office</vt:lpstr>
      <vt:lpstr>Giornata mondiale di Fibonacci 23 novembre 2024</vt:lpstr>
      <vt:lpstr>COMPETENZA SCIENTIFICO TECNOLOGICA</vt:lpstr>
      <vt:lpstr>IDENTIFICARE I RISULTATI  COMPETENZA SCIENTIFICO – TECNOLOGICA (Castoldi)</vt:lpstr>
      <vt:lpstr> Competenze e obiettivi relativi alle attività proposte Dalle Indicazioni nazionali per il curricolo della scuola dell’infanzia e del primo ciclo d’istruzione del 4 settembre 2012. </vt:lpstr>
      <vt:lpstr>Obiettivi di apprendimento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spirale nella natura </vt:lpstr>
      <vt:lpstr>Molte conchiglie come il nautilus sono disposte secondo questa forma</vt:lpstr>
      <vt:lpstr>La spirale nella natura</vt:lpstr>
      <vt:lpstr>Le foglie della felce, quando si aprono, si dispongono in questo modo. I cicloni e le nuvole visti dai satelliti nello spazio si muovono a spirale.</vt:lpstr>
      <vt:lpstr>Le pigne e i numeri di Fibonacci </vt:lpstr>
      <vt:lpstr>Ancora magie…</vt:lpstr>
      <vt:lpstr>Le pigne, o coni, o strobili </vt:lpstr>
      <vt:lpstr>Spirali e numeri di Fibonacci nelle pigne </vt:lpstr>
      <vt:lpstr>Cerchiamo di essere più precisi: </vt:lpstr>
      <vt:lpstr>Presentazione standard di PowerPoint</vt:lpstr>
      <vt:lpstr>Le spirali sono 8 anti-orarie e 13 orarie: due numeri consecutivi nella successione di Fibonacci. E questa non è una pigna speciale, cercata apposta per far tornare i conti. Praticamente tutte le pigne hanno la stessa proprietà.</vt:lpstr>
      <vt:lpstr>Un'altra tecnica per evidenziare le spirali </vt:lpstr>
      <vt:lpstr> Poi, con un po’ di pazienza, coloriamo le brattee con colori diversi in modo da evidenziare tutte le spirali. Ancora una volta ne abbiamo 8 e 13. </vt:lpstr>
      <vt:lpstr>La spirale nella natura</vt:lpstr>
      <vt:lpstr>La spirale nella natura</vt:lpstr>
      <vt:lpstr>21 e 34</vt:lpstr>
      <vt:lpstr>La spirale nella natura</vt:lpstr>
      <vt:lpstr>La spirale nella natura</vt:lpstr>
      <vt:lpstr>Qualcosa di speciale…</vt:lpstr>
      <vt:lpstr>La spirale nella natura </vt:lpstr>
      <vt:lpstr>Ma le sorprese non sono ancora finite…</vt:lpstr>
      <vt:lpstr>La spirale nella natura</vt:lpstr>
      <vt:lpstr>La spirale nella natura</vt:lpstr>
      <vt:lpstr>La sezione aurea</vt:lpstr>
      <vt:lpstr>La sezione aurea</vt:lpstr>
      <vt:lpstr>La sezione aurea</vt:lpstr>
      <vt:lpstr>La sezione aurea</vt:lpstr>
      <vt:lpstr>La sezione aurea </vt:lpstr>
      <vt:lpstr>La sezione aurea </vt:lpstr>
      <vt:lpstr>La sezione aurea</vt:lpstr>
      <vt:lpstr>La sezione aurea</vt:lpstr>
      <vt:lpstr>La sezione aurea </vt:lpstr>
      <vt:lpstr>Paperino nel mondo della Matemagica</vt:lpstr>
      <vt:lpstr>La stella di Pitagora</vt:lpstr>
      <vt:lpstr>La stella di Pitagora</vt:lpstr>
      <vt:lpstr>La stella di Pitagora</vt:lpstr>
      <vt:lpstr>MATEMATICA DAPPERTUTTO!</vt:lpstr>
      <vt:lpstr>MATEMATICA DAPPERTUTTO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COZZOLINO</dc:creator>
  <cp:lastModifiedBy>GIOVANNI COZZOLINO</cp:lastModifiedBy>
  <cp:revision>14</cp:revision>
  <dcterms:created xsi:type="dcterms:W3CDTF">2024-11-15T14:46:51Z</dcterms:created>
  <dcterms:modified xsi:type="dcterms:W3CDTF">2024-11-17T13:18:26Z</dcterms:modified>
</cp:coreProperties>
</file>