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8" r:id="rId3"/>
    <p:sldId id="259" r:id="rId4"/>
    <p:sldId id="260" r:id="rId5"/>
    <p:sldId id="262" r:id="rId6"/>
    <p:sldId id="263" r:id="rId7"/>
    <p:sldId id="264" r:id="rId8"/>
    <p:sldId id="266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5" r:id="rId20"/>
    <p:sldId id="277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936094-5046-7EE2-7538-F635CA9E5B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6AF7980-BFAF-3EA7-06B9-F50C43FBC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195D6C-8865-8649-5C3A-DC988E719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6E17-B719-48CE-AEF4-F799013D6E3C}" type="datetimeFigureOut">
              <a:rPr lang="it-IT" smtClean="0"/>
              <a:t>12/06/2024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A09968-31DF-4453-1ACE-942D5D193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11E53F-4CF5-E8B1-A83F-4B943F659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68F5D-A40F-4EE4-821A-9E57FB4E5A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822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5629D9-8E3C-C194-876A-57187BCD7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010F7A4-CDEC-A6C7-4682-62F39AEBB7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125DAE-2148-EC2C-37C0-326F18E40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6E17-B719-48CE-AEF4-F799013D6E3C}" type="datetimeFigureOut">
              <a:rPr lang="it-IT" smtClean="0"/>
              <a:t>12/06/2024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AC6852-E1B3-5CA2-7C01-8F256692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103D71-251A-1E7C-DA53-A5349A1A7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68F5D-A40F-4EE4-821A-9E57FB4E5A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84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1D81AF0-5127-5D41-674B-EABBA932AC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0CD452E-DA14-9395-A03F-909051E7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64BA2C-AB13-2C82-EF7D-4F1DB78D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6E17-B719-48CE-AEF4-F799013D6E3C}" type="datetimeFigureOut">
              <a:rPr lang="it-IT" smtClean="0"/>
              <a:t>12/06/2024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CB712C-D451-BB29-024D-9CD2A0797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B50A9B-DE94-5943-CDC9-9274FCDBC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68F5D-A40F-4EE4-821A-9E57FB4E5A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87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DA48CA-0807-1C52-EC40-E96C510E2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F10731-B199-9817-7BFD-A2E9D7251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69591D-A047-1158-217F-E275D356B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6E17-B719-48CE-AEF4-F799013D6E3C}" type="datetimeFigureOut">
              <a:rPr lang="it-IT" smtClean="0"/>
              <a:t>12/06/2024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959F76-493D-15AB-368A-CDA4C14D1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196482-8185-3269-861B-1985116A4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68F5D-A40F-4EE4-821A-9E57FB4E5A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90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1FE0AB-14FC-DBF3-116A-9DC87244A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ABA8DCD-28CC-B75D-0FCA-DB4061550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5167F8-2CA7-08CA-394F-2D36DFEA6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6E17-B719-48CE-AEF4-F799013D6E3C}" type="datetimeFigureOut">
              <a:rPr lang="it-IT" smtClean="0"/>
              <a:t>12/06/2024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2CC63A-3BC9-97BE-8FF2-D04A62328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2B89D7-0A70-C387-A9A6-4980A554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68F5D-A40F-4EE4-821A-9E57FB4E5A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7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1ECA3B-7A8E-FD2A-5D20-33CC581B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6AF95B-9A26-C366-5995-C586C5C969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B609380-8B44-8758-1F08-0A12530B3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D20D023-17D7-EA3E-CE5D-7CE4CB27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6E17-B719-48CE-AEF4-F799013D6E3C}" type="datetimeFigureOut">
              <a:rPr lang="it-IT" smtClean="0"/>
              <a:t>12/06/2024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6FBCBAF-1B02-8475-9AF3-0EB396995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8C6588C-60E8-6FB8-7FC4-30B13B6D0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68F5D-A40F-4EE4-821A-9E57FB4E5A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59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4A291E-4346-FB31-C6A8-D5B1DFF67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C160C3-4885-35BF-4484-D937D1475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E75C70A-1394-6C7A-FE80-59380E9DB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04FDB80-232D-CA12-C75F-9A10CDFCE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CC93FD6-97E2-D9BC-A9DC-83111FA397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A80AE0B-671A-3E6D-AE40-14B013E73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6E17-B719-48CE-AEF4-F799013D6E3C}" type="datetimeFigureOut">
              <a:rPr lang="it-IT" smtClean="0"/>
              <a:t>12/06/2024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7BE1620-E244-16DC-4725-3FB563116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D247F67-4BBD-20EF-A9CC-C573FA81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68F5D-A40F-4EE4-821A-9E57FB4E5A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324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BD169A-B8D2-59BA-6820-093D9071F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C82479C-2FE2-D506-3BE2-65DC669BD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6E17-B719-48CE-AEF4-F799013D6E3C}" type="datetimeFigureOut">
              <a:rPr lang="it-IT" smtClean="0"/>
              <a:t>12/06/2024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7B12DF-AA14-BA54-E9C5-DA9C942B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BF6D919-8B30-7C26-0ADF-925840BF1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68F5D-A40F-4EE4-821A-9E57FB4E5A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85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A1652E6-4479-43BD-7D70-81D51C3A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6E17-B719-48CE-AEF4-F799013D6E3C}" type="datetimeFigureOut">
              <a:rPr lang="it-IT" smtClean="0"/>
              <a:t>12/06/2024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44E2BD6-6A21-CFDE-DAE1-6AAC9005E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0CAA721-0EA8-B795-A389-6F30678F9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68F5D-A40F-4EE4-821A-9E57FB4E5A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277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3E45A6-B190-83CA-01F4-7536A5341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5DDF10-9E87-4F41-E7DF-220AEB949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809C460-85D7-89A3-9575-9103DDC8E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D4B3B3F-FE3A-B56F-951A-56D1F6019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6E17-B719-48CE-AEF4-F799013D6E3C}" type="datetimeFigureOut">
              <a:rPr lang="it-IT" smtClean="0"/>
              <a:t>12/06/2024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5DB38DA-B2E8-BD10-8EC2-6F3F47881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EC5E12E-567D-C595-9994-2D2C57684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68F5D-A40F-4EE4-821A-9E57FB4E5A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37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9A6B24-9335-C6C9-B6C5-13286AA94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36E95A2-B0B5-9639-221B-DC82FA6858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C2A6626-1861-4673-A36D-90CCF0F30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4508680-F898-AB78-AFDF-81C3CA521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6E17-B719-48CE-AEF4-F799013D6E3C}" type="datetimeFigureOut">
              <a:rPr lang="it-IT" smtClean="0"/>
              <a:t>12/06/2024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A0E3B26-0D1C-7691-BB67-9A761C3BF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5D80FF-C09D-8402-0963-81BF0FFBB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68F5D-A40F-4EE4-821A-9E57FB4E5A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933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0FD76EC-048D-DB28-0544-CBA46DA41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5BC8D2-52FB-F81A-43D1-EB1542F2E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6B86EF-AB82-077B-45E6-558A800561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2F6E17-B719-48CE-AEF4-F799013D6E3C}" type="datetimeFigureOut">
              <a:rPr lang="it-IT" smtClean="0"/>
              <a:t>12/06/2024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10D0FA-89ED-57EF-9E45-C8CEB8F1F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FEED5C-ADF6-F8D9-2431-9D1FBCB25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168F5D-A40F-4EE4-821A-9E57FB4E5A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743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388AFCC-4CCD-D6EE-BE6F-CB50594A1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3810" y="2960716"/>
            <a:ext cx="4036334" cy="2387600"/>
          </a:xfrm>
        </p:spPr>
        <p:txBody>
          <a:bodyPr anchor="t">
            <a:normAutofit/>
          </a:bodyPr>
          <a:lstStyle/>
          <a:p>
            <a:pPr algn="l"/>
            <a:r>
              <a:rPr lang="it-IT" sz="5400" dirty="0"/>
              <a:t>Un giovedì al mercato del quartiere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E900C2-D188-AEFE-6928-145E36D2B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3809" y="953037"/>
            <a:ext cx="4036333" cy="1709849"/>
          </a:xfrm>
        </p:spPr>
        <p:txBody>
          <a:bodyPr anchor="b">
            <a:normAutofit/>
          </a:bodyPr>
          <a:lstStyle/>
          <a:p>
            <a:pPr algn="l"/>
            <a:r>
              <a:rPr lang="it-IT" sz="1400" dirty="0"/>
              <a:t>Classi 3^ D e 2^ D del plesso Capoluogo </a:t>
            </a:r>
          </a:p>
          <a:p>
            <a:pPr algn="l"/>
            <a:r>
              <a:rPr lang="it-IT" sz="1400" dirty="0"/>
              <a:t>IC3 Ponte Siciliano di Pomigliano D’Arco Napoli</a:t>
            </a:r>
          </a:p>
          <a:p>
            <a:pPr algn="l"/>
            <a:r>
              <a:rPr lang="it-IT" sz="1400" dirty="0"/>
              <a:t>Anno scolastico 2023/24</a:t>
            </a:r>
          </a:p>
          <a:p>
            <a:pPr algn="l"/>
            <a:r>
              <a:rPr lang="it-IT" sz="1400" dirty="0" err="1"/>
              <a:t>Ins.ti</a:t>
            </a:r>
            <a:r>
              <a:rPr lang="it-IT" sz="1400" dirty="0"/>
              <a:t> Mariateresa Ciccarelli, Carolina Cennamo, Giuseppina Palladino, Nunzia Rea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vestiti, persona, aria aperta, calzature&#10;&#10;Descrizione generata automaticamente">
            <a:extLst>
              <a:ext uri="{FF2B5EF4-FFF2-40B4-BE49-F238E27FC236}">
                <a16:creationId xmlns:a16="http://schemas.microsoft.com/office/drawing/2014/main" id="{FE34BF01-F35B-41ED-97A2-FADEFB975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97" y="666728"/>
            <a:ext cx="5465791" cy="5465791"/>
          </a:xfrm>
          <a:prstGeom prst="rect">
            <a:avLst/>
          </a:prstGeom>
        </p:spPr>
      </p:pic>
      <p:pic>
        <p:nvPicPr>
          <p:cNvPr id="11" name="videoplayback (3)">
            <a:hlinkClick r:id="" action="ppaction://media"/>
            <a:extLst>
              <a:ext uri="{FF2B5EF4-FFF2-40B4-BE49-F238E27FC236}">
                <a16:creationId xmlns:a16="http://schemas.microsoft.com/office/drawing/2014/main" id="{89E4E371-FB6B-B490-7837-1E1550B903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9675" y="5615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4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0A85EC-928D-BFCB-2B7A-56E43DF3F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DAL COSTO UNITARIO AL COSTO TOTALE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BC6539-850F-388E-5C6A-A55ABB109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Costo unitario, costo totale e numero prodotti acquistati sono termini della compravendita. Riassumiamo le regole che ci permettono di calcolarli.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6A02A0AA-D569-B3FB-C7B8-8AECB603FC82}"/>
              </a:ext>
            </a:extLst>
          </p:cNvPr>
          <p:cNvSpPr/>
          <p:nvPr/>
        </p:nvSpPr>
        <p:spPr>
          <a:xfrm>
            <a:off x="1828800" y="3549445"/>
            <a:ext cx="2300748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COSTO UNITARIO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79E9D034-ED98-DF1E-3726-0F1AD2CC0D2E}"/>
              </a:ext>
            </a:extLst>
          </p:cNvPr>
          <p:cNvSpPr/>
          <p:nvPr/>
        </p:nvSpPr>
        <p:spPr>
          <a:xfrm>
            <a:off x="4714568" y="3544094"/>
            <a:ext cx="2300748" cy="914400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NUMERO PRODOTTI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23F09B6C-1974-7249-771A-2D92D9DBA94A}"/>
              </a:ext>
            </a:extLst>
          </p:cNvPr>
          <p:cNvSpPr/>
          <p:nvPr/>
        </p:nvSpPr>
        <p:spPr>
          <a:xfrm>
            <a:off x="3185652" y="5299587"/>
            <a:ext cx="2713703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COSTO TOTALE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6049A63-BA7A-E26C-CFF1-3A5E56F6655C}"/>
              </a:ext>
            </a:extLst>
          </p:cNvPr>
          <p:cNvSpPr/>
          <p:nvPr/>
        </p:nvSpPr>
        <p:spPr>
          <a:xfrm>
            <a:off x="4129549" y="4462975"/>
            <a:ext cx="585020" cy="5121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X</a:t>
            </a:r>
          </a:p>
        </p:txBody>
      </p:sp>
      <p:cxnSp>
        <p:nvCxnSpPr>
          <p:cNvPr id="14" name="Connettore a gomito 13">
            <a:extLst>
              <a:ext uri="{FF2B5EF4-FFF2-40B4-BE49-F238E27FC236}">
                <a16:creationId xmlns:a16="http://schemas.microsoft.com/office/drawing/2014/main" id="{C8A6A204-5AAF-43FD-DE3E-A24F8D721E9E}"/>
              </a:ext>
            </a:extLst>
          </p:cNvPr>
          <p:cNvCxnSpPr>
            <a:cxnSpLocks/>
          </p:cNvCxnSpPr>
          <p:nvPr/>
        </p:nvCxnSpPr>
        <p:spPr>
          <a:xfrm>
            <a:off x="3185652" y="4468326"/>
            <a:ext cx="943896" cy="394878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a gomito 16">
            <a:extLst>
              <a:ext uri="{FF2B5EF4-FFF2-40B4-BE49-F238E27FC236}">
                <a16:creationId xmlns:a16="http://schemas.microsoft.com/office/drawing/2014/main" id="{0A7490C0-673E-E777-D8C5-D33EEE600549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85852" y="4468326"/>
            <a:ext cx="1398639" cy="394876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ccia in giù 19">
            <a:extLst>
              <a:ext uri="{FF2B5EF4-FFF2-40B4-BE49-F238E27FC236}">
                <a16:creationId xmlns:a16="http://schemas.microsoft.com/office/drawing/2014/main" id="{6856BCA0-5D66-DA5E-0A72-07DCDA19784C}"/>
              </a:ext>
            </a:extLst>
          </p:cNvPr>
          <p:cNvSpPr/>
          <p:nvPr/>
        </p:nvSpPr>
        <p:spPr>
          <a:xfrm>
            <a:off x="4229936" y="5014132"/>
            <a:ext cx="484632" cy="30103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797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48FD53-BAE0-7791-3244-DAF3815B6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dirty="0"/>
              <a:t>I bambini di classe 3^ D e  2^ D hanno acquistato 25 sacchetti di caramelle. Il costo unitario di ogni sacchetto è 1 euro. Qual è il costo totale?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0CF32BC6-D043-4450-4E97-5417AF1FAD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6447542"/>
              </p:ext>
            </p:extLst>
          </p:nvPr>
        </p:nvGraphicFramePr>
        <p:xfrm>
          <a:off x="838200" y="1825625"/>
          <a:ext cx="10515600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81872145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72661743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2858043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331794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COSTO UNITARIO</a:t>
                      </a:r>
                    </a:p>
                    <a:p>
                      <a:r>
                        <a:rPr lang="it-IT" dirty="0"/>
                        <a:t>euro</a:t>
                      </a:r>
                    </a:p>
                    <a:p>
                      <a:r>
                        <a:rPr lang="it-IT" dirty="0"/>
                        <a:t>(SACCHETTO DI CARAMELLE)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NUMERO PRODOTTI</a:t>
                      </a:r>
                    </a:p>
                    <a:p>
                      <a:r>
                        <a:rPr lang="it-IT" dirty="0"/>
                        <a:t>(NUMERO SACCHETTI)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OPERAZIONE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COSTO TOTALE</a:t>
                      </a:r>
                    </a:p>
                    <a:p>
                      <a:r>
                        <a:rPr lang="it-IT" dirty="0"/>
                        <a:t>euro</a:t>
                      </a:r>
                    </a:p>
                    <a:p>
                      <a:endParaRPr lang="it-IT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127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1 euro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1X25=25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25 euro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067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111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interno, Strumento di misurazione, bilancia, orologio&#10;&#10;Descrizione generata automaticamente">
            <a:extLst>
              <a:ext uri="{FF2B5EF4-FFF2-40B4-BE49-F238E27FC236}">
                <a16:creationId xmlns:a16="http://schemas.microsoft.com/office/drawing/2014/main" id="{B0344A39-DFE8-1E3A-645A-96B7D0C93C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6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20DA1B4-9621-5D6B-4E5D-312F4B59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 fontScale="90000"/>
          </a:bodyPr>
          <a:lstStyle/>
          <a:p>
            <a:br>
              <a:rPr lang="it-IT" sz="1000" dirty="0"/>
            </a:br>
            <a:br>
              <a:rPr lang="it-IT" sz="1000" dirty="0"/>
            </a:br>
            <a:br>
              <a:rPr lang="it-IT" sz="1000" dirty="0"/>
            </a:br>
            <a:br>
              <a:rPr lang="it-IT" sz="1000" dirty="0"/>
            </a:br>
            <a:br>
              <a:rPr lang="it-IT" sz="1000" dirty="0"/>
            </a:br>
            <a:r>
              <a:rPr lang="it-IT" sz="2000" dirty="0"/>
              <a:t>Serena ha detto che il venditore ha usato la bilancia per pesare le nostre caramelle. Scopriamo qualche notizia sulla storia di questo strumento</a:t>
            </a:r>
            <a:br>
              <a:rPr lang="it-IT" sz="1000" dirty="0"/>
            </a:br>
            <a:br>
              <a:rPr lang="it-IT" sz="1000" dirty="0"/>
            </a:br>
            <a:br>
              <a:rPr lang="it-IT" sz="1000" dirty="0"/>
            </a:br>
            <a:endParaRPr lang="it-IT" sz="1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7ED8BD-9F79-780F-8FCB-9DDB6068D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 dirty="0"/>
              <a:t>La bilancia e il sistema delle unità di peso furono introdotti, probabilmente, dagli antichi Egizi, che usavano come unità di misura delle pietre. Durante i secoli, ogni Paese si costruì proprie unità di misura del peso e delle altre grandezze. In questo modo, però, gli scambi commerciali erano molto difficili, perché misure diverse complicavano i calcoli.</a:t>
            </a:r>
          </a:p>
          <a:p>
            <a:pPr marL="0" indent="0">
              <a:buNone/>
            </a:pPr>
            <a:r>
              <a:rPr lang="it-IT" sz="1600" dirty="0"/>
              <a:t>Nel 1790, dopo la Rivoluzione francese, si unificarono tutte le unità di misura in un sistema decimale da cui è poi derivato l’attuale Sistema Internazionale che noi usiamo. I campioni delle unità di misura sono conservati nel Museo di Sèvres, vicino Parigi.</a:t>
            </a:r>
          </a:p>
        </p:txBody>
      </p:sp>
    </p:spTree>
    <p:extLst>
      <p:ext uri="{BB962C8B-B14F-4D97-AF65-F5344CB8AC3E}">
        <p14:creationId xmlns:p14="http://schemas.microsoft.com/office/powerpoint/2010/main" val="317783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56EF478-50D3-5256-46C8-C1F9967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90"/>
            <a:ext cx="10515600" cy="18400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Sperimentiamo quanto pesa un sacchetto di caramelle</a:t>
            </a:r>
          </a:p>
        </p:txBody>
      </p:sp>
      <p:pic>
        <p:nvPicPr>
          <p:cNvPr id="7" name="Immagine 6" descr="Immagine che contiene persona, vestiti, computer, computer&#10;&#10;Descrizione generata automaticamente">
            <a:extLst>
              <a:ext uri="{FF2B5EF4-FFF2-40B4-BE49-F238E27FC236}">
                <a16:creationId xmlns:a16="http://schemas.microsoft.com/office/drawing/2014/main" id="{832BB712-D11A-4291-B205-C538B3AF48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5" r="13532" b="3"/>
          <a:stretch/>
        </p:blipFill>
        <p:spPr>
          <a:xfrm>
            <a:off x="182787" y="2558694"/>
            <a:ext cx="2827865" cy="3731891"/>
          </a:xfrm>
          <a:prstGeom prst="rect">
            <a:avLst/>
          </a:prstGeom>
        </p:spPr>
      </p:pic>
      <p:pic>
        <p:nvPicPr>
          <p:cNvPr id="11" name="Immagine 10" descr="Immagine che contiene vestiti, persona, interno, computer&#10;&#10;Descrizione generata automaticamente">
            <a:extLst>
              <a:ext uri="{FF2B5EF4-FFF2-40B4-BE49-F238E27FC236}">
                <a16:creationId xmlns:a16="http://schemas.microsoft.com/office/drawing/2014/main" id="{967841DF-A8F1-F766-0FE3-DA871181BB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r="14951" b="3"/>
          <a:stretch/>
        </p:blipFill>
        <p:spPr>
          <a:xfrm>
            <a:off x="3180760" y="2558694"/>
            <a:ext cx="2827865" cy="3731891"/>
          </a:xfrm>
          <a:prstGeom prst="rect">
            <a:avLst/>
          </a:prstGeom>
        </p:spPr>
      </p:pic>
      <p:pic>
        <p:nvPicPr>
          <p:cNvPr id="5" name="Segnaposto contenuto 4" descr="Immagine che contiene persona, vestiti, computer, interno&#10;&#10;Descrizione generata automaticamente">
            <a:extLst>
              <a:ext uri="{FF2B5EF4-FFF2-40B4-BE49-F238E27FC236}">
                <a16:creationId xmlns:a16="http://schemas.microsoft.com/office/drawing/2014/main" id="{342C97BF-B630-4733-A9B7-0A0FC4B75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" r="16631" b="3"/>
          <a:stretch/>
        </p:blipFill>
        <p:spPr>
          <a:xfrm>
            <a:off x="6178733" y="2558694"/>
            <a:ext cx="2827865" cy="3731891"/>
          </a:xfrm>
          <a:prstGeom prst="rect">
            <a:avLst/>
          </a:prstGeom>
        </p:spPr>
      </p:pic>
      <p:pic>
        <p:nvPicPr>
          <p:cNvPr id="9" name="Immagine 8" descr="Immagine che contiene vestiti, persona, ragazzo, ragazza&#10;&#10;Descrizione generata automaticamente">
            <a:extLst>
              <a:ext uri="{FF2B5EF4-FFF2-40B4-BE49-F238E27FC236}">
                <a16:creationId xmlns:a16="http://schemas.microsoft.com/office/drawing/2014/main" id="{35099ABC-7278-B1B1-F6DB-79468C6B87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 r="14273" b="3"/>
          <a:stretch/>
        </p:blipFill>
        <p:spPr>
          <a:xfrm>
            <a:off x="9176706" y="2558694"/>
            <a:ext cx="2827865" cy="37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7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CC569F-B36C-4186-CC11-9285C68FD71C}"/>
              </a:ext>
            </a:extLst>
          </p:cNvPr>
          <p:cNvSpPr txBox="1"/>
          <p:nvPr/>
        </p:nvSpPr>
        <p:spPr>
          <a:xfrm>
            <a:off x="462117" y="259140"/>
            <a:ext cx="691207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Abbiamo scoperto che ogni sacchetto di caramelle pesa 120. </a:t>
            </a:r>
          </a:p>
          <a:p>
            <a:r>
              <a:rPr lang="it-IT" dirty="0"/>
              <a:t>CENTOVENTI???!!!</a:t>
            </a:r>
          </a:p>
          <a:p>
            <a:r>
              <a:rPr lang="it-IT" dirty="0"/>
              <a:t>Centoventi cosa? </a:t>
            </a:r>
          </a:p>
          <a:p>
            <a:r>
              <a:rPr lang="it-IT" dirty="0"/>
              <a:t>E per sapere quanto pesano tutti insieme come possiamo fare?</a:t>
            </a:r>
          </a:p>
          <a:p>
            <a:r>
              <a:rPr lang="it-IT" dirty="0"/>
              <a:t>“È semplice!” -Rispondono Davide all’unisono con Salvatore, Maria </a:t>
            </a:r>
          </a:p>
          <a:p>
            <a:r>
              <a:rPr lang="it-IT" dirty="0"/>
              <a:t>Francesca, Massimo, Aldo, Francesco Sposito, Carmine- </a:t>
            </a:r>
          </a:p>
          <a:p>
            <a:r>
              <a:rPr lang="it-IT" dirty="0"/>
              <a:t>“Basta fare una moltiplicazione! 120 x 15 =1800”</a:t>
            </a:r>
          </a:p>
          <a:p>
            <a:r>
              <a:rPr lang="it-IT" dirty="0"/>
              <a:t>MILLEOTTOCENTO???!!!</a:t>
            </a:r>
          </a:p>
          <a:p>
            <a:r>
              <a:rPr lang="it-IT" dirty="0"/>
              <a:t>Milleottocento cosa?</a:t>
            </a:r>
          </a:p>
        </p:txBody>
      </p:sp>
      <p:pic>
        <p:nvPicPr>
          <p:cNvPr id="5" name="Immagine 4" descr="Immagine che contiene cartone animato, clipart, emoticon, sorridente&#10;&#10;Descrizione generata automaticamente">
            <a:extLst>
              <a:ext uri="{FF2B5EF4-FFF2-40B4-BE49-F238E27FC236}">
                <a16:creationId xmlns:a16="http://schemas.microsoft.com/office/drawing/2014/main" id="{A5DB79BA-534F-331A-1160-3097A4E07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540" y="34588"/>
            <a:ext cx="1864618" cy="1833541"/>
          </a:xfrm>
          <a:prstGeom prst="rect">
            <a:avLst/>
          </a:prstGeom>
        </p:spPr>
      </p:pic>
      <p:pic>
        <p:nvPicPr>
          <p:cNvPr id="7" name="Immagine 6" descr="Immagine che contiene orologio, interno, muro, computer&#10;&#10;Descrizione generata automaticamente">
            <a:extLst>
              <a:ext uri="{FF2B5EF4-FFF2-40B4-BE49-F238E27FC236}">
                <a16:creationId xmlns:a16="http://schemas.microsoft.com/office/drawing/2014/main" id="{A92B86BF-FC09-B3B7-708A-C0F1D49E8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1968" y="2144896"/>
            <a:ext cx="4189025" cy="493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8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000399-BE44-4F14-F8AA-78BBBF5AC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MISURE DI PESO</a:t>
            </a:r>
            <a:br>
              <a:rPr lang="it-IT" dirty="0"/>
            </a:br>
            <a:r>
              <a:rPr lang="it-IT" dirty="0"/>
              <a:t>Il chilogrammo, i suoi multipli e sottomultipli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C6FC9A-0835-F4DD-7317-38F927559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198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L’unità di misura fondamentale del </a:t>
            </a:r>
            <a:r>
              <a:rPr lang="it-IT" b="1" dirty="0">
                <a:solidFill>
                  <a:srgbClr val="FF0000"/>
                </a:solidFill>
              </a:rPr>
              <a:t>peso </a:t>
            </a:r>
            <a:r>
              <a:rPr lang="it-IT" dirty="0"/>
              <a:t>è il </a:t>
            </a:r>
            <a:r>
              <a:rPr lang="it-IT" b="1" dirty="0">
                <a:solidFill>
                  <a:srgbClr val="FF0000"/>
                </a:solidFill>
              </a:rPr>
              <a:t>chilogrammo </a:t>
            </a:r>
            <a:r>
              <a:rPr lang="it-IT" b="1" dirty="0"/>
              <a:t>( </a:t>
            </a:r>
            <a:r>
              <a:rPr lang="it-IT" b="1" dirty="0">
                <a:solidFill>
                  <a:srgbClr val="FF0000"/>
                </a:solidFill>
              </a:rPr>
              <a:t>Kg </a:t>
            </a:r>
            <a:r>
              <a:rPr lang="it-IT" b="1" dirty="0"/>
              <a:t>).</a:t>
            </a:r>
          </a:p>
          <a:p>
            <a:pPr marL="0" indent="0">
              <a:buNone/>
            </a:pPr>
            <a:r>
              <a:rPr lang="it-IT" dirty="0"/>
              <a:t>Nella tabella sono riportati anche i suoi multipli e sottomultipli. Il miriagramma e il quintale sono segnati tra parentesi perché non si usano più; si dice semplicemente 10 kg e 100 kg.</a:t>
            </a:r>
          </a:p>
          <a:p>
            <a:pPr marL="0" indent="0">
              <a:buNone/>
            </a:pPr>
            <a:r>
              <a:rPr lang="it-IT" sz="1600" b="1" dirty="0"/>
              <a:t>                                          </a:t>
            </a:r>
            <a:r>
              <a:rPr lang="it-IT" sz="1600" b="1" dirty="0">
                <a:solidFill>
                  <a:srgbClr val="FF0000"/>
                </a:solidFill>
              </a:rPr>
              <a:t>multipli</a:t>
            </a:r>
            <a:r>
              <a:rPr lang="it-IT" sz="1600" b="1" dirty="0"/>
              <a:t>                                                    </a:t>
            </a:r>
            <a:r>
              <a:rPr lang="it-IT" sz="1600" b="1" dirty="0">
                <a:solidFill>
                  <a:srgbClr val="FF0000"/>
                </a:solidFill>
              </a:rPr>
              <a:t>unità fondamentale                                      sottomultipli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C7852EA3-3291-81B5-1D8E-AAEF5E59E3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863081"/>
              </p:ext>
            </p:extLst>
          </p:nvPr>
        </p:nvGraphicFramePr>
        <p:xfrm>
          <a:off x="963561" y="3915150"/>
          <a:ext cx="10525437" cy="19812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512063">
                  <a:extLst>
                    <a:ext uri="{9D8B030D-6E8A-4147-A177-3AD203B41FA5}">
                      <a16:colId xmlns:a16="http://schemas.microsoft.com/office/drawing/2014/main" val="571004260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15003818"/>
                    </a:ext>
                  </a:extLst>
                </a:gridCol>
                <a:gridCol w="1616702">
                  <a:extLst>
                    <a:ext uri="{9D8B030D-6E8A-4147-A177-3AD203B41FA5}">
                      <a16:colId xmlns:a16="http://schemas.microsoft.com/office/drawing/2014/main" val="1861861337"/>
                    </a:ext>
                  </a:extLst>
                </a:gridCol>
                <a:gridCol w="1553497">
                  <a:extLst>
                    <a:ext uri="{9D8B030D-6E8A-4147-A177-3AD203B41FA5}">
                      <a16:colId xmlns:a16="http://schemas.microsoft.com/office/drawing/2014/main" val="1596402277"/>
                    </a:ext>
                  </a:extLst>
                </a:gridCol>
                <a:gridCol w="1336488">
                  <a:extLst>
                    <a:ext uri="{9D8B030D-6E8A-4147-A177-3AD203B41FA5}">
                      <a16:colId xmlns:a16="http://schemas.microsoft.com/office/drawing/2014/main" val="2291305509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893281541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42626863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megagrammo o tonnellata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(quintale) 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(miriagrammo)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chilogrammo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ettogrammo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decagrammo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grammo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633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1 Mg=1000 kg</a:t>
                      </a:r>
                    </a:p>
                    <a:p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1 t= 1000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100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10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Chilogrammo (kg)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1 hg= 0,1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1 dag =0,01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1 g = 0,001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868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Peso di un elefante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Peso di un sacco di patate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Peso di una bicicletta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Peso di una confezione di zucchero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Peso di una barretta di cioccolato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Peso di una moneta da 50 eurocent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Peso di una graffetta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373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876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D2A56C-E998-55A9-889E-8BA3CBBD7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Anche per le unità di misura di peso si può passare facilmente da una misura all’altra «andando di 10 in 10»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D14CA950-222C-54E0-A105-B39DD3BB1E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1678435"/>
              </p:ext>
            </p:extLst>
          </p:nvPr>
        </p:nvGraphicFramePr>
        <p:xfrm>
          <a:off x="3945194" y="2268127"/>
          <a:ext cx="3271684" cy="305783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71684">
                  <a:extLst>
                    <a:ext uri="{9D8B030D-6E8A-4147-A177-3AD203B41FA5}">
                      <a16:colId xmlns:a16="http://schemas.microsoft.com/office/drawing/2014/main" val="898974802"/>
                    </a:ext>
                  </a:extLst>
                </a:gridCol>
              </a:tblGrid>
              <a:tr h="719490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DENTRO I CONCETTI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242002"/>
                  </a:ext>
                </a:extLst>
              </a:tr>
              <a:tr h="2338342">
                <a:tc>
                  <a:txBody>
                    <a:bodyPr/>
                    <a:lstStyle/>
                    <a:p>
                      <a:r>
                        <a:rPr lang="it-IT" sz="3600" dirty="0"/>
                        <a:t>1 kg = 10 hg</a:t>
                      </a:r>
                    </a:p>
                    <a:p>
                      <a:r>
                        <a:rPr lang="it-IT" sz="3600" dirty="0"/>
                        <a:t>1 kg = 100 dag</a:t>
                      </a:r>
                    </a:p>
                    <a:p>
                      <a:r>
                        <a:rPr lang="it-IT" sz="3600" dirty="0"/>
                        <a:t>1 kg = 1000 g</a:t>
                      </a:r>
                    </a:p>
                    <a:p>
                      <a:r>
                        <a:rPr lang="it-IT" sz="3600" dirty="0"/>
                        <a:t>1 kg = 0,001 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317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694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862F55-3977-14CB-3597-CABD70628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Fare per capire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B958FC80-6E8C-6FDC-85F2-E10F0AB6DC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6101323"/>
              </p:ext>
            </p:extLst>
          </p:nvPr>
        </p:nvGraphicFramePr>
        <p:xfrm>
          <a:off x="838200" y="2100930"/>
          <a:ext cx="10515600" cy="385741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5403285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807766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088918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2770203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984876942"/>
                    </a:ext>
                  </a:extLst>
                </a:gridCol>
              </a:tblGrid>
              <a:tr h="64290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Equivalenza 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Unità di misura di partenza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Unità di misura di arrivo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Operazione da eseguire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risultato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427813"/>
                  </a:ext>
                </a:extLst>
              </a:tr>
              <a:tr h="642903"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Es. </a:t>
                      </a:r>
                    </a:p>
                    <a:p>
                      <a:pPr algn="l"/>
                      <a:r>
                        <a:rPr lang="it-IT" dirty="0"/>
                        <a:t>35 kg = ………….hg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kg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hg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X 10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35 kg = 350 hg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863241"/>
                  </a:ext>
                </a:extLst>
              </a:tr>
              <a:tr h="642903"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5,7 t = ……………kg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t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kg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X 1000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5,7 t = 5700 kg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774186"/>
                  </a:ext>
                </a:extLst>
              </a:tr>
              <a:tr h="642903"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350 g = ………….hg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g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hg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: 100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350 g = 3,50 hg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430647"/>
                  </a:ext>
                </a:extLst>
              </a:tr>
              <a:tr h="642903"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4,5 hg = …………kg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hg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kg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: 10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4,5 hg = 0,45 kg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90474"/>
                  </a:ext>
                </a:extLst>
              </a:tr>
              <a:tr h="642903"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12 mg =………….dg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mg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dg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: 100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12 mg = 0,12 dg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856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018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BF52C74-6901-3D1D-B28B-3BC470EBF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Una </a:t>
            </a:r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bilancia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precisione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bilancia, dispositivo&#10;&#10;Descrizione generata automaticamente">
            <a:extLst>
              <a:ext uri="{FF2B5EF4-FFF2-40B4-BE49-F238E27FC236}">
                <a16:creationId xmlns:a16="http://schemas.microsoft.com/office/drawing/2014/main" id="{83C71A68-3ECF-92FB-CE1F-A359ABED1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40080"/>
            <a:ext cx="5550408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7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FDF5F5-F251-3819-DBAB-83C76042B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I SOTTOMULTIPLI DEL GRAMMO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080374-9599-7131-6140-470780677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Per indicare  quantità di peso molto piccole, per esempio quelle dei componenti di medicinali, si usano anche i sottomultipli del grammo. </a:t>
            </a:r>
          </a:p>
          <a:p>
            <a:pPr marL="0" indent="0" algn="ctr">
              <a:buNone/>
            </a:pPr>
            <a:r>
              <a:rPr lang="it-IT" b="1" dirty="0">
                <a:solidFill>
                  <a:srgbClr val="FF0000"/>
                </a:solidFill>
              </a:rPr>
              <a:t>Sottomultipli</a:t>
            </a:r>
          </a:p>
          <a:p>
            <a:pPr marL="0" indent="0">
              <a:buNone/>
            </a:pPr>
            <a:r>
              <a:rPr lang="it-IT" b="1" dirty="0">
                <a:solidFill>
                  <a:srgbClr val="FF0000"/>
                </a:solidFill>
              </a:rPr>
              <a:t>                                                    : 10                    : 10                       : 10</a:t>
            </a:r>
          </a:p>
          <a:p>
            <a:pPr marL="0" indent="0">
              <a:buNone/>
            </a:pPr>
            <a:r>
              <a:rPr lang="it-IT" sz="1600" b="1" dirty="0">
                <a:solidFill>
                  <a:srgbClr val="FF0000"/>
                </a:solidFill>
              </a:rPr>
              <a:t>                                      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7B493694-6EBE-779D-7291-C3553E0474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861110"/>
              </p:ext>
            </p:extLst>
          </p:nvPr>
        </p:nvGraphicFramePr>
        <p:xfrm>
          <a:off x="2307304" y="4396931"/>
          <a:ext cx="8128000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2209197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8042438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57972399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536087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grammo 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decigrammo 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centigrammo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milligrammo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086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g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 dg = 0,1 g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 cg = 0,01 g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 mg = 0,001 g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154810"/>
                  </a:ext>
                </a:extLst>
              </a:tr>
            </a:tbl>
          </a:graphicData>
        </a:graphic>
      </p:graphicFrame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24F07C8C-15B3-ECC7-1ABE-F21F6AA8C611}"/>
              </a:ext>
            </a:extLst>
          </p:cNvPr>
          <p:cNvCxnSpPr/>
          <p:nvPr/>
        </p:nvCxnSpPr>
        <p:spPr>
          <a:xfrm flipV="1">
            <a:off x="2930013" y="3903406"/>
            <a:ext cx="1769806" cy="3539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622ADB2-9EAA-DAD0-68BB-DA548F5D6C7F}"/>
              </a:ext>
            </a:extLst>
          </p:cNvPr>
          <p:cNvCxnSpPr/>
          <p:nvPr/>
        </p:nvCxnSpPr>
        <p:spPr>
          <a:xfrm flipV="1">
            <a:off x="5673213" y="3903406"/>
            <a:ext cx="1022555" cy="3539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2C22222C-A059-B737-4976-34870BE99309}"/>
              </a:ext>
            </a:extLst>
          </p:cNvPr>
          <p:cNvCxnSpPr/>
          <p:nvPr/>
        </p:nvCxnSpPr>
        <p:spPr>
          <a:xfrm flipV="1">
            <a:off x="7521677" y="3972232"/>
            <a:ext cx="1347020" cy="4246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34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5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604F039-9287-CFD3-51F8-18EEADB37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it-IT" sz="2600"/>
              <a:t>Diario di bordo della classe 3^ D</a:t>
            </a:r>
            <a:br>
              <a:rPr lang="it-IT" sz="2600"/>
            </a:br>
            <a:r>
              <a:rPr lang="it-IT" sz="2600"/>
              <a:t>(realizzato da noi bambini)</a:t>
            </a:r>
            <a:br>
              <a:rPr lang="it-IT" sz="2600"/>
            </a:br>
            <a:endParaRPr lang="it-IT" sz="2600"/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157330-CA6D-06E9-E9A3-38C1AA4BC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4160725" cy="35989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000"/>
              <a:t>La nostra avventura è iniziata grazie a una proposta delle maestre Mariateresa e Carolina della classe 3^ D e 2^ D. Noi bambini e bambine abbiamo accolto con entusiasmo l’uscita a piedi al mercato cittadino di Pomigliano, nel quartiere Pratola Ponte.</a:t>
            </a:r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6" name="Immagine 5" descr="Immagine che contiene vestiti, persona, calzature, edificio&#10;&#10;Descrizione generata automaticamente">
            <a:extLst>
              <a:ext uri="{FF2B5EF4-FFF2-40B4-BE49-F238E27FC236}">
                <a16:creationId xmlns:a16="http://schemas.microsoft.com/office/drawing/2014/main" id="{10BB63D6-AA35-EBF1-C8D4-0869C28328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" r="-4" b="-4"/>
          <a:stretch/>
        </p:blipFill>
        <p:spPr>
          <a:xfrm rot="5400000">
            <a:off x="4969936" y="3007870"/>
            <a:ext cx="3639451" cy="2741805"/>
          </a:xfrm>
          <a:prstGeom prst="rect">
            <a:avLst/>
          </a:prstGeom>
        </p:spPr>
      </p:pic>
      <p:pic>
        <p:nvPicPr>
          <p:cNvPr id="8" name="Immagine 7" descr="Immagine che contiene vestiti, aria aperta, calzature, edificio&#10;&#10;Descrizione generata automaticamente">
            <a:extLst>
              <a:ext uri="{FF2B5EF4-FFF2-40B4-BE49-F238E27FC236}">
                <a16:creationId xmlns:a16="http://schemas.microsoft.com/office/drawing/2014/main" id="{BEF1B276-78CC-FCAA-CEBA-C4A1F0BA8D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" b="-4"/>
          <a:stretch/>
        </p:blipFill>
        <p:spPr>
          <a:xfrm rot="5400000">
            <a:off x="7964700" y="3006962"/>
            <a:ext cx="3639451" cy="27436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D11DB00-B991-5C79-8608-111E8B8E34BC}"/>
              </a:ext>
            </a:extLst>
          </p:cNvPr>
          <p:cNvSpPr txBox="1"/>
          <p:nvPr/>
        </p:nvSpPr>
        <p:spPr>
          <a:xfrm>
            <a:off x="590719" y="2330505"/>
            <a:ext cx="5278066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La nostra </a:t>
            </a:r>
            <a:r>
              <a:rPr lang="en-US" sz="1900" dirty="0" err="1"/>
              <a:t>esperienza</a:t>
            </a:r>
            <a:r>
              <a:rPr lang="en-US" sz="1900" dirty="0"/>
              <a:t> al </a:t>
            </a:r>
            <a:r>
              <a:rPr lang="en-US" sz="1900" dirty="0" err="1"/>
              <a:t>mercato</a:t>
            </a:r>
            <a:r>
              <a:rPr lang="en-US" sz="1900" dirty="0"/>
              <a:t> è </a:t>
            </a:r>
            <a:r>
              <a:rPr lang="en-US" sz="1900" dirty="0" err="1"/>
              <a:t>stata</a:t>
            </a:r>
            <a:r>
              <a:rPr lang="en-US" sz="1900" dirty="0"/>
              <a:t> </a:t>
            </a:r>
            <a:r>
              <a:rPr lang="en-US" sz="1900" dirty="0" err="1"/>
              <a:t>entusiasmante</a:t>
            </a:r>
            <a:r>
              <a:rPr lang="en-US" sz="1900" dirty="0"/>
              <a:t> ed ha </a:t>
            </a:r>
            <a:r>
              <a:rPr lang="en-US" sz="1900" dirty="0" err="1"/>
              <a:t>aperto</a:t>
            </a:r>
            <a:r>
              <a:rPr lang="en-US" sz="1900" dirty="0"/>
              <a:t> la nostra </a:t>
            </a:r>
            <a:r>
              <a:rPr lang="en-US" sz="1900" dirty="0" err="1"/>
              <a:t>mente</a:t>
            </a:r>
            <a:r>
              <a:rPr lang="en-US" sz="1900" dirty="0"/>
              <a:t> a tante </a:t>
            </a:r>
            <a:r>
              <a:rPr lang="en-US" sz="1900" dirty="0" err="1"/>
              <a:t>domande</a:t>
            </a:r>
            <a:r>
              <a:rPr lang="en-US" sz="1900" dirty="0"/>
              <a:t>. </a:t>
            </a:r>
            <a:r>
              <a:rPr lang="en-US" sz="1900" dirty="0" err="1"/>
              <a:t>Cibi</a:t>
            </a:r>
            <a:r>
              <a:rPr lang="en-US" sz="1900" dirty="0"/>
              <a:t>, </a:t>
            </a:r>
            <a:r>
              <a:rPr lang="en-US" sz="1900" dirty="0" err="1"/>
              <a:t>tessuti</a:t>
            </a:r>
            <a:r>
              <a:rPr lang="en-US" sz="1900" dirty="0"/>
              <a:t>, </a:t>
            </a:r>
            <a:r>
              <a:rPr lang="en-US" sz="1900" dirty="0" err="1"/>
              <a:t>colori</a:t>
            </a:r>
            <a:r>
              <a:rPr lang="en-US" sz="1900" dirty="0"/>
              <a:t>, la </a:t>
            </a:r>
            <a:r>
              <a:rPr lang="en-US" sz="1900" dirty="0" err="1"/>
              <a:t>cordialità</a:t>
            </a:r>
            <a:r>
              <a:rPr lang="en-US" sz="1900" dirty="0"/>
              <a:t> </a:t>
            </a:r>
            <a:r>
              <a:rPr lang="en-US" sz="1900" dirty="0" err="1"/>
              <a:t>della</a:t>
            </a:r>
            <a:r>
              <a:rPr lang="en-US" sz="1900" dirty="0"/>
              <a:t> </a:t>
            </a:r>
            <a:r>
              <a:rPr lang="en-US" sz="1900" dirty="0" err="1"/>
              <a:t>gente</a:t>
            </a:r>
            <a:r>
              <a:rPr lang="en-US" sz="1900" dirty="0"/>
              <a:t> </a:t>
            </a:r>
            <a:r>
              <a:rPr lang="en-US" sz="1900" dirty="0" err="1"/>
              <a:t>che</a:t>
            </a:r>
            <a:r>
              <a:rPr lang="en-US" sz="1900" dirty="0"/>
              <a:t> </a:t>
            </a:r>
            <a:r>
              <a:rPr lang="en-US" sz="1900" dirty="0" err="1"/>
              <a:t>divertita</a:t>
            </a:r>
            <a:r>
              <a:rPr lang="en-US" sz="1900" dirty="0"/>
              <a:t> ci </a:t>
            </a:r>
            <a:r>
              <a:rPr lang="en-US" sz="1900" dirty="0" err="1"/>
              <a:t>osservava</a:t>
            </a:r>
            <a:r>
              <a:rPr lang="en-US" sz="1900" dirty="0"/>
              <a:t>, le parole </a:t>
            </a:r>
            <a:r>
              <a:rPr lang="en-US" sz="1900" dirty="0" err="1"/>
              <a:t>gentili</a:t>
            </a:r>
            <a:r>
              <a:rPr lang="en-US" sz="1900" dirty="0"/>
              <a:t> </a:t>
            </a:r>
            <a:r>
              <a:rPr lang="en-US" sz="1900" dirty="0" err="1"/>
              <a:t>dei</a:t>
            </a:r>
            <a:r>
              <a:rPr lang="en-US" sz="1900" dirty="0"/>
              <a:t> </a:t>
            </a:r>
            <a:r>
              <a:rPr lang="en-US" sz="1900" dirty="0" err="1"/>
              <a:t>passanti</a:t>
            </a:r>
            <a:r>
              <a:rPr lang="en-US" sz="1900" dirty="0"/>
              <a:t>, le parole non </a:t>
            </a:r>
            <a:r>
              <a:rPr lang="en-US" sz="1900" dirty="0" err="1"/>
              <a:t>gentili</a:t>
            </a:r>
            <a:r>
              <a:rPr lang="en-US" sz="1900" dirty="0"/>
              <a:t> del primo </a:t>
            </a:r>
            <a:r>
              <a:rPr lang="en-US" sz="1900" dirty="0" err="1"/>
              <a:t>venditore</a:t>
            </a:r>
            <a:r>
              <a:rPr lang="en-US" sz="1900" dirty="0"/>
              <a:t> di </a:t>
            </a:r>
            <a:r>
              <a:rPr lang="en-US" sz="1900" dirty="0" err="1"/>
              <a:t>caramelle</a:t>
            </a:r>
            <a:r>
              <a:rPr lang="en-US" sz="1900" dirty="0"/>
              <a:t> (Non </a:t>
            </a:r>
            <a:r>
              <a:rPr lang="en-US" sz="1900" dirty="0" err="1"/>
              <a:t>rubate</a:t>
            </a:r>
            <a:r>
              <a:rPr lang="en-US" sz="1900" dirty="0"/>
              <a:t>!), le </a:t>
            </a:r>
            <a:r>
              <a:rPr lang="en-US" sz="1900" dirty="0" err="1"/>
              <a:t>risate</a:t>
            </a:r>
            <a:r>
              <a:rPr lang="en-US" sz="1900" dirty="0"/>
              <a:t> e le </a:t>
            </a:r>
            <a:r>
              <a:rPr lang="en-US" sz="1900" dirty="0" err="1"/>
              <a:t>riflessioni</a:t>
            </a:r>
            <a:r>
              <a:rPr lang="en-US" sz="1900" dirty="0"/>
              <a:t> con le </a:t>
            </a:r>
            <a:r>
              <a:rPr lang="en-US" sz="1900" dirty="0" err="1"/>
              <a:t>maestre</a:t>
            </a:r>
            <a:r>
              <a:rPr lang="en-US" sz="1900" dirty="0"/>
              <a:t>, le </a:t>
            </a:r>
            <a:r>
              <a:rPr lang="en-US" sz="1900" dirty="0" err="1"/>
              <a:t>mamme</a:t>
            </a:r>
            <a:r>
              <a:rPr lang="en-US" sz="1900" dirty="0"/>
              <a:t> e la nostra </a:t>
            </a:r>
            <a:r>
              <a:rPr lang="en-US" sz="1900" dirty="0" err="1"/>
              <a:t>collaboratrice</a:t>
            </a:r>
            <a:r>
              <a:rPr lang="en-US" sz="1900" dirty="0"/>
              <a:t> Barbara, la </a:t>
            </a:r>
            <a:r>
              <a:rPr lang="en-US" sz="1900" dirty="0" err="1"/>
              <a:t>gioia</a:t>
            </a:r>
            <a:r>
              <a:rPr lang="en-US" sz="1900" dirty="0"/>
              <a:t> </a:t>
            </a:r>
            <a:r>
              <a:rPr lang="en-US" sz="1900" dirty="0" err="1"/>
              <a:t>condivisa</a:t>
            </a:r>
            <a:r>
              <a:rPr lang="en-US" sz="1900" dirty="0"/>
              <a:t> di stare </a:t>
            </a:r>
            <a:r>
              <a:rPr lang="en-US" sz="1900" dirty="0" err="1"/>
              <a:t>insieme,hanno</a:t>
            </a:r>
            <a:r>
              <a:rPr lang="en-US" sz="1900" dirty="0"/>
              <a:t> </a:t>
            </a:r>
            <a:r>
              <a:rPr lang="en-US" sz="1900" dirty="0" err="1"/>
              <a:t>reso</a:t>
            </a:r>
            <a:r>
              <a:rPr lang="en-US" sz="1900" dirty="0"/>
              <a:t> </a:t>
            </a:r>
            <a:r>
              <a:rPr lang="en-US" sz="1900" dirty="0" err="1"/>
              <a:t>questa</a:t>
            </a:r>
            <a:r>
              <a:rPr lang="en-US" sz="1900" dirty="0"/>
              <a:t> </a:t>
            </a:r>
            <a:r>
              <a:rPr lang="en-US" sz="1900" dirty="0" err="1"/>
              <a:t>mattina</a:t>
            </a:r>
            <a:r>
              <a:rPr lang="en-US" sz="1900" dirty="0"/>
              <a:t> molto </a:t>
            </a:r>
            <a:r>
              <a:rPr lang="en-US" sz="1900" dirty="0" err="1"/>
              <a:t>speciale</a:t>
            </a:r>
            <a:r>
              <a:rPr lang="en-US" sz="19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Ora </a:t>
            </a:r>
            <a:r>
              <a:rPr lang="en-US" sz="1900" dirty="0" err="1"/>
              <a:t>siamo</a:t>
            </a:r>
            <a:r>
              <a:rPr lang="en-US" sz="1900" dirty="0"/>
              <a:t> </a:t>
            </a:r>
            <a:r>
              <a:rPr lang="en-US" sz="1900" dirty="0" err="1"/>
              <a:t>pronti</a:t>
            </a:r>
            <a:r>
              <a:rPr lang="en-US" sz="1900" dirty="0"/>
              <a:t> a </a:t>
            </a:r>
            <a:r>
              <a:rPr lang="en-US" sz="1900" dirty="0" err="1"/>
              <a:t>pianificare</a:t>
            </a:r>
            <a:r>
              <a:rPr lang="en-US" sz="1900" dirty="0"/>
              <a:t> e </a:t>
            </a:r>
            <a:r>
              <a:rPr lang="en-US" sz="1900" dirty="0" err="1"/>
              <a:t>progettare</a:t>
            </a:r>
            <a:r>
              <a:rPr lang="en-US" sz="1900" dirty="0"/>
              <a:t> il nostro </a:t>
            </a:r>
            <a:r>
              <a:rPr lang="en-US" sz="1900" dirty="0" err="1"/>
              <a:t>mercato</a:t>
            </a:r>
            <a:r>
              <a:rPr lang="en-US" sz="1900" dirty="0"/>
              <a:t> di </a:t>
            </a:r>
            <a:r>
              <a:rPr lang="en-US" sz="1900" dirty="0" err="1"/>
              <a:t>classe</a:t>
            </a:r>
            <a:r>
              <a:rPr lang="en-US" sz="19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I bambini e le </a:t>
            </a:r>
            <a:r>
              <a:rPr lang="en-US" sz="1900" dirty="0" err="1"/>
              <a:t>bambine</a:t>
            </a:r>
            <a:r>
              <a:rPr lang="en-US" sz="1900" dirty="0"/>
              <a:t> </a:t>
            </a:r>
            <a:r>
              <a:rPr lang="en-US" sz="1900" dirty="0" err="1"/>
              <a:t>della</a:t>
            </a:r>
            <a:r>
              <a:rPr lang="en-US" sz="1900" dirty="0"/>
              <a:t> </a:t>
            </a:r>
            <a:r>
              <a:rPr lang="en-US" sz="1900" dirty="0" err="1"/>
              <a:t>classe</a:t>
            </a:r>
            <a:r>
              <a:rPr lang="en-US" sz="1900" dirty="0"/>
              <a:t> 3^ D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aria aperta, vestiti, cielo, calzature&#10;&#10;Descrizione generata automaticamente">
            <a:extLst>
              <a:ext uri="{FF2B5EF4-FFF2-40B4-BE49-F238E27FC236}">
                <a16:creationId xmlns:a16="http://schemas.microsoft.com/office/drawing/2014/main" id="{DAD4D59B-3AE7-B4A4-567E-EA786C9C5D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2" r="4" b="14260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 descr="Immagine che contiene aria aperta, cielo, scena, vestiti&#10;&#10;Descrizione generata automaticamente">
            <a:extLst>
              <a:ext uri="{FF2B5EF4-FFF2-40B4-BE49-F238E27FC236}">
                <a16:creationId xmlns:a16="http://schemas.microsoft.com/office/drawing/2014/main" id="{7BE917DA-CCE8-0E22-3769-05C1C205A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7" r="1" b="1"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79161E0-0C3B-F42A-8BD3-CEDEE5B14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60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Ogni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giovedì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mattina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nel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nostro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quartiere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c’è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il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mercato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È 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grande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colorato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pieno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gente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8" name="Segnaposto contenuto 7" descr="Immagine che contiene vestiti, persona, aria aperta, Viso umano&#10;&#10;Descrizione generata automaticamente">
            <a:extLst>
              <a:ext uri="{FF2B5EF4-FFF2-40B4-BE49-F238E27FC236}">
                <a16:creationId xmlns:a16="http://schemas.microsoft.com/office/drawing/2014/main" id="{A37B55A4-F216-F0C0-4ED9-E26080D4EC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0"/>
          <a:stretch/>
        </p:blipFill>
        <p:spPr>
          <a:xfrm>
            <a:off x="218366" y="2365285"/>
            <a:ext cx="5753997" cy="3938756"/>
          </a:xfrm>
          <a:prstGeom prst="rect">
            <a:avLst/>
          </a:prstGeom>
        </p:spPr>
      </p:pic>
      <p:pic>
        <p:nvPicPr>
          <p:cNvPr id="6" name="Segnaposto contenuto 5" descr="Immagine che contiene vestiti, aria aperta, persona, cielo&#10;&#10;Descrizione generata automaticamente">
            <a:extLst>
              <a:ext uri="{FF2B5EF4-FFF2-40B4-BE49-F238E27FC236}">
                <a16:creationId xmlns:a16="http://schemas.microsoft.com/office/drawing/2014/main" id="{1CBB8E09-341E-1CF1-17A6-C1D8E91E36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/>
        </p:blipFill>
        <p:spPr>
          <a:xfrm>
            <a:off x="6219606" y="2365285"/>
            <a:ext cx="5754058" cy="393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4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 descr="Immagine che contiene aria aperta, Commercio, mercato, persona&#10;&#10;Descrizione generata automaticamente">
            <a:extLst>
              <a:ext uri="{FF2B5EF4-FFF2-40B4-BE49-F238E27FC236}">
                <a16:creationId xmlns:a16="http://schemas.microsoft.com/office/drawing/2014/main" id="{C79E9BFB-5424-DD8F-DEA8-BF7CECCB4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5" r="7804" b="-2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6" name="Immagine 5" descr="Immagine che contiene Spuntino, Fast food, cibo, interno&#10;&#10;Descrizione generata automaticamente">
            <a:extLst>
              <a:ext uri="{FF2B5EF4-FFF2-40B4-BE49-F238E27FC236}">
                <a16:creationId xmlns:a16="http://schemas.microsoft.com/office/drawing/2014/main" id="{4086B478-FE8E-75E0-E990-717CCADC3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r="15843" b="-3"/>
          <a:stretch/>
        </p:blipFill>
        <p:spPr>
          <a:xfrm rot="5400000">
            <a:off x="4093464" y="36581"/>
            <a:ext cx="4005071" cy="3931920"/>
          </a:xfrm>
          <a:prstGeom prst="rect">
            <a:avLst/>
          </a:prstGeom>
        </p:spPr>
      </p:pic>
      <p:pic>
        <p:nvPicPr>
          <p:cNvPr id="4" name="Immagine 3" descr="Immagine che contiene aria aperta, bottiglia, terreno, negozio&#10;&#10;Descrizione generata automaticamente">
            <a:extLst>
              <a:ext uri="{FF2B5EF4-FFF2-40B4-BE49-F238E27FC236}">
                <a16:creationId xmlns:a16="http://schemas.microsoft.com/office/drawing/2014/main" id="{2BA7A8DD-E5C0-4A19-B699-23B15D0B8F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2" r="4697" b="-2"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3795357-6AE3-9366-A60C-9D4808E8EF5B}"/>
              </a:ext>
            </a:extLst>
          </p:cNvPr>
          <p:cNvSpPr txBox="1"/>
          <p:nvPr/>
        </p:nvSpPr>
        <p:spPr>
          <a:xfrm>
            <a:off x="4380266" y="4435052"/>
            <a:ext cx="7104188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Abbiamo</a:t>
            </a:r>
            <a:r>
              <a:rPr lang="en-US" dirty="0"/>
              <a:t> </a:t>
            </a:r>
            <a:r>
              <a:rPr lang="en-US" dirty="0" err="1"/>
              <a:t>osservato</a:t>
            </a:r>
            <a:r>
              <a:rPr lang="en-US" dirty="0"/>
              <a:t> le </a:t>
            </a:r>
            <a:r>
              <a:rPr lang="en-US" dirty="0" err="1"/>
              <a:t>bancarelle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esponevano</a:t>
            </a:r>
            <a:r>
              <a:rPr lang="en-US" dirty="0"/>
              <a:t> </a:t>
            </a:r>
            <a:r>
              <a:rPr lang="en-US" dirty="0" err="1"/>
              <a:t>diversi</a:t>
            </a:r>
            <a:r>
              <a:rPr lang="en-US" dirty="0"/>
              <a:t> </a:t>
            </a:r>
            <a:r>
              <a:rPr lang="en-US" dirty="0" err="1"/>
              <a:t>articoli</a:t>
            </a:r>
            <a:r>
              <a:rPr lang="en-US" dirty="0"/>
              <a:t>: </a:t>
            </a:r>
            <a:r>
              <a:rPr lang="en-US" dirty="0" err="1"/>
              <a:t>abbigliamento</a:t>
            </a:r>
            <a:r>
              <a:rPr lang="en-US" dirty="0"/>
              <a:t>, </a:t>
            </a:r>
            <a:r>
              <a:rPr lang="en-US" dirty="0" err="1"/>
              <a:t>formaggi</a:t>
            </a:r>
            <a:r>
              <a:rPr lang="en-US" dirty="0"/>
              <a:t>, </a:t>
            </a:r>
            <a:r>
              <a:rPr lang="en-US" dirty="0" err="1"/>
              <a:t>frutta</a:t>
            </a:r>
            <a:r>
              <a:rPr lang="en-US" dirty="0"/>
              <a:t> e </a:t>
            </a:r>
            <a:r>
              <a:rPr lang="en-US" dirty="0" err="1"/>
              <a:t>verdura</a:t>
            </a:r>
            <a:r>
              <a:rPr lang="en-US" dirty="0"/>
              <a:t>, </a:t>
            </a:r>
            <a:r>
              <a:rPr lang="en-US" dirty="0" err="1"/>
              <a:t>caramelle</a:t>
            </a:r>
            <a:r>
              <a:rPr lang="en-US" dirty="0"/>
              <a:t> e </a:t>
            </a:r>
            <a:r>
              <a:rPr lang="en-US" dirty="0" err="1"/>
              <a:t>dolciumi</a:t>
            </a:r>
            <a:r>
              <a:rPr lang="en-US" dirty="0"/>
              <a:t>, </a:t>
            </a:r>
            <a:r>
              <a:rPr lang="en-US" dirty="0" err="1"/>
              <a:t>prodotti</a:t>
            </a:r>
            <a:r>
              <a:rPr lang="en-US" dirty="0"/>
              <a:t> per </a:t>
            </a:r>
            <a:r>
              <a:rPr lang="en-US" dirty="0" err="1"/>
              <a:t>l’igiene</a:t>
            </a:r>
            <a:r>
              <a:rPr lang="en-US" dirty="0"/>
              <a:t>, </a:t>
            </a:r>
            <a:r>
              <a:rPr lang="en-US" dirty="0" err="1"/>
              <a:t>stoviglie</a:t>
            </a:r>
            <a:r>
              <a:rPr lang="en-US" dirty="0"/>
              <a:t> e </a:t>
            </a:r>
            <a:r>
              <a:rPr lang="en-US" dirty="0" err="1"/>
              <a:t>utensili</a:t>
            </a:r>
            <a:r>
              <a:rPr lang="en-US" dirty="0"/>
              <a:t> di cucina…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66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2BDBCF9-E9DD-5C6F-2686-78D3DB048AF0}"/>
              </a:ext>
            </a:extLst>
          </p:cNvPr>
          <p:cNvSpPr txBox="1"/>
          <p:nvPr/>
        </p:nvSpPr>
        <p:spPr>
          <a:xfrm>
            <a:off x="403123" y="479323"/>
            <a:ext cx="874087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La maestra Mariateresa ci ha mostrato due bancarelle tradizionali e ci ha spiegato che vendevano i prodotti tipici della nostra regione.</a:t>
            </a:r>
          </a:p>
          <a:p>
            <a:r>
              <a:rPr lang="it-IT" dirty="0"/>
              <a:t>La prima bancarella esponeva lo stoccafisso e il baccalà e la seconda le olive verdi, le olive di Gaeta, i lupini, i capperi, i peperoni in aceto, (detti </a:t>
            </a:r>
            <a:r>
              <a:rPr lang="it-IT"/>
              <a:t>papaccelle</a:t>
            </a:r>
            <a:r>
              <a:rPr lang="it-IT" dirty="0"/>
              <a:t>) e le acciughe salate. I due venditori sono stati molto gentili con noi e ci hanno proposto di fare una foto con loro. Il venditore dello stoccafisso ci ha detto che il prossimo giovedì </a:t>
            </a:r>
          </a:p>
          <a:p>
            <a:r>
              <a:rPr lang="it-IT" dirty="0"/>
              <a:t>ci porterà un libro che racconta la storia di questo pesce molto gustoso che arriva dalla Norvegia. Ma dove sarà la Norvegia????</a:t>
            </a:r>
          </a:p>
          <a:p>
            <a:r>
              <a:rPr lang="it-IT" dirty="0"/>
              <a:t>Non vediamo l’ora di scoprirlo!</a:t>
            </a:r>
          </a:p>
          <a:p>
            <a:endParaRPr lang="it-IT" dirty="0"/>
          </a:p>
        </p:txBody>
      </p:sp>
      <p:pic>
        <p:nvPicPr>
          <p:cNvPr id="5" name="Immagine 4" descr="Immagine che contiene testo, aria aperta, edificio, vestiti&#10;&#10;Descrizione generata automaticamente">
            <a:extLst>
              <a:ext uri="{FF2B5EF4-FFF2-40B4-BE49-F238E27FC236}">
                <a16:creationId xmlns:a16="http://schemas.microsoft.com/office/drawing/2014/main" id="{8E5F3EC3-CA24-9B73-9ABA-44BF03E23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2" y="3175819"/>
            <a:ext cx="5485211" cy="3429000"/>
          </a:xfrm>
          <a:prstGeom prst="rect">
            <a:avLst/>
          </a:prstGeom>
        </p:spPr>
      </p:pic>
      <p:pic>
        <p:nvPicPr>
          <p:cNvPr id="8" name="Immagine 7" descr="Immagine che contiene vestiti, persona, mercato, cibo&#10;&#10;Descrizione generata automaticamente">
            <a:extLst>
              <a:ext uri="{FF2B5EF4-FFF2-40B4-BE49-F238E27FC236}">
                <a16:creationId xmlns:a16="http://schemas.microsoft.com/office/drawing/2014/main" id="{C8F1CB04-BC67-2039-3BF2-6D185D9AC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75817"/>
            <a:ext cx="4739148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4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mappa, atlante, diagramma&#10;&#10;Descrizione generata automaticamente">
            <a:extLst>
              <a:ext uri="{FF2B5EF4-FFF2-40B4-BE49-F238E27FC236}">
                <a16:creationId xmlns:a16="http://schemas.microsoft.com/office/drawing/2014/main" id="{83AD7528-CC43-6652-5D29-2FD1220BEC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9" r="-2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CED5B4D-8CDE-EEDA-2E34-ADA8B8C1A085}"/>
              </a:ext>
            </a:extLst>
          </p:cNvPr>
          <p:cNvSpPr txBox="1"/>
          <p:nvPr/>
        </p:nvSpPr>
        <p:spPr>
          <a:xfrm>
            <a:off x="6115317" y="2743200"/>
            <a:ext cx="5247340" cy="3496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La </a:t>
            </a:r>
            <a:r>
              <a:rPr lang="en-US" sz="3600" dirty="0" err="1"/>
              <a:t>Norvegia</a:t>
            </a:r>
            <a:r>
              <a:rPr lang="en-US" sz="3600" dirty="0"/>
              <a:t> è </a:t>
            </a:r>
            <a:r>
              <a:rPr lang="en-US" sz="3600" dirty="0" err="1"/>
              <a:t>situata</a:t>
            </a:r>
            <a:r>
              <a:rPr lang="en-US" sz="3600" dirty="0"/>
              <a:t> in Nord Europa.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La </a:t>
            </a:r>
            <a:r>
              <a:rPr lang="en-US" sz="3600" dirty="0" err="1"/>
              <a:t>Norvegia</a:t>
            </a:r>
            <a:r>
              <a:rPr lang="en-US" sz="3600" dirty="0"/>
              <a:t> è lo </a:t>
            </a:r>
            <a:r>
              <a:rPr lang="en-US" sz="3600" dirty="0" err="1"/>
              <a:t>stato</a:t>
            </a:r>
            <a:r>
              <a:rPr lang="en-US" sz="3600" dirty="0"/>
              <a:t> </a:t>
            </a:r>
            <a:r>
              <a:rPr lang="en-US" sz="3600" dirty="0" err="1"/>
              <a:t>europeo</a:t>
            </a:r>
            <a:r>
              <a:rPr lang="en-US" sz="3600" dirty="0"/>
              <a:t> </a:t>
            </a:r>
            <a:r>
              <a:rPr lang="en-US" sz="3600" dirty="0" err="1"/>
              <a:t>più</a:t>
            </a:r>
            <a:r>
              <a:rPr lang="en-US" sz="3600" dirty="0"/>
              <a:t> </a:t>
            </a:r>
            <a:r>
              <a:rPr lang="en-US" sz="3600" dirty="0" err="1"/>
              <a:t>settentrionale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6290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 descr="Immagine che contiene aria aperta, acqua, nuvola, montagna&#10;&#10;Descrizione generata automaticamente">
            <a:extLst>
              <a:ext uri="{FF2B5EF4-FFF2-40B4-BE49-F238E27FC236}">
                <a16:creationId xmlns:a16="http://schemas.microsoft.com/office/drawing/2014/main" id="{5AA273CD-EBC9-B2C6-725C-4A453DC3D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r="5096"/>
          <a:stretch/>
        </p:blipFill>
        <p:spPr>
          <a:xfrm>
            <a:off x="6" y="10"/>
            <a:ext cx="4884383" cy="3995918"/>
          </a:xfrm>
          <a:prstGeom prst="rect">
            <a:avLst/>
          </a:prstGeom>
        </p:spPr>
      </p:pic>
      <p:pic>
        <p:nvPicPr>
          <p:cNvPr id="5" name="Immagine 4" descr="Immagine che contiene pesce, Pinna, Biologia marina, acqua&#10;&#10;Descrizione generata automaticamente">
            <a:extLst>
              <a:ext uri="{FF2B5EF4-FFF2-40B4-BE49-F238E27FC236}">
                <a16:creationId xmlns:a16="http://schemas.microsoft.com/office/drawing/2014/main" id="{56ED639E-9340-AD00-F4B9-26468F0029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r="2203" b="-1"/>
          <a:stretch/>
        </p:blipFill>
        <p:spPr>
          <a:xfrm>
            <a:off x="5074877" y="10"/>
            <a:ext cx="7117118" cy="3995918"/>
          </a:xfrm>
          <a:prstGeom prst="rect">
            <a:avLst/>
          </a:prstGeom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DE1D12C-BCDE-C0A1-3E8E-4EA839D41C13}"/>
              </a:ext>
            </a:extLst>
          </p:cNvPr>
          <p:cNvSpPr txBox="1"/>
          <p:nvPr/>
        </p:nvSpPr>
        <p:spPr>
          <a:xfrm>
            <a:off x="5349240" y="4440602"/>
            <a:ext cx="6007608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Fin dall'epoca dei vichinghi, i norvegesi hanno essiccato il pesce all'aperto, grazie al vento fresco del mare, per ottenere lo stoccafisso. Si tratta di una prelibatezza prodotta quasi esclusivamente nel nord della Norvegia: per uno stoccafisso di qualità, occorre infatti la materia prima migliore.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39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Vendere, mercato, Mercato delle pulci&#10;&#10;Descrizione generata automaticamente">
            <a:extLst>
              <a:ext uri="{FF2B5EF4-FFF2-40B4-BE49-F238E27FC236}">
                <a16:creationId xmlns:a16="http://schemas.microsoft.com/office/drawing/2014/main" id="{E1C786FC-CE39-5152-5AB5-B79EE6FEF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5" y="3332349"/>
            <a:ext cx="5968181" cy="3525651"/>
          </a:xfrm>
          <a:prstGeom prst="rect">
            <a:avLst/>
          </a:prstGeom>
        </p:spPr>
      </p:pic>
      <p:pic>
        <p:nvPicPr>
          <p:cNvPr id="5" name="Immagine 4" descr="Immagine che contiene vestiti, calzature, aria aperta, persona&#10;&#10;Descrizione generata automaticamente">
            <a:extLst>
              <a:ext uri="{FF2B5EF4-FFF2-40B4-BE49-F238E27FC236}">
                <a16:creationId xmlns:a16="http://schemas.microsoft.com/office/drawing/2014/main" id="{1C58695A-5BED-2BA8-39A2-A273556D5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7596" y="2602699"/>
            <a:ext cx="3525655" cy="498495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330A9ED-5339-927B-5BC8-AD6716AF22D2}"/>
              </a:ext>
            </a:extLst>
          </p:cNvPr>
          <p:cNvSpPr txBox="1"/>
          <p:nvPr/>
        </p:nvSpPr>
        <p:spPr>
          <a:xfrm>
            <a:off x="2310581" y="896035"/>
            <a:ext cx="89473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/>
              <a:t>È stata una esperienza molto interessante e prima di andare via abbiamo acquistato 1 euro di caramelle a testa.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52587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67B1CD3-4D50-25FF-0E24-8121234F8781}"/>
              </a:ext>
            </a:extLst>
          </p:cNvPr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Quando</a:t>
            </a:r>
            <a:r>
              <a:rPr lang="en-US" sz="2400" dirty="0"/>
              <a:t> </a:t>
            </a:r>
            <a:r>
              <a:rPr lang="en-US" sz="2400" dirty="0" err="1"/>
              <a:t>siamo</a:t>
            </a:r>
            <a:r>
              <a:rPr lang="en-US" sz="2400" dirty="0"/>
              <a:t> </a:t>
            </a:r>
            <a:r>
              <a:rPr lang="en-US" sz="2400" dirty="0" err="1"/>
              <a:t>rientrati</a:t>
            </a:r>
            <a:r>
              <a:rPr lang="en-US" sz="2400" dirty="0"/>
              <a:t> in </a:t>
            </a:r>
            <a:r>
              <a:rPr lang="en-US" sz="2400" dirty="0" err="1"/>
              <a:t>classe</a:t>
            </a:r>
            <a:r>
              <a:rPr lang="en-US" sz="2400" dirty="0"/>
              <a:t> ci </a:t>
            </a:r>
            <a:r>
              <a:rPr lang="en-US" sz="2400" dirty="0" err="1"/>
              <a:t>siamo</a:t>
            </a:r>
            <a:r>
              <a:rPr lang="en-US" sz="2400" dirty="0"/>
              <a:t> </a:t>
            </a:r>
            <a:r>
              <a:rPr lang="en-US" sz="2400" dirty="0" err="1"/>
              <a:t>chiesti</a:t>
            </a:r>
            <a:r>
              <a:rPr lang="en-US" sz="2400" dirty="0"/>
              <a:t> ma se il </a:t>
            </a:r>
            <a:r>
              <a:rPr lang="en-US" sz="2400" dirty="0" err="1"/>
              <a:t>costo</a:t>
            </a:r>
            <a:r>
              <a:rPr lang="en-US" sz="2400" dirty="0"/>
              <a:t> di </a:t>
            </a:r>
            <a:r>
              <a:rPr lang="en-US" sz="2400" dirty="0" err="1"/>
              <a:t>ogni</a:t>
            </a:r>
            <a:r>
              <a:rPr lang="en-US" sz="2400" dirty="0"/>
              <a:t> </a:t>
            </a:r>
            <a:r>
              <a:rPr lang="en-US" sz="2400" dirty="0" err="1"/>
              <a:t>sacchetto</a:t>
            </a:r>
            <a:r>
              <a:rPr lang="en-US" sz="2400" dirty="0"/>
              <a:t> è di 1 euro </a:t>
            </a:r>
            <a:r>
              <a:rPr lang="en-US" sz="2400" dirty="0" err="1"/>
              <a:t>quanto</a:t>
            </a:r>
            <a:r>
              <a:rPr lang="en-US" sz="2400" dirty="0"/>
              <a:t> </a:t>
            </a:r>
            <a:r>
              <a:rPr lang="en-US" sz="2400" dirty="0" err="1"/>
              <a:t>sarà</a:t>
            </a:r>
            <a:r>
              <a:rPr lang="en-US" sz="2400" dirty="0"/>
              <a:t> il </a:t>
            </a:r>
            <a:r>
              <a:rPr lang="en-US" sz="2400" dirty="0" err="1"/>
              <a:t>costo</a:t>
            </a:r>
            <a:r>
              <a:rPr lang="en-US" sz="2400" dirty="0"/>
              <a:t> di </a:t>
            </a:r>
            <a:r>
              <a:rPr lang="en-US" sz="2400" dirty="0" err="1"/>
              <a:t>tutte</a:t>
            </a:r>
            <a:r>
              <a:rPr lang="en-US" sz="2400" dirty="0"/>
              <a:t> le </a:t>
            </a:r>
            <a:r>
              <a:rPr lang="en-US" sz="2400" dirty="0" err="1"/>
              <a:t>caramelle</a:t>
            </a:r>
            <a:r>
              <a:rPr lang="en-US" sz="2400" dirty="0"/>
              <a:t> </a:t>
            </a:r>
            <a:r>
              <a:rPr lang="en-US" sz="2400" dirty="0" err="1"/>
              <a:t>acquistate</a:t>
            </a:r>
            <a:r>
              <a:rPr lang="en-US" sz="2400" dirty="0"/>
              <a:t> da </a:t>
            </a:r>
            <a:r>
              <a:rPr lang="en-US" sz="2400" dirty="0" err="1"/>
              <a:t>tutta</a:t>
            </a:r>
            <a:r>
              <a:rPr lang="en-US" sz="2400" dirty="0"/>
              <a:t> la </a:t>
            </a:r>
            <a:r>
              <a:rPr lang="en-US" sz="2400" dirty="0" err="1"/>
              <a:t>classe</a:t>
            </a:r>
            <a:r>
              <a:rPr lang="en-US" sz="2400" dirty="0"/>
              <a:t> 3^ D?</a:t>
            </a:r>
          </a:p>
        </p:txBody>
      </p:sp>
      <p:pic>
        <p:nvPicPr>
          <p:cNvPr id="5" name="Immagine 4" descr="Immagine che contiene cartone animato, clipart, emoticon, sorridente&#10;&#10;Descrizione generata automaticamente">
            <a:extLst>
              <a:ext uri="{FF2B5EF4-FFF2-40B4-BE49-F238E27FC236}">
                <a16:creationId xmlns:a16="http://schemas.microsoft.com/office/drawing/2014/main" id="{86B0D251-7591-84DB-2E6C-02D429D9D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745007"/>
            <a:ext cx="5458968" cy="536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7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eveal/>
      </p:transition>
    </mc:Choice>
    <mc:Fallback xmlns="">
      <p:transition spd="slow" advTm="10000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1161</Words>
  <Application>Microsoft Office PowerPoint</Application>
  <PresentationFormat>Widescreen</PresentationFormat>
  <Paragraphs>131</Paragraphs>
  <Slides>20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Tema di Office</vt:lpstr>
      <vt:lpstr>Un giovedì al mercato del quartiere</vt:lpstr>
      <vt:lpstr>Diario di bordo della classe 3^ D (realizzato da noi bambini) </vt:lpstr>
      <vt:lpstr>Ogni giovedì mattina nel nostro quartiere c’è il mercato. È  grande, colorato e pieno di gente.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DAL COSTO UNITARIO AL COSTO TOTALE</vt:lpstr>
      <vt:lpstr>I bambini di classe 3^ D e  2^ D hanno acquistato 25 sacchetti di caramelle. Il costo unitario di ogni sacchetto è 1 euro. Qual è il costo totale?</vt:lpstr>
      <vt:lpstr>     Serena ha detto che il venditore ha usato la bilancia per pesare le nostre caramelle. Scopriamo qualche notizia sulla storia di questo strumento   </vt:lpstr>
      <vt:lpstr>Sperimentiamo quanto pesa un sacchetto di caramelle</vt:lpstr>
      <vt:lpstr>Presentazione standard di PowerPoint</vt:lpstr>
      <vt:lpstr>MISURE DI PESO Il chilogrammo, i suoi multipli e sottomultipli</vt:lpstr>
      <vt:lpstr>Anche per le unità di misura di peso si può passare facilmente da una misura all’altra «andando di 10 in 10»</vt:lpstr>
      <vt:lpstr>Fare per capire</vt:lpstr>
      <vt:lpstr>Una bilancia di precisione </vt:lpstr>
      <vt:lpstr>I SOTTOMULTIPLI DEL GRAMMO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giovedì al mercato del quartiere</dc:title>
  <dc:creator>GIOVANNI COZZOLINO</dc:creator>
  <cp:lastModifiedBy>GIOVANNI COZZOLINO</cp:lastModifiedBy>
  <cp:revision>5</cp:revision>
  <dcterms:created xsi:type="dcterms:W3CDTF">2024-05-02T15:15:45Z</dcterms:created>
  <dcterms:modified xsi:type="dcterms:W3CDTF">2024-06-12T07:42:35Z</dcterms:modified>
</cp:coreProperties>
</file>