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6" r:id="rId7"/>
    <p:sldId id="257" r:id="rId8"/>
    <p:sldId id="263" r:id="rId9"/>
    <p:sldId id="264" r:id="rId10"/>
    <p:sldId id="262" r:id="rId11"/>
    <p:sldId id="267" r:id="rId12"/>
    <p:sldId id="268" r:id="rId13"/>
    <p:sldId id="269" r:id="rId14"/>
    <p:sldId id="270" r:id="rId15"/>
    <p:sldId id="265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86" autoAdjust="0"/>
  </p:normalViewPr>
  <p:slideViewPr>
    <p:cSldViewPr>
      <p:cViewPr varScale="1">
        <p:scale>
          <a:sx n="68" d="100"/>
          <a:sy n="68" d="100"/>
        </p:scale>
        <p:origin x="127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3AB1-B8E6-48A8-9660-11E782E087C7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6107C-105A-4C29-942C-C96D84E38B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4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6107C-105A-4C29-942C-C96D84E38B2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73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08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48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94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4889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320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77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25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755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76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28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379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24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4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39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6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87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00F7AA0-06AD-40C0-AB43-FE8EDDBA9AFC}" type="datetimeFigureOut">
              <a:rPr lang="it-IT" smtClean="0"/>
              <a:t>31/05/2022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7E0B4-3C8A-4EA9-A4F6-95FAE18CA9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597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54586"/>
            <a:ext cx="7772400" cy="978938"/>
          </a:xfrm>
        </p:spPr>
        <p:txBody>
          <a:bodyPr/>
          <a:lstStyle/>
          <a:p>
            <a:pPr algn="ctr"/>
            <a:r>
              <a:rPr lang="it-IT" sz="4000" b="1" dirty="0">
                <a:solidFill>
                  <a:schemeClr val="accent2"/>
                </a:solidFill>
              </a:rPr>
              <a:t/>
            </a:r>
            <a:br>
              <a:rPr lang="it-IT" sz="4000" b="1" dirty="0">
                <a:solidFill>
                  <a:schemeClr val="accent2"/>
                </a:solidFill>
              </a:rPr>
            </a:br>
            <a:r>
              <a:rPr lang="it-IT" sz="4000" b="1" dirty="0">
                <a:solidFill>
                  <a:schemeClr val="accent2"/>
                </a:solidFill>
              </a:rPr>
              <a:t/>
            </a:r>
            <a:br>
              <a:rPr lang="it-IT" sz="4000" b="1" dirty="0">
                <a:solidFill>
                  <a:schemeClr val="accent2"/>
                </a:solidFill>
              </a:rPr>
            </a:br>
            <a:r>
              <a:rPr lang="it-IT" sz="3200" b="1" dirty="0">
                <a:solidFill>
                  <a:schemeClr val="accent2"/>
                </a:solidFill>
              </a:rPr>
              <a:t>COMPITO DI REALTA</a:t>
            </a:r>
            <a:r>
              <a:rPr lang="it-IT" sz="3200" dirty="0">
                <a:solidFill>
                  <a:schemeClr val="accent2"/>
                </a:solidFill>
              </a:rPr>
              <a:t>’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br>
              <a:rPr lang="it-IT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800" b="1" dirty="0"/>
              <a:t>5°C </a:t>
            </a:r>
            <a:r>
              <a:rPr lang="it-IT" sz="2800" b="1"/>
              <a:t>A.S </a:t>
            </a:r>
            <a:r>
              <a:rPr lang="it-IT" sz="2800" b="1" smtClean="0"/>
              <a:t>2021-2022</a:t>
            </a:r>
            <a:br>
              <a:rPr lang="it-IT" sz="2800" b="1" smtClean="0"/>
            </a:br>
            <a:r>
              <a:rPr lang="it-IT" sz="2800" b="1" smtClean="0"/>
              <a:t>2 gruppo</a:t>
            </a:r>
            <a:endParaRPr lang="it-IT" sz="28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1752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“UN MONDO DA SALVARE”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RECYCLE-REDUCE-REUSE</a:t>
            </a: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NEW LIGHT TO THE FUTURE</a:t>
            </a:r>
          </a:p>
          <a:p>
            <a:endParaRPr lang="it-IT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it-IT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Tato\Downloads\shutterstock_568928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717032"/>
            <a:ext cx="4000528" cy="2438400"/>
          </a:xfrm>
          <a:prstGeom prst="rect">
            <a:avLst/>
          </a:prstGeom>
          <a:noFill/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433CA57-EFC6-B28F-3752-E9CAB604F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696" y="1386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OUR WORKS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19458" name="AutoShape 2" descr="blob:https://web.whatsapp.com/cb3ed8cb-10cd-4acb-8746-b82af1e172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460" name="AutoShape 4" descr="blob:https://web.whatsapp.com/cb3ed8cb-10cd-4acb-8746-b82af1e1729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9461" name="Picture 5" descr="C:\Users\Tato\Downloads\CARTELLONE 2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119" y="1204607"/>
            <a:ext cx="3566281" cy="2946058"/>
          </a:xfrm>
          <a:prstGeom prst="rect">
            <a:avLst/>
          </a:prstGeom>
          <a:noFill/>
        </p:spPr>
      </p:pic>
      <p:pic>
        <p:nvPicPr>
          <p:cNvPr id="19463" name="Picture 7" descr="C:\Users\Tato\Downloads\cartellone 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3161" y="3798313"/>
            <a:ext cx="3450975" cy="2671722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17D6C83-456B-FB33-0E33-A442AA0B8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020" y="1204607"/>
            <a:ext cx="3062861" cy="2297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003641-9F41-50DE-5A68-45042C05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04214"/>
            <a:ext cx="7543674" cy="1968170"/>
          </a:xfrm>
        </p:spPr>
        <p:txBody>
          <a:bodyPr/>
          <a:lstStyle/>
          <a:p>
            <a:r>
              <a:rPr lang="it-IT" sz="4000" dirty="0"/>
              <a:t>Geografia</a:t>
            </a:r>
            <a:br>
              <a:rPr lang="it-IT" sz="4000" dirty="0"/>
            </a:br>
            <a:r>
              <a:rPr lang="it-IT" sz="4000" dirty="0"/>
              <a:t>The </a:t>
            </a:r>
            <a:r>
              <a:rPr lang="it-IT" sz="4000" dirty="0" err="1"/>
              <a:t>italian</a:t>
            </a:r>
            <a:r>
              <a:rPr lang="it-IT" sz="4000" dirty="0"/>
              <a:t> </a:t>
            </a:r>
            <a:r>
              <a:rPr lang="it-IT" sz="4000" dirty="0" err="1"/>
              <a:t>regions</a:t>
            </a:r>
            <a:r>
              <a:rPr lang="it-IT" sz="4000" dirty="0"/>
              <a:t> and </a:t>
            </a:r>
            <a:r>
              <a:rPr lang="it-IT" sz="4000" dirty="0" err="1"/>
              <a:t>waste</a:t>
            </a:r>
            <a:endParaRPr lang="it-IT" sz="4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2CEE6FD-AD2F-702B-9593-538F7DF85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578" y="2141524"/>
            <a:ext cx="691276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94CCD-A4CC-F9E7-8A6E-CA6ACEA5A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684" y="548680"/>
            <a:ext cx="7684632" cy="1893050"/>
          </a:xfrm>
        </p:spPr>
        <p:txBody>
          <a:bodyPr/>
          <a:lstStyle/>
          <a:p>
            <a:r>
              <a:rPr lang="it-IT" sz="6000" dirty="0"/>
              <a:t>Storia</a:t>
            </a:r>
            <a:br>
              <a:rPr lang="it-IT" sz="6000" dirty="0"/>
            </a:br>
            <a:r>
              <a:rPr lang="it-IT" sz="6000" dirty="0"/>
              <a:t>World </a:t>
            </a:r>
            <a:r>
              <a:rPr lang="it-IT" sz="6000" dirty="0" err="1"/>
              <a:t>earth</a:t>
            </a:r>
            <a:r>
              <a:rPr lang="it-IT" sz="6000" dirty="0"/>
              <a:t> day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5C19B0-AF03-80CA-6356-BDE29409E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2780214"/>
            <a:ext cx="9001000" cy="3796295"/>
          </a:xfrm>
        </p:spPr>
        <p:txBody>
          <a:bodyPr/>
          <a:lstStyle/>
          <a:p>
            <a:r>
              <a:rPr lang="it-IT" b="1" dirty="0"/>
              <a:t>La manifestazione  NASCE NEL 1970 PER SENSIBILIZZARE IL MONDO ALL’ IMPORTANZA DELLA CONSERVAZIONE DELLE RISORSE NATURALI DELLA TERRA E LA SALVAGUARDIA DELL’ AMBIENTE .FU ISTITUITA NEGLI STATI UNITI GRAZIE AL SENATORE GAYLORD NELSON UN ANNO DOPO  JOHN MCCONNELL ALLA CONFERENZA DELL’ UNESCO A SAN FRANCISCO.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557A7F-8BEE-BEE2-48CC-DFB0EC9E4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4678361"/>
            <a:ext cx="2018361" cy="18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F4079A-273E-0C51-2A7E-0F53EE31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50" y="452718"/>
            <a:ext cx="6361340" cy="1400530"/>
          </a:xfrm>
        </p:spPr>
        <p:txBody>
          <a:bodyPr/>
          <a:lstStyle/>
          <a:p>
            <a:r>
              <a:rPr lang="it-IT" dirty="0"/>
              <a:t>Arte</a:t>
            </a:r>
            <a:br>
              <a:rPr lang="it-IT" dirty="0"/>
            </a:br>
            <a:r>
              <a:rPr lang="it-IT" dirty="0"/>
              <a:t>Art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5647276-0E3C-F31B-DCB6-EE4518AC4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170" y="2420888"/>
            <a:ext cx="67865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016858-785F-3ABA-0762-77122EB2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52718"/>
            <a:ext cx="6496482" cy="1400530"/>
          </a:xfrm>
        </p:spPr>
        <p:txBody>
          <a:bodyPr/>
          <a:lstStyle/>
          <a:p>
            <a:r>
              <a:rPr lang="it-IT" dirty="0"/>
              <a:t>Arte</a:t>
            </a:r>
            <a:br>
              <a:rPr lang="it-IT" dirty="0"/>
            </a:br>
            <a:r>
              <a:rPr lang="it-IT" dirty="0"/>
              <a:t>Art</a:t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68AEC0-AF9B-AC01-591A-7A3473010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676" y="1988840"/>
            <a:ext cx="5780023" cy="43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4710" y="134076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THE KIDS OF 5°C LEARNED TO RECYCLE, REDUCE, REUSE.</a:t>
            </a:r>
          </a:p>
          <a:p>
            <a:pPr marL="0" indent="0">
              <a:buNone/>
            </a:pP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WE LEARNED HOW TO SAVE THE WORLD.</a:t>
            </a:r>
          </a:p>
          <a:p>
            <a:pPr marL="0" indent="0">
              <a:buNone/>
            </a:pP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US 7 KIDS CREATED A POWER POINT TO SAY HOW </a:t>
            </a:r>
          </a:p>
          <a:p>
            <a:pPr marL="0" indent="0">
              <a:buNone/>
            </a:pPr>
            <a:r>
              <a:rPr lang="it-IT" sz="2800" b="1" dirty="0">
                <a:solidFill>
                  <a:schemeClr val="tx2">
                    <a:lumMod val="10000"/>
                  </a:schemeClr>
                </a:solidFill>
              </a:rPr>
              <a:t>MUCH RECYCLING, REDUCING, REUSING TRASH.</a:t>
            </a:r>
          </a:p>
          <a:p>
            <a:pPr>
              <a:buNone/>
            </a:pPr>
            <a:r>
              <a:rPr lang="it-IT" sz="2800" b="1" dirty="0">
                <a:solidFill>
                  <a:srgbClr val="7030A0"/>
                </a:solidFill>
              </a:rPr>
              <a:t>-REA ILARIA</a:t>
            </a:r>
          </a:p>
          <a:p>
            <a:pPr>
              <a:buNone/>
            </a:pPr>
            <a:r>
              <a:rPr lang="it-IT" sz="2800" b="1" dirty="0">
                <a:solidFill>
                  <a:srgbClr val="0070C0"/>
                </a:solidFill>
              </a:rPr>
              <a:t>-ARDOLINO ANGELO</a:t>
            </a:r>
          </a:p>
          <a:p>
            <a:pPr>
              <a:buNone/>
            </a:pPr>
            <a:r>
              <a:rPr lang="it-IT" sz="2800" b="1" dirty="0">
                <a:solidFill>
                  <a:srgbClr val="FFFF00"/>
                </a:solidFill>
              </a:rPr>
              <a:t>-</a:t>
            </a:r>
            <a:r>
              <a:rPr lang="it-IT" sz="2800" b="1" dirty="0">
                <a:solidFill>
                  <a:srgbClr val="7030A0"/>
                </a:solidFill>
              </a:rPr>
              <a:t>SAVIANO DILETTA</a:t>
            </a:r>
          </a:p>
          <a:p>
            <a:pPr>
              <a:buNone/>
            </a:pPr>
            <a:r>
              <a:rPr lang="it-IT" sz="2800" b="1" dirty="0">
                <a:solidFill>
                  <a:srgbClr val="0070C0"/>
                </a:solidFill>
              </a:rPr>
              <a:t>-GALLETTA MATTHIAS</a:t>
            </a:r>
          </a:p>
          <a:p>
            <a:pPr>
              <a:buNone/>
            </a:pPr>
            <a:r>
              <a:rPr lang="it-IT" sz="2800" b="1" dirty="0">
                <a:solidFill>
                  <a:srgbClr val="FFFF00"/>
                </a:solidFill>
              </a:rPr>
              <a:t>-</a:t>
            </a:r>
            <a:r>
              <a:rPr lang="it-IT" sz="2800" b="1" dirty="0">
                <a:solidFill>
                  <a:srgbClr val="7030A0"/>
                </a:solidFill>
              </a:rPr>
              <a:t>QUIRITO VISONE EMILIA</a:t>
            </a:r>
          </a:p>
          <a:p>
            <a:pPr>
              <a:buNone/>
            </a:pPr>
            <a:r>
              <a:rPr lang="it-IT" sz="2800" b="1" dirty="0">
                <a:solidFill>
                  <a:srgbClr val="0070C0"/>
                </a:solidFill>
              </a:rPr>
              <a:t>-CIOTTA CLARISSA</a:t>
            </a:r>
          </a:p>
          <a:p>
            <a:pPr>
              <a:buNone/>
            </a:pPr>
            <a:r>
              <a:rPr lang="it-IT" sz="2800" b="1" dirty="0">
                <a:solidFill>
                  <a:srgbClr val="FFFF00"/>
                </a:solidFill>
              </a:rPr>
              <a:t>-</a:t>
            </a:r>
            <a:r>
              <a:rPr lang="it-IT" sz="2800" b="1" dirty="0">
                <a:solidFill>
                  <a:srgbClr val="7030A0"/>
                </a:solidFill>
              </a:rPr>
              <a:t>ERRICHIELLLO SANTOLO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A5A588-F553-216D-CA07-EB4B113E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08" y="185994"/>
            <a:ext cx="1929260" cy="25723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2AAE563-6BD1-259F-BCA8-370943221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099" y="184823"/>
            <a:ext cx="1152918" cy="25453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CEF420B-9F4A-9DA0-1FEA-020F94C3EE1C}"/>
              </a:ext>
            </a:extLst>
          </p:cNvPr>
          <p:cNvSpPr txBox="1"/>
          <p:nvPr/>
        </p:nvSpPr>
        <p:spPr>
          <a:xfrm>
            <a:off x="554508" y="2758341"/>
            <a:ext cx="249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        </a:t>
            </a:r>
            <a:r>
              <a:rPr lang="it-IT" sz="1200" b="1" dirty="0">
                <a:solidFill>
                  <a:srgbClr val="002060"/>
                </a:solidFill>
              </a:rPr>
              <a:t>REA ILARIA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C0840A-914E-928A-55D4-64810F717EDA}"/>
              </a:ext>
            </a:extLst>
          </p:cNvPr>
          <p:cNvSpPr txBox="1"/>
          <p:nvPr/>
        </p:nvSpPr>
        <p:spPr>
          <a:xfrm>
            <a:off x="5066351" y="2783398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SAVIANO DILETTA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69EBC3-6134-E1A7-59CC-37B3C8E14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645" y="184823"/>
            <a:ext cx="1929260" cy="254536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3DA78F-5171-1B0A-5E32-DE890B562B5D}"/>
              </a:ext>
            </a:extLst>
          </p:cNvPr>
          <p:cNvSpPr txBox="1"/>
          <p:nvPr/>
        </p:nvSpPr>
        <p:spPr>
          <a:xfrm>
            <a:off x="3054250" y="2811100"/>
            <a:ext cx="2499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92D050"/>
                </a:solidFill>
              </a:rPr>
              <a:t>GALLETTA MATTHIAS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CD6422-2E97-7790-BEFF-5C70C077A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211" y="184823"/>
            <a:ext cx="1904048" cy="254536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B3122F-8F76-9D33-9FE3-F4BAF337F05D}"/>
              </a:ext>
            </a:extLst>
          </p:cNvPr>
          <p:cNvSpPr txBox="1"/>
          <p:nvPr/>
        </p:nvSpPr>
        <p:spPr>
          <a:xfrm>
            <a:off x="7020272" y="2797249"/>
            <a:ext cx="190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C000"/>
                </a:solidFill>
              </a:rPr>
              <a:t>CIOTTA CLARISSA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A37E7D-F77B-0A8C-FB38-F7EB9F162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46" y="3294843"/>
            <a:ext cx="1656184" cy="294432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2A06A8-6852-A844-CF08-CB232FD1A6DF}"/>
              </a:ext>
            </a:extLst>
          </p:cNvPr>
          <p:cNvSpPr txBox="1"/>
          <p:nvPr/>
        </p:nvSpPr>
        <p:spPr>
          <a:xfrm>
            <a:off x="628668" y="6376691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1">
                    <a:lumMod val="50000"/>
                  </a:schemeClr>
                </a:solidFill>
              </a:rPr>
              <a:t>ERRICHIELLO SANTOLO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EAB3E8-807E-92AA-CB9C-C800A081D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303" y="3324973"/>
            <a:ext cx="1644746" cy="292399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C9CD91-0560-6033-8895-947F87B5EB57}"/>
              </a:ext>
            </a:extLst>
          </p:cNvPr>
          <p:cNvSpPr txBox="1"/>
          <p:nvPr/>
        </p:nvSpPr>
        <p:spPr>
          <a:xfrm>
            <a:off x="3784879" y="6347340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2"/>
                </a:solidFill>
              </a:rPr>
              <a:t>ARDOLINO ANGELO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F8F114A-6E7A-1E75-E002-9060DE420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142" y="3294840"/>
            <a:ext cx="1656185" cy="294432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39E1CE-0764-2B4C-58E0-86B4F0125B44}"/>
              </a:ext>
            </a:extLst>
          </p:cNvPr>
          <p:cNvSpPr txBox="1"/>
          <p:nvPr/>
        </p:nvSpPr>
        <p:spPr>
          <a:xfrm>
            <a:off x="6727211" y="633511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QUIRITO VISONE EMILIA</a:t>
            </a:r>
          </a:p>
        </p:txBody>
      </p:sp>
    </p:spTree>
    <p:extLst>
      <p:ext uri="{BB962C8B-B14F-4D97-AF65-F5344CB8AC3E}">
        <p14:creationId xmlns:p14="http://schemas.microsoft.com/office/powerpoint/2010/main" val="10128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chemeClr val="accent3">
                    <a:lumMod val="75000"/>
                  </a:schemeClr>
                </a:solidFill>
              </a:rPr>
              <a:t>LET’S HELP THE WORLD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1428736"/>
            <a:ext cx="8229600" cy="4525963"/>
          </a:xfrm>
        </p:spPr>
        <p:txBody>
          <a:bodyPr>
            <a:normAutofit/>
          </a:bodyPr>
          <a:lstStyle/>
          <a:p>
            <a:r>
              <a:rPr lang="it-IT" sz="2000"/>
              <a:t>There are many problems in the World</a:t>
            </a:r>
          </a:p>
        </p:txBody>
      </p:sp>
      <p:pic>
        <p:nvPicPr>
          <p:cNvPr id="2050" name="Picture 2" descr="Riciclo dei rifiuti, Italia Paese virtuoso - HDblog.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701" y="1704746"/>
            <a:ext cx="3429024" cy="1919269"/>
          </a:xfrm>
          <a:prstGeom prst="rect">
            <a:avLst/>
          </a:prstGeom>
          <a:noFill/>
        </p:spPr>
      </p:pic>
      <p:pic>
        <p:nvPicPr>
          <p:cNvPr id="2052" name="Picture 4" descr="Non basta riciclare - Terra Nuov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7456" y="1421200"/>
            <a:ext cx="2786082" cy="2571768"/>
          </a:xfrm>
          <a:prstGeom prst="rect">
            <a:avLst/>
          </a:prstGeom>
          <a:noFill/>
        </p:spPr>
      </p:pic>
      <p:pic>
        <p:nvPicPr>
          <p:cNvPr id="2056" name="Picture 8" descr="Perché il riciclaggio è così importante? - Ponga Ambien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0809" y="4239798"/>
            <a:ext cx="2619375" cy="1885952"/>
          </a:xfrm>
          <a:prstGeom prst="rect">
            <a:avLst/>
          </a:prstGeom>
          <a:noFill/>
        </p:spPr>
      </p:pic>
      <p:pic>
        <p:nvPicPr>
          <p:cNvPr id="2058" name="Picture 10" descr="Mezzo di immagine di riciclaggio, immagine adatta per la campagna di riciclo  Foto stock - Alam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5" y="3939346"/>
            <a:ext cx="1916095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9970" y="404303"/>
            <a:ext cx="7239748" cy="6155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Pope Francis and the common house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251" y="1166018"/>
            <a:ext cx="8229600" cy="4525963"/>
          </a:xfrm>
        </p:spPr>
        <p:txBody>
          <a:bodyPr>
            <a:normAutofit/>
          </a:bodyPr>
          <a:lstStyle/>
          <a:p>
            <a:pPr marL="342900" lvl="0" indent="-342900" defTabSz="914400">
              <a:spcBef>
                <a:spcPct val="20000"/>
              </a:spcBef>
              <a:buClrTx/>
              <a:buSzTx/>
              <a:buNone/>
              <a:defRPr/>
            </a:pPr>
            <a:r>
              <a:rPr lang="en-US" sz="1600" dirty="0">
                <a:solidFill>
                  <a:schemeClr val="accent1"/>
                </a:solidFill>
              </a:rPr>
              <a:t>POPE FRANCIS SPEAKS ABOUT RECYCLING AND CELEBRATES WORLD DAY ON </a:t>
            </a:r>
          </a:p>
          <a:p>
            <a:pPr marL="342900" lvl="0" indent="-342900" defTabSz="914400">
              <a:spcBef>
                <a:spcPct val="20000"/>
              </a:spcBef>
              <a:buClrTx/>
              <a:buSzTx/>
              <a:buNone/>
              <a:defRPr/>
            </a:pPr>
            <a:r>
              <a:rPr lang="en-US" sz="1600" dirty="0">
                <a:solidFill>
                  <a:schemeClr val="accent1"/>
                </a:solidFill>
              </a:rPr>
              <a:t>PRAYER FOR </a:t>
            </a:r>
            <a:r>
              <a:rPr lang="en-US" sz="1600" b="1" dirty="0">
                <a:solidFill>
                  <a:schemeClr val="bg1"/>
                </a:solidFill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CARE OF CREATION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buNone/>
            </a:pPr>
            <a:r>
              <a:rPr lang="en-US" sz="1600" dirty="0">
                <a:solidFill>
                  <a:schemeClr val="accent1"/>
                </a:solidFill>
              </a:rPr>
              <a:t>La terra è </a:t>
            </a:r>
            <a:r>
              <a:rPr lang="en-US" sz="1600" dirty="0" err="1">
                <a:solidFill>
                  <a:schemeClr val="accent1"/>
                </a:solidFill>
              </a:rPr>
              <a:t>nelle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nostre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mani</a:t>
            </a:r>
            <a:r>
              <a:rPr lang="en-US" sz="1600" dirty="0">
                <a:solidFill>
                  <a:schemeClr val="accent1"/>
                </a:solidFill>
              </a:rPr>
              <a:t>. </a:t>
            </a:r>
            <a:r>
              <a:rPr lang="en-US" sz="1600" dirty="0" err="1">
                <a:solidFill>
                  <a:schemeClr val="accent1"/>
                </a:solidFill>
              </a:rPr>
              <a:t>Potrà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crescere</a:t>
            </a:r>
            <a:r>
              <a:rPr lang="en-US" sz="1600" dirty="0">
                <a:solidFill>
                  <a:schemeClr val="accent1"/>
                </a:solidFill>
              </a:rPr>
              <a:t> e </a:t>
            </a:r>
            <a:r>
              <a:rPr lang="en-US" sz="1600" dirty="0" err="1">
                <a:solidFill>
                  <a:schemeClr val="accent1"/>
                </a:solidFill>
              </a:rPr>
              <a:t>arricchirsi</a:t>
            </a:r>
            <a:r>
              <a:rPr lang="en-US" sz="1600" dirty="0">
                <a:solidFill>
                  <a:schemeClr val="accent1"/>
                </a:solidFill>
              </a:rPr>
              <a:t> se </a:t>
            </a:r>
            <a:r>
              <a:rPr lang="en-US" sz="1600" dirty="0" err="1">
                <a:solidFill>
                  <a:schemeClr val="accent1"/>
                </a:solidFill>
              </a:rPr>
              <a:t>alimentata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</a:p>
          <a:p>
            <a:pPr>
              <a:buNone/>
            </a:pPr>
            <a:r>
              <a:rPr lang="en-US" sz="1600" dirty="0">
                <a:solidFill>
                  <a:schemeClr val="accent1"/>
                </a:solidFill>
              </a:rPr>
              <a:t>dal nostro </a:t>
            </a:r>
            <a:r>
              <a:rPr lang="en-US" sz="1600" dirty="0" err="1">
                <a:solidFill>
                  <a:schemeClr val="accent1"/>
                </a:solidFill>
              </a:rPr>
              <a:t>impegno</a:t>
            </a:r>
            <a:r>
              <a:rPr lang="en-US" sz="1600" dirty="0">
                <a:solidFill>
                  <a:schemeClr val="accent1"/>
                </a:solidFill>
              </a:rPr>
              <a:t> e solo se </a:t>
            </a:r>
            <a:r>
              <a:rPr lang="en-US" sz="1600" dirty="0" err="1">
                <a:solidFill>
                  <a:schemeClr val="accent1"/>
                </a:solidFill>
              </a:rPr>
              <a:t>l’uomo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finirà</a:t>
            </a:r>
            <a:r>
              <a:rPr lang="en-US" sz="1600" dirty="0">
                <a:solidFill>
                  <a:schemeClr val="accent1"/>
                </a:solidFill>
              </a:rPr>
              <a:t> di </a:t>
            </a:r>
            <a:r>
              <a:rPr lang="en-US" sz="1600" dirty="0" err="1">
                <a:solidFill>
                  <a:schemeClr val="accent1"/>
                </a:solidFill>
              </a:rPr>
              <a:t>abusare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della</a:t>
            </a:r>
            <a:r>
              <a:rPr lang="en-US" sz="1600" dirty="0">
                <a:solidFill>
                  <a:schemeClr val="accent1"/>
                </a:solidFill>
              </a:rPr>
              <a:t> natura.</a:t>
            </a:r>
          </a:p>
          <a:p>
            <a:pPr>
              <a:buNone/>
            </a:pPr>
            <a:r>
              <a:rPr lang="en-US" sz="1600" dirty="0">
                <a:solidFill>
                  <a:schemeClr val="accent1"/>
                </a:solidFill>
              </a:rPr>
              <a:t>Papa Francesco </a:t>
            </a:r>
            <a:r>
              <a:rPr lang="en-US" sz="1600" dirty="0" err="1">
                <a:solidFill>
                  <a:schemeClr val="accent1"/>
                </a:solidFill>
              </a:rPr>
              <a:t>nella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lettera</a:t>
            </a:r>
            <a:r>
              <a:rPr lang="en-US" sz="1600" dirty="0">
                <a:solidFill>
                  <a:schemeClr val="accent1"/>
                </a:solidFill>
              </a:rPr>
              <a:t> “LAUDATO </a:t>
            </a:r>
            <a:r>
              <a:rPr lang="en-US" sz="1600" dirty="0" err="1">
                <a:solidFill>
                  <a:schemeClr val="accent1"/>
                </a:solidFill>
              </a:rPr>
              <a:t>Sì</a:t>
            </a:r>
            <a:r>
              <a:rPr lang="en-US" sz="1600" dirty="0">
                <a:solidFill>
                  <a:schemeClr val="accent1"/>
                </a:solidFill>
              </a:rPr>
              <a:t>” dice </a:t>
            </a:r>
            <a:r>
              <a:rPr lang="en-US" sz="1600" dirty="0" err="1">
                <a:solidFill>
                  <a:schemeClr val="accent1"/>
                </a:solidFill>
              </a:rPr>
              <a:t>che</a:t>
            </a:r>
            <a:r>
              <a:rPr lang="en-US" sz="1600" dirty="0">
                <a:solidFill>
                  <a:schemeClr val="accent1"/>
                </a:solidFill>
              </a:rPr>
              <a:t> la terra in cui </a:t>
            </a:r>
          </a:p>
          <a:p>
            <a:pPr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viviamo</a:t>
            </a:r>
            <a:r>
              <a:rPr lang="en-US" sz="1600" dirty="0">
                <a:solidFill>
                  <a:schemeClr val="accent1"/>
                </a:solidFill>
              </a:rPr>
              <a:t> è la CASA COMUNE e </a:t>
            </a:r>
            <a:r>
              <a:rPr lang="en-US" sz="1600" dirty="0" err="1">
                <a:solidFill>
                  <a:schemeClr val="accent1"/>
                </a:solidFill>
              </a:rPr>
              <a:t>va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salvaguardata</a:t>
            </a:r>
            <a:r>
              <a:rPr lang="en-US" sz="1600" dirty="0">
                <a:solidFill>
                  <a:schemeClr val="accent1"/>
                </a:solidFill>
              </a:rPr>
              <a:t> .</a:t>
            </a:r>
          </a:p>
          <a:p>
            <a:pPr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E’necessario</a:t>
            </a:r>
            <a:r>
              <a:rPr lang="en-US" sz="1600" dirty="0">
                <a:solidFill>
                  <a:schemeClr val="accent1"/>
                </a:solidFill>
              </a:rPr>
              <a:t> il </a:t>
            </a:r>
            <a:r>
              <a:rPr lang="en-US" sz="1600" dirty="0" err="1">
                <a:solidFill>
                  <a:schemeClr val="accent1"/>
                </a:solidFill>
              </a:rPr>
              <a:t>coinvolgimento</a:t>
            </a:r>
            <a:r>
              <a:rPr lang="en-US" sz="1600" dirty="0">
                <a:solidFill>
                  <a:schemeClr val="accent1"/>
                </a:solidFill>
              </a:rPr>
              <a:t> di tutti per </a:t>
            </a:r>
            <a:r>
              <a:rPr lang="en-US" sz="1600" dirty="0" err="1">
                <a:solidFill>
                  <a:schemeClr val="accent1"/>
                </a:solidFill>
              </a:rPr>
              <a:t>riparare</a:t>
            </a:r>
            <a:r>
              <a:rPr lang="en-US" sz="1600" dirty="0">
                <a:solidFill>
                  <a:schemeClr val="accent1"/>
                </a:solidFill>
              </a:rPr>
              <a:t>  al </a:t>
            </a:r>
            <a:r>
              <a:rPr lang="en-US" sz="1600" dirty="0" err="1">
                <a:solidFill>
                  <a:schemeClr val="accent1"/>
                </a:solidFill>
              </a:rPr>
              <a:t>danno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causato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</a:p>
          <a:p>
            <a:pPr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dagli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uomini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sulla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creazione</a:t>
            </a:r>
            <a:r>
              <a:rPr lang="en-US" sz="1600" dirty="0">
                <a:solidFill>
                  <a:schemeClr val="accent1"/>
                </a:solidFill>
              </a:rPr>
              <a:t> di </a:t>
            </a:r>
            <a:r>
              <a:rPr lang="en-US" sz="1600" dirty="0" err="1">
                <a:solidFill>
                  <a:schemeClr val="accent1"/>
                </a:solidFill>
              </a:rPr>
              <a:t>Dio</a:t>
            </a:r>
            <a:r>
              <a:rPr lang="en-US" sz="1600" dirty="0">
                <a:solidFill>
                  <a:schemeClr val="accent1"/>
                </a:solidFill>
              </a:rPr>
              <a:t>. Tutti </a:t>
            </a:r>
            <a:r>
              <a:rPr lang="en-US" sz="1600" dirty="0" err="1">
                <a:solidFill>
                  <a:schemeClr val="accent1"/>
                </a:solidFill>
              </a:rPr>
              <a:t>possono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collaborare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cura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</a:p>
          <a:p>
            <a:pPr>
              <a:buNone/>
            </a:pPr>
            <a:r>
              <a:rPr lang="en-US" sz="1600" dirty="0" err="1">
                <a:solidFill>
                  <a:schemeClr val="accent1"/>
                </a:solidFill>
              </a:rPr>
              <a:t>della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crezione</a:t>
            </a:r>
            <a:r>
              <a:rPr lang="en-US" sz="1600" dirty="0">
                <a:solidFill>
                  <a:schemeClr val="accent1"/>
                </a:solidFill>
              </a:rPr>
              <a:t> ,</a:t>
            </a:r>
            <a:r>
              <a:rPr lang="en-US" sz="1600" dirty="0" err="1">
                <a:solidFill>
                  <a:schemeClr val="accent1"/>
                </a:solidFill>
              </a:rPr>
              <a:t>ognuno</a:t>
            </a:r>
            <a:r>
              <a:rPr lang="en-US" sz="1600" dirty="0">
                <a:solidFill>
                  <a:schemeClr val="accent1"/>
                </a:solidFill>
              </a:rPr>
              <a:t> con le </a:t>
            </a:r>
            <a:r>
              <a:rPr lang="en-US" sz="1600" dirty="0" err="1">
                <a:solidFill>
                  <a:schemeClr val="accent1"/>
                </a:solidFill>
              </a:rPr>
              <a:t>proprie</a:t>
            </a:r>
            <a:r>
              <a:rPr lang="en-US" sz="1600" dirty="0">
                <a:solidFill>
                  <a:schemeClr val="accent1"/>
                </a:solidFill>
              </a:rPr>
              <a:t>  </a:t>
            </a:r>
            <a:r>
              <a:rPr lang="en-US" sz="1600" dirty="0" err="1">
                <a:solidFill>
                  <a:schemeClr val="accent1"/>
                </a:solidFill>
              </a:rPr>
              <a:t>capacità</a:t>
            </a:r>
            <a:r>
              <a:rPr lang="en-US" sz="1600" dirty="0">
                <a:solidFill>
                  <a:schemeClr val="accent1"/>
                </a:solidFill>
              </a:rPr>
              <a:t> e </a:t>
            </a:r>
            <a:r>
              <a:rPr lang="en-US" sz="1600" dirty="0" err="1">
                <a:solidFill>
                  <a:schemeClr val="accent1"/>
                </a:solidFill>
              </a:rPr>
              <a:t>iniziative</a:t>
            </a:r>
            <a:r>
              <a:rPr lang="en-US" sz="1600" dirty="0">
                <a:solidFill>
                  <a:schemeClr val="accent1"/>
                </a:solidFill>
              </a:rPr>
              <a:t>.</a:t>
            </a:r>
          </a:p>
          <a:p>
            <a:pPr>
              <a:buNone/>
            </a:pPr>
            <a:endParaRPr lang="en-US" sz="1800" dirty="0"/>
          </a:p>
        </p:txBody>
      </p:sp>
      <p:pic>
        <p:nvPicPr>
          <p:cNvPr id="6" name="Picture 2" descr="Cos'è l'uomo nella vastità del Creato? La risposta di Papa Frances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970" y="4572008"/>
            <a:ext cx="3214710" cy="2071702"/>
          </a:xfrm>
          <a:prstGeom prst="rect">
            <a:avLst/>
          </a:prstGeom>
          <a:noFill/>
        </p:spPr>
      </p:pic>
      <p:pic>
        <p:nvPicPr>
          <p:cNvPr id="16388" name="Picture 4" descr="SAN FRANCESCO E IL CREATO | San Francesco - Rivista della Basilica di San  Francesco di Assis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4887" y="4815740"/>
            <a:ext cx="2970050" cy="1637956"/>
          </a:xfrm>
          <a:prstGeom prst="rect">
            <a:avLst/>
          </a:prstGeom>
          <a:noFill/>
        </p:spPr>
      </p:pic>
      <p:pic>
        <p:nvPicPr>
          <p:cNvPr id="16390" name="Picture 6" descr="Non padroni, ma ospiti e custodi”: Papa Francesco ci parla del Crea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4680" y="4706012"/>
            <a:ext cx="2659270" cy="1857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accent2"/>
                </a:solidFill>
              </a:rPr>
              <a:t>Maths</a:t>
            </a:r>
            <a:r>
              <a:rPr lang="it-IT" dirty="0">
                <a:solidFill>
                  <a:schemeClr val="accent2"/>
                </a:solidFill>
              </a:rPr>
              <a:t/>
            </a:r>
            <a:br>
              <a:rPr lang="it-IT" dirty="0">
                <a:solidFill>
                  <a:schemeClr val="accent2"/>
                </a:solidFill>
              </a:rPr>
            </a:br>
            <a:r>
              <a:rPr lang="it-IT" dirty="0">
                <a:solidFill>
                  <a:schemeClr val="accent2"/>
                </a:solidFill>
              </a:rPr>
              <a:t>Trash </a:t>
            </a:r>
            <a:r>
              <a:rPr lang="it-IT" dirty="0" err="1">
                <a:solidFill>
                  <a:schemeClr val="accent2"/>
                </a:solidFill>
              </a:rPr>
              <a:t>Maths</a:t>
            </a:r>
            <a:r>
              <a:rPr lang="it-IT" dirty="0">
                <a:solidFill>
                  <a:schemeClr val="accent2"/>
                </a:solidFill>
              </a:rPr>
              <a:t> Graphic 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3271931-5A81-36E6-D1CE-DA32C09A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 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776DCE5-AF73-B266-44C1-E8D3C33E7793}"/>
              </a:ext>
            </a:extLst>
          </p:cNvPr>
          <p:cNvSpPr/>
          <p:nvPr/>
        </p:nvSpPr>
        <p:spPr>
          <a:xfrm>
            <a:off x="922350" y="1666487"/>
            <a:ext cx="504056" cy="3513010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110BC3-BC0E-64A7-08C4-FD9DF117FE3F}"/>
              </a:ext>
            </a:extLst>
          </p:cNvPr>
          <p:cNvSpPr txBox="1"/>
          <p:nvPr/>
        </p:nvSpPr>
        <p:spPr>
          <a:xfrm>
            <a:off x="339974" y="5255889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SECCO NON RICICLABILE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DRY NOT RICYCLE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70 %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1B1D6AC-3642-8D14-A2B2-489703BAED9C}"/>
              </a:ext>
            </a:extLst>
          </p:cNvPr>
          <p:cNvSpPr/>
          <p:nvPr/>
        </p:nvSpPr>
        <p:spPr>
          <a:xfrm>
            <a:off x="2411760" y="4432989"/>
            <a:ext cx="504056" cy="74238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157B6F-1C3B-F77B-E853-E92B7BDDE739}"/>
              </a:ext>
            </a:extLst>
          </p:cNvPr>
          <p:cNvSpPr txBox="1"/>
          <p:nvPr/>
        </p:nvSpPr>
        <p:spPr>
          <a:xfrm>
            <a:off x="2015716" y="525779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ORGANICO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ORGANIC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15 %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A9EAE8F-C5A0-D6DD-4AA5-904185AA91CD}"/>
              </a:ext>
            </a:extLst>
          </p:cNvPr>
          <p:cNvSpPr/>
          <p:nvPr/>
        </p:nvSpPr>
        <p:spPr>
          <a:xfrm>
            <a:off x="3720209" y="5013176"/>
            <a:ext cx="504056" cy="1663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F4150C7-19D6-F6AB-9BAF-6EAF6754DAED}"/>
              </a:ext>
            </a:extLst>
          </p:cNvPr>
          <p:cNvSpPr/>
          <p:nvPr/>
        </p:nvSpPr>
        <p:spPr>
          <a:xfrm>
            <a:off x="5017771" y="5013176"/>
            <a:ext cx="504056" cy="1601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B861328-A1C3-5222-3D39-54CF34F7B99D}"/>
              </a:ext>
            </a:extLst>
          </p:cNvPr>
          <p:cNvSpPr/>
          <p:nvPr/>
        </p:nvSpPr>
        <p:spPr>
          <a:xfrm>
            <a:off x="6235827" y="4725144"/>
            <a:ext cx="504056" cy="44934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C86A45-5BA9-F2D5-763D-65B45371F5E0}"/>
              </a:ext>
            </a:extLst>
          </p:cNvPr>
          <p:cNvSpPr txBox="1"/>
          <p:nvPr/>
        </p:nvSpPr>
        <p:spPr>
          <a:xfrm>
            <a:off x="3432178" y="5245782"/>
            <a:ext cx="108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VETRO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GLASS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2 %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4A9FCB-39C2-55DC-41C7-6E23235FEF11}"/>
              </a:ext>
            </a:extLst>
          </p:cNvPr>
          <p:cNvSpPr txBox="1"/>
          <p:nvPr/>
        </p:nvSpPr>
        <p:spPr>
          <a:xfrm>
            <a:off x="4512297" y="5241616"/>
            <a:ext cx="1466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MISTI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MIXED PACKAGE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2 %</a:t>
            </a:r>
          </a:p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CDA5601-BF9E-F17F-03E1-24D2A25F673B}"/>
              </a:ext>
            </a:extLst>
          </p:cNvPr>
          <p:cNvSpPr txBox="1"/>
          <p:nvPr/>
        </p:nvSpPr>
        <p:spPr>
          <a:xfrm>
            <a:off x="5777092" y="5260505"/>
            <a:ext cx="1466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CARTA E CARTONE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PAPER AND CARDBOARD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9 %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AC6A94-4664-01E8-728B-C32FD90CB8DF}"/>
              </a:ext>
            </a:extLst>
          </p:cNvPr>
          <p:cNvSpPr/>
          <p:nvPr/>
        </p:nvSpPr>
        <p:spPr>
          <a:xfrm>
            <a:off x="7461313" y="5035142"/>
            <a:ext cx="504056" cy="144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7343819-FC66-E6FA-72D0-CFBDF35C3D0B}"/>
              </a:ext>
            </a:extLst>
          </p:cNvPr>
          <p:cNvSpPr/>
          <p:nvPr/>
        </p:nvSpPr>
        <p:spPr>
          <a:xfrm>
            <a:off x="7461313" y="566128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ALTRO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FB2FF1-AD54-9900-B9D3-90EEEC58EFC9}"/>
              </a:ext>
            </a:extLst>
          </p:cNvPr>
          <p:cNvSpPr txBox="1"/>
          <p:nvPr/>
        </p:nvSpPr>
        <p:spPr>
          <a:xfrm>
            <a:off x="7185249" y="5268927"/>
            <a:ext cx="105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ALTRO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OTHER</a:t>
            </a:r>
          </a:p>
          <a:p>
            <a:pPr algn="ctr"/>
            <a:r>
              <a:rPr lang="it-IT" sz="1200" b="1" dirty="0">
                <a:solidFill>
                  <a:schemeClr val="tx2">
                    <a:lumMod val="10000"/>
                  </a:schemeClr>
                </a:solidFill>
              </a:rPr>
              <a:t>2 %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2876" y="251359"/>
            <a:ext cx="7015276" cy="1017401"/>
          </a:xfrm>
        </p:spPr>
        <p:txBody>
          <a:bodyPr/>
          <a:lstStyle/>
          <a:p>
            <a:pPr algn="ctr"/>
            <a:r>
              <a:rPr lang="it-IT" sz="2800" b="1" dirty="0" err="1">
                <a:solidFill>
                  <a:schemeClr val="accent1"/>
                </a:solidFill>
              </a:rPr>
              <a:t>Renewable</a:t>
            </a:r>
            <a:r>
              <a:rPr lang="it-IT" sz="2800" b="1" dirty="0">
                <a:solidFill>
                  <a:schemeClr val="accent1"/>
                </a:solidFill>
              </a:rPr>
              <a:t> And Non </a:t>
            </a:r>
            <a:r>
              <a:rPr lang="it-IT" sz="2800" b="1" dirty="0" err="1">
                <a:solidFill>
                  <a:schemeClr val="accent1"/>
                </a:solidFill>
              </a:rPr>
              <a:t>Renewable</a:t>
            </a:r>
            <a:r>
              <a:rPr lang="it-IT" sz="2800" b="1" dirty="0">
                <a:solidFill>
                  <a:schemeClr val="accent1"/>
                </a:solidFill>
              </a:rPr>
              <a:t> Energy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9560" y="1909367"/>
            <a:ext cx="7831564" cy="1735657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While renewable energies can be traced back to natural sources that are not subject to depletion, non-renewable ones are in turn divided into two broad categories: fossil and nuclear fuels. Let's see specifically how they are produced and what their impact on the environment is.</a:t>
            </a:r>
            <a:endParaRPr lang="it-IT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65" cy="251359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Picture 4" descr="C:\Users\Tato\Downloads\energ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876" y="4064049"/>
            <a:ext cx="3929090" cy="2236476"/>
          </a:xfrm>
          <a:prstGeom prst="rect">
            <a:avLst/>
          </a:prstGeom>
          <a:noFill/>
        </p:spPr>
      </p:pic>
      <p:sp>
        <p:nvSpPr>
          <p:cNvPr id="18438" name="AutoShape 6" descr="LE FONTI DI ENERGIA RINNOVABILI E NON RINNOVABI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8439" name="Picture 7" descr="C:\Users\Tato\Downloads\energia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2232" y="4003560"/>
            <a:ext cx="242889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30BE9D-AC9D-27A7-54FC-5FDC6679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0"/>
            <a:ext cx="7055380" cy="1853248"/>
          </a:xfrm>
        </p:spPr>
        <p:txBody>
          <a:bodyPr>
            <a:normAutofit/>
          </a:bodyPr>
          <a:lstStyle/>
          <a:p>
            <a:r>
              <a:rPr lang="it-IT" dirty="0" smtClean="0"/>
              <a:t>SCIENZE IL COMPOST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THE COMPOST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295B9-F366-E0B8-99B7-43E72ECE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549" y="1528242"/>
            <a:ext cx="3031232" cy="51657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b="1" dirty="0"/>
              <a:t>Il compost è un terriccio organico, il risultato di una fermentazione e trasformazione di materie organiche, con una forte valenza </a:t>
            </a:r>
            <a:r>
              <a:rPr lang="it-IT" b="1" dirty="0" err="1"/>
              <a:t>concimatoria</a:t>
            </a:r>
            <a:r>
              <a:rPr lang="it-IT" b="1" dirty="0"/>
              <a:t>, il nutrimento delle piante, verdure e ortaggi in genere.</a:t>
            </a:r>
          </a:p>
          <a:p>
            <a:pPr marL="0" indent="0">
              <a:buNone/>
            </a:pPr>
            <a:r>
              <a:rPr lang="it-IT" b="1" dirty="0"/>
              <a:t>Si tratta, quindi, di un concime assolutamente naturale ottenuto a partire dai rifiuti di umido e organico, utilizzando perciò avanzi di cibo, gusci d’uovo, fondi di caffè, sfalci di piccole piante o fiori, cenere di legna </a:t>
            </a:r>
            <a:r>
              <a:rPr lang="it-IT" b="1" dirty="0" err="1"/>
              <a:t>ecc</a:t>
            </a:r>
            <a:r>
              <a:rPr lang="it-IT" b="1" dirty="0"/>
              <a:t>…. .</a:t>
            </a:r>
          </a:p>
          <a:p>
            <a:pPr marL="0" indent="0">
              <a:buNone/>
            </a:pPr>
            <a:r>
              <a:rPr lang="it-IT" b="1" dirty="0"/>
              <a:t>Come noti, quindi, sono tutte materie assolutamente naturali, nulla di chimico che però è in se stesso un laboratorio chimico in piena regola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C95C3C-27F6-3D4A-1549-9209D4393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528242"/>
            <a:ext cx="3469724" cy="2493319"/>
          </a:xfrm>
          <a:prstGeom prst="rect">
            <a:avLst/>
          </a:prstGeo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D462D038-1371-68FF-A4DF-C834BE801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34" y="4365104"/>
            <a:ext cx="3882074" cy="2160787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8335A1B-A571-7A93-DB5F-F1209CEA0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SALVIAMO LA TERRA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5°C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79712" y="1853248"/>
            <a:ext cx="4464496" cy="48691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endParaRPr lang="it-IT" sz="1700" i="1" dirty="0"/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La Terra è nostra amica,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</a:t>
            </a:r>
            <a:endParaRPr lang="it-IT" sz="17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Ci protegge, ci dona la vita.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Dobbiamo creare una legge,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Che impedisca agli avvelenatori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Che le infliggono sofferenza,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Di distruggerla.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Dobbiamo salvare la Terra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Renderla un posto migliore,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E per fare questo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Ci vuole un piccolo gesto: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Donarle  pace, amore, rispetto</a:t>
            </a:r>
          </a:p>
          <a:p>
            <a:r>
              <a:rPr lang="it-IT" sz="1700" b="1" dirty="0">
                <a:solidFill>
                  <a:schemeClr val="accent5">
                    <a:lumMod val="75000"/>
                  </a:schemeClr>
                </a:solidFill>
              </a:rPr>
              <a:t>E anche tanto affetto.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LET’S SAVE THE WORLD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Earth is our friend,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It protects us, it gives us life.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We have to create a law,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That prevent the poisoners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That afflict her suffering,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To destroy it. We have to save the Earth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Make it a better place,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to do this It takes a small gesture: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Give her peace, love, respect </a:t>
            </a:r>
          </a:p>
          <a:p>
            <a:pPr>
              <a:buNone/>
            </a:pP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 also a lot of affection.</a:t>
            </a:r>
            <a:endParaRPr lang="it-IT" sz="18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4710" y="260648"/>
            <a:ext cx="7055380" cy="1224136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chemeClr val="tx2">
                    <a:lumMod val="10000"/>
                  </a:schemeClr>
                </a:solidFill>
              </a:rPr>
              <a:t>AFORISMI E HAIKU SULLA TERRA </a:t>
            </a:r>
            <a:br>
              <a:rPr lang="it-IT" sz="2000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it-IT" sz="2000" dirty="0" smtClean="0">
                <a:solidFill>
                  <a:schemeClr val="tx2">
                    <a:lumMod val="10000"/>
                  </a:schemeClr>
                </a:solidFill>
              </a:rPr>
              <a:t>APHORISM and HAIKUS </a:t>
            </a:r>
            <a:r>
              <a:rPr lang="it-IT" sz="2000" dirty="0">
                <a:solidFill>
                  <a:schemeClr val="tx2">
                    <a:lumMod val="10000"/>
                  </a:schemeClr>
                </a:solidFill>
              </a:rPr>
              <a:t>ON EARTH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383323"/>
            <a:ext cx="8235907" cy="47819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1700" b="1" dirty="0" smtClean="0">
                <a:solidFill>
                  <a:schemeClr val="tx2">
                    <a:lumMod val="10000"/>
                  </a:schemeClr>
                </a:solidFill>
              </a:rPr>
              <a:t>AFORISMI</a:t>
            </a:r>
          </a:p>
          <a:p>
            <a:pPr marL="0" indent="0">
              <a:buNone/>
            </a:pPr>
            <a:endParaRPr lang="it-IT" sz="17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it-IT" sz="1700" b="1" dirty="0" smtClean="0">
                <a:solidFill>
                  <a:schemeClr val="tx2">
                    <a:lumMod val="10000"/>
                  </a:schemeClr>
                </a:solidFill>
              </a:rPr>
              <a:t>Il </a:t>
            </a: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riciclaggio                                        </a:t>
            </a:r>
            <a:r>
              <a:rPr lang="it-IT" sz="1700" b="1" dirty="0" smtClean="0">
                <a:solidFill>
                  <a:schemeClr val="tx2">
                    <a:lumMod val="10000"/>
                  </a:schemeClr>
                </a:solidFill>
              </a:rPr>
              <a:t>HAIKU</a:t>
            </a:r>
          </a:p>
          <a:p>
            <a:pPr marL="0" indent="0">
              <a:buNone/>
            </a:pPr>
            <a:r>
              <a:rPr lang="it-IT" sz="17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L’uccello vola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dà vita agli oggetti                             </a:t>
            </a:r>
            <a:r>
              <a:rPr lang="it-IT" sz="1700" b="1" dirty="0" smtClean="0">
                <a:solidFill>
                  <a:schemeClr val="tx2">
                    <a:lumMod val="10000"/>
                  </a:schemeClr>
                </a:solidFill>
              </a:rPr>
              <a:t>dalla </a:t>
            </a: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Terra lontana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aiuta la terra                                        cerca ogni Sole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                                                               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La Terra                                                 La natura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è nostra </a:t>
            </a:r>
            <a:r>
              <a:rPr lang="it-IT" sz="1968" b="1" dirty="0">
                <a:solidFill>
                  <a:schemeClr val="tx2">
                    <a:lumMod val="10000"/>
                  </a:schemeClr>
                </a:solidFill>
              </a:rPr>
              <a:t>a</a:t>
            </a: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mica                                    con la sua bellezza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Aiutiamola                                            ci sorprende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                 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La Terra dev’essere pulita                   Luna di seta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Non dobbiamo distruggerla!              trasfiguri il cielo</a:t>
            </a:r>
          </a:p>
          <a:p>
            <a:pPr marL="0" indent="0">
              <a:buNone/>
            </a:pPr>
            <a:r>
              <a:rPr lang="it-IT" sz="1700" b="1" dirty="0">
                <a:solidFill>
                  <a:schemeClr val="tx2">
                    <a:lumMod val="10000"/>
                  </a:schemeClr>
                </a:solidFill>
              </a:rPr>
              <a:t>                                                               bianchi sussurri</a:t>
            </a:r>
          </a:p>
          <a:p>
            <a:pPr marL="0" indent="0">
              <a:buNone/>
            </a:pPr>
            <a:endParaRPr lang="it-IT" sz="1700" b="1" dirty="0">
              <a:solidFill>
                <a:schemeClr val="tx2">
                  <a:lumMod val="10000"/>
                </a:schemeClr>
              </a:solidFill>
            </a:endParaRP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D95F39A1-0530-B141-3E75-E872851257CB}"/>
              </a:ext>
            </a:extLst>
          </p:cNvPr>
          <p:cNvCxnSpPr>
            <a:cxnSpLocks/>
          </p:cNvCxnSpPr>
          <p:nvPr/>
        </p:nvCxnSpPr>
        <p:spPr>
          <a:xfrm>
            <a:off x="4211960" y="1597388"/>
            <a:ext cx="0" cy="456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084168" y="5949280"/>
            <a:ext cx="2304256" cy="792088"/>
          </a:xfrm>
          <a:prstGeom prst="round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5 C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713</Words>
  <Application>Microsoft Office PowerPoint</Application>
  <PresentationFormat>Presentazione su schermo (4:3)</PresentationFormat>
  <Paragraphs>111</Paragraphs>
  <Slides>16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Ione</vt:lpstr>
      <vt:lpstr>  COMPITO DI REALTA’   5°C A.S 2021-2022 2 gruppo</vt:lpstr>
      <vt:lpstr>LET’S HELP THE WORLD</vt:lpstr>
      <vt:lpstr>Pope Francis and the common house</vt:lpstr>
      <vt:lpstr>Maths Trash Maths Graphic </vt:lpstr>
      <vt:lpstr>Renewable And Non Renewable Energy</vt:lpstr>
      <vt:lpstr>SCIENZE IL COMPOST THE COMPOST</vt:lpstr>
      <vt:lpstr>SALVIAMO LA TERRA 5°C</vt:lpstr>
      <vt:lpstr>LET’S SAVE THE WORLD</vt:lpstr>
      <vt:lpstr>AFORISMI E HAIKU SULLA TERRA  APHORISM and HAIKUS ON EARTH</vt:lpstr>
      <vt:lpstr>OUR WORKS</vt:lpstr>
      <vt:lpstr>Geografia The italian regions and waste</vt:lpstr>
      <vt:lpstr>Storia World earth day</vt:lpstr>
      <vt:lpstr>Arte Art</vt:lpstr>
      <vt:lpstr>Arte Art </vt:lpstr>
      <vt:lpstr>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COMPITO DI REALTA’ 5^C A.S 2021-2022</dc:title>
  <dc:creator>Tato</dc:creator>
  <cp:lastModifiedBy>Windows10</cp:lastModifiedBy>
  <cp:revision>55</cp:revision>
  <dcterms:created xsi:type="dcterms:W3CDTF">2022-05-10T13:43:40Z</dcterms:created>
  <dcterms:modified xsi:type="dcterms:W3CDTF">2022-05-31T05:03:47Z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b610926-b11d-4bd1-8654-6c75deb69a31_Enabled">
    <vt:lpwstr>true</vt:lpwstr>
  </property>
  <property fmtid="{D5CDD505-2E9C-101B-9397-08002B2CF9AE}" pid="3" name="MSIP_Label_eb610926-b11d-4bd1-8654-6c75deb69a31_SetDate">
    <vt:lpwstr>2022-05-12T05:41:50Z</vt:lpwstr>
  </property>
  <property fmtid="{D5CDD505-2E9C-101B-9397-08002B2CF9AE}" pid="4" name="MSIP_Label_eb610926-b11d-4bd1-8654-6c75deb69a31_Method">
    <vt:lpwstr>Privileged</vt:lpwstr>
  </property>
  <property fmtid="{D5CDD505-2E9C-101B-9397-08002B2CF9AE}" pid="5" name="MSIP_Label_eb610926-b11d-4bd1-8654-6c75deb69a31_Name">
    <vt:lpwstr>Public without footer</vt:lpwstr>
  </property>
  <property fmtid="{D5CDD505-2E9C-101B-9397-08002B2CF9AE}" pid="6" name="MSIP_Label_eb610926-b11d-4bd1-8654-6c75deb69a31_SiteId">
    <vt:lpwstr>4c8a6547-459a-4b75-a3dc-f66efe3e9c4e</vt:lpwstr>
  </property>
  <property fmtid="{D5CDD505-2E9C-101B-9397-08002B2CF9AE}" pid="7" name="MSIP_Label_eb610926-b11d-4bd1-8654-6c75deb69a31_ActionId">
    <vt:lpwstr>4504303d-6349-4ac1-9210-7aad037479b3</vt:lpwstr>
  </property>
  <property fmtid="{D5CDD505-2E9C-101B-9397-08002B2CF9AE}" pid="8" name="MSIP_Label_eb610926-b11d-4bd1-8654-6c75deb69a31_ContentBits">
    <vt:lpwstr>0</vt:lpwstr>
  </property>
</Properties>
</file>