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8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seppe Rea" initials="GR" lastIdx="1" clrIdx="0">
    <p:extLst>
      <p:ext uri="{19B8F6BF-5375-455C-9EA6-DF929625EA0E}">
        <p15:presenceInfo xmlns:p15="http://schemas.microsoft.com/office/powerpoint/2012/main" xmlns="" userId="876ae2b9a5106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55A6E9-AAFF-4CA9-B207-FE8218A40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BBAB3D4-9C0D-4A5D-A5D7-D4923772F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0DDC4C5-2BBE-4C15-8103-7E3AFE59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5B1BA51-9F5A-48E0-8BC2-19FE4B09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8A253D1-0105-4FF3-A497-4E9A6B9E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289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FC7640-34A2-4E38-817E-1488F468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4F00A0B-1165-4C38-A399-E8E113FE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3C01963-D32B-4F62-9B9C-F6B5DE03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1AC1C78-1BF4-4DD6-BC51-30737D21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D723766-89E2-41DA-9E8E-56729B1A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367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355E846B-724C-4E3B-AEAE-DE57522C0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1AE9580-3DA9-406C-AAC6-617EE03BE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18C8B61-1890-4612-9465-7E38397F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1EA886E-C4CF-4751-8FA9-3CA5E4EE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9F5F842-1FC3-463B-AB42-3A1ACAC4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074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1584D30-E982-409E-8924-A6FB35A8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773EC6A-EB93-4257-8F08-F5194E4B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60D6E02-4117-48AC-AB05-75A31E41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8C22B40-B9E7-4959-AF9D-93D96EBC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D7649F5-B18A-4E0F-9841-81C64E45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124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912E82-2A63-4CB7-89BD-D74A7249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9734776-1F76-4C04-90D3-998E13AF9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6E9FD56-EBDA-4B05-B30A-FE0F8104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570C9B0-90BD-491B-B554-8AFA8B77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1700262-45B5-4F00-AEC6-3A1A1B00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71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2FA668-56B7-4356-880A-0FC5EF97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A112EDC-636D-4A1B-BBFC-8D83173F7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3FA673B-507D-4DD8-A666-098F5A919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A3A2C97-D69F-429C-8C55-46969699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7F42A33-C873-460B-A364-B17E8DC2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0FA0DE3-573A-40A4-A70C-31E12A2C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972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58B50C-D814-4386-9623-49B76304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064DF5E-6119-41DB-81D7-0E0A99FFA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D9836ED-CB9D-49F6-9972-10EDC99AA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8E30491-5252-4493-B0A6-71D05618A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87B463C-F0A1-4254-B293-5DE29DD62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C066196-15CB-4765-BF69-124D36B1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87580774-3D23-479A-9F25-FACBFE76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D2BDBC96-3F8F-4D0B-9A34-07990A76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638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1804EA6-EFDA-4A0F-A36B-877933AB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10C40568-FF10-4CDF-9403-5F672B27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D45E650-8C16-4AAE-AECF-09C3E010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817BF55-B781-46E0-860A-8070DCAB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236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2439316-0AD7-47FE-8CD6-EF9F4FCD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ECFCD35-142C-4956-A562-D29DF7C3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4ECD8DB-F164-4DF6-80FC-176171FD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421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D74367-48D0-477B-AFFA-28274BE5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4FFC74B-DFE4-4449-9A0B-FFFA7101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757291E-442C-400A-913A-DF85A9777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70CB776-4053-433B-811F-C55E1BE9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B5795A6-B8D4-4024-8791-FB2EA794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6819D3D-7759-4EAA-8555-F48A178F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054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D8A402-0F98-41D4-BA48-86572E7B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D8C5B1F-389C-47FE-8241-2CA6F0CFF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9890EA6-333E-41F1-9E9E-8DB88F9DF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6D95639-2653-4CEC-AFF2-F1973626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306C5B4-D63F-4326-A970-BBB4FFB7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61CE249-69B0-4212-A035-501E31B1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268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3151791-28C8-451A-9F11-976F5A58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17EBAC9-24A1-4C73-B7E9-D680EA7C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AF5C5B0-EBA2-4276-9FCC-527066BE1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7F278-944D-44A0-B27E-F1038247030B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1052E79-3E70-4C20-8084-13EDC66C7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9031777-E7AC-4FA9-972A-39FA67E8A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5932-9104-4B03-AA00-E3A8918EB6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897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8E23D0-DEB0-48FF-9EAC-F7DB7D2B3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46" y="197915"/>
            <a:ext cx="11643360" cy="1437957"/>
          </a:xfrm>
        </p:spPr>
        <p:txBody>
          <a:bodyPr>
            <a:normAutofit/>
          </a:bodyPr>
          <a:lstStyle/>
          <a:p>
            <a:r>
              <a:rPr lang="it-IT" dirty="0">
                <a:latin typeface="Berlin Sans FB Demi" panose="020E0802020502020306" pitchFamily="34" charset="0"/>
              </a:rPr>
              <a:t>LA </a:t>
            </a:r>
            <a:r>
              <a:rPr lang="it-IT" dirty="0" smtClean="0">
                <a:latin typeface="Berlin Sans FB Demi" panose="020E0802020502020306" pitchFamily="34" charset="0"/>
              </a:rPr>
              <a:t>DONNA </a:t>
            </a:r>
            <a:r>
              <a:rPr lang="it-IT" dirty="0">
                <a:latin typeface="Berlin Sans FB Demi" panose="020E0802020502020306" pitchFamily="34" charset="0"/>
              </a:rPr>
              <a:t>ISLAMICA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EFA6466-8777-4B67-837F-FF22EDBA4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937" y="2151537"/>
            <a:ext cx="3999011" cy="341610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27000"/>
          </a:effectLst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4EDD24A0-D75C-8F4A-B7C2-D3640C086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38" y="2220686"/>
            <a:ext cx="5173962" cy="324868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010298" y="5708469"/>
            <a:ext cx="286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CLASSE  5C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xmlns="" val="889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5758" y="364395"/>
            <a:ext cx="5092906" cy="600502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Trucco e </a:t>
            </a:r>
            <a:r>
              <a:rPr lang="it-IT" sz="4000" b="1" dirty="0" err="1" smtClean="0"/>
              <a:t>parrucco</a:t>
            </a:r>
            <a:endParaRPr lang="it-IT" sz="40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0627" y="1194436"/>
            <a:ext cx="4760254" cy="340511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9600" dirty="0" smtClean="0"/>
              <a:t>Alle donne è proibite </a:t>
            </a:r>
            <a:r>
              <a:rPr lang="it-IT" sz="9600" b="1" dirty="0" smtClean="0"/>
              <a:t>la rasatura dei capelli</a:t>
            </a:r>
            <a:r>
              <a:rPr lang="it-IT" sz="9600" dirty="0" smtClean="0"/>
              <a:t> perché è un trattamento riservato agli infedeli.</a:t>
            </a:r>
          </a:p>
          <a:p>
            <a:pPr algn="ctr"/>
            <a:r>
              <a:rPr lang="it-IT" sz="9600" dirty="0" smtClean="0"/>
              <a:t>E’ concesso però accorciare i capelli accordando la lunghezza con il marito.</a:t>
            </a:r>
          </a:p>
          <a:p>
            <a:pPr algn="ctr"/>
            <a:r>
              <a:rPr lang="it-IT" sz="9600" dirty="0" smtClean="0"/>
              <a:t>E’ proibito anche eliminare parte di </a:t>
            </a:r>
            <a:r>
              <a:rPr lang="it-IT" sz="9600" b="1" dirty="0" err="1" smtClean="0"/>
              <a:t>sopracciglie</a:t>
            </a:r>
            <a:r>
              <a:rPr lang="it-IT" sz="9600" dirty="0"/>
              <a:t> </a:t>
            </a:r>
            <a:r>
              <a:rPr lang="it-IT" sz="9600" dirty="0" smtClean="0"/>
              <a:t>mentre invece è possibile togliere la peluria dalle guance o dal labbro perché deturpano la loro bellezza.</a:t>
            </a:r>
          </a:p>
          <a:p>
            <a:pPr algn="ctr"/>
            <a:r>
              <a:rPr lang="it-IT" sz="9600" dirty="0" smtClean="0"/>
              <a:t>Non è possibile portare </a:t>
            </a:r>
            <a:r>
              <a:rPr lang="it-IT" sz="9600" b="1" dirty="0" smtClean="0"/>
              <a:t>unghie lunghe </a:t>
            </a:r>
            <a:r>
              <a:rPr lang="it-IT" sz="9600" dirty="0" smtClean="0"/>
              <a:t>ed è meglio evitare lo smalto in pubblico.</a:t>
            </a:r>
          </a:p>
          <a:p>
            <a:pPr algn="ctr"/>
            <a:r>
              <a:rPr lang="it-IT" sz="9600" dirty="0" smtClean="0"/>
              <a:t>In pubblico sono considerati «</a:t>
            </a:r>
            <a:r>
              <a:rPr lang="it-IT" sz="9600" b="1" dirty="0" smtClean="0"/>
              <a:t>ornamenti ordinari</a:t>
            </a:r>
            <a:r>
              <a:rPr lang="it-IT" sz="9600" dirty="0" smtClean="0"/>
              <a:t>» cioè consentiti la matita </a:t>
            </a:r>
            <a:r>
              <a:rPr lang="it-IT" sz="9600" dirty="0" err="1" smtClean="0"/>
              <a:t>Kajal</a:t>
            </a:r>
            <a:r>
              <a:rPr lang="it-IT" sz="9600" dirty="0" smtClean="0"/>
              <a:t>, l’</a:t>
            </a:r>
            <a:r>
              <a:rPr lang="it-IT" sz="9600" dirty="0" err="1" smtClean="0"/>
              <a:t>hennè</a:t>
            </a:r>
            <a:r>
              <a:rPr lang="it-IT" sz="9600" dirty="0" smtClean="0"/>
              <a:t> e </a:t>
            </a:r>
            <a:r>
              <a:rPr lang="it-IT" sz="9600" b="1" dirty="0" smtClean="0"/>
              <a:t>anelli</a:t>
            </a:r>
            <a:r>
              <a:rPr lang="it-IT" sz="9600" dirty="0" smtClean="0"/>
              <a:t> al dito.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64" y="3429000"/>
            <a:ext cx="2593307" cy="31355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22" y="1146669"/>
            <a:ext cx="2256542" cy="2282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193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4E3A457-E1DE-4637-B7BE-2FC88B27B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" y="306476"/>
            <a:ext cx="5917475" cy="34556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/>
              <a:t>La condizione della donna presenta grandi differenze nei diversi paesi </a:t>
            </a:r>
            <a:r>
              <a:rPr lang="it-IT" dirty="0" smtClean="0"/>
              <a:t>islamici. E’ importante ricordare che la cultura islamica e quella musulmana non si basano necessariamente sugli stessi valori, dato che , nonostante la cultura musulmana sia nata da quella islamica, nel corso dei secoli, diverse società musulmane si sono allontanate dall’originale cultura islamica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6CE2201-DA0A-4543-861F-7CC259293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286" y="232618"/>
            <a:ext cx="5601541" cy="307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F7A3124-34B0-43E0-AFCA-6DEDFA9E8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46" y="3647032"/>
            <a:ext cx="4820711" cy="300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xmlns="" id="{DA87F008-2DC7-49D7-8B7B-F557FAC23F58}"/>
              </a:ext>
            </a:extLst>
          </p:cNvPr>
          <p:cNvSpPr txBox="1">
            <a:spLocks/>
          </p:cNvSpPr>
          <p:nvPr/>
        </p:nvSpPr>
        <p:spPr>
          <a:xfrm>
            <a:off x="5980946" y="3605349"/>
            <a:ext cx="5880128" cy="30436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capire la donna nel mondo musulmano di oggi, bisogna far riferimento  al Corano, il testo sacro islamico. Al suo interno sono riportati molti versetti dedicati alla donna e alla sua condizione, i suoi diritti e i suoi doveri dal punto di vista religioso e sociale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4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056397B-899F-4D3A-8F2D-65D8BD316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202" y="1824620"/>
            <a:ext cx="607841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Dal punto di vista religioso, l’Islam pone la donna e l’uomo su un piano di completa uguaglianza</a:t>
            </a:r>
            <a:r>
              <a:rPr lang="it-IT" dirty="0" smtClean="0"/>
              <a:t>. Secondo il Corano, il testo sacro islamico, </a:t>
            </a:r>
            <a:r>
              <a:rPr lang="it-IT" sz="3600" b="1" dirty="0" smtClean="0"/>
              <a:t>le donne sono uguali agli uomini di fronte ad Allah. </a:t>
            </a:r>
            <a:endParaRPr lang="it-IT" sz="3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37360" y="378823"/>
            <a:ext cx="9771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L’inferiorità della donna non è un destino</a:t>
            </a:r>
            <a:endParaRPr lang="it-IT" sz="40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8E8E92D-4601-4694-A1FE-56BF74BE2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98" y="1910046"/>
            <a:ext cx="5003073" cy="292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642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371775-C467-4807-B630-16509357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093"/>
            <a:ext cx="7182394" cy="299209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/>
              <a:t>È giusto ricordare che i Paesi arabo-islamici adottano trattamenti molto diversi tra loro. I diritti delle donne non sono ovunque tutelati o comunque non sono tutelati alla stessa maniera. </a:t>
            </a:r>
            <a:r>
              <a:rPr lang="it-IT" dirty="0" smtClean="0"/>
              <a:t>La condizione della donna, la libertà di culto, la dignità umana, la possibilità di autodeterminarsi, il rapporto tra vita privata e vita pubblica, sono solo alcune di queste questioni.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6304278-0C3C-4B61-B9B0-9293AEB5A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1217" y="360777"/>
            <a:ext cx="3810000" cy="244792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ECA46F45-DEAC-4C4C-9D79-1021E5F9647C}"/>
              </a:ext>
            </a:extLst>
          </p:cNvPr>
          <p:cNvSpPr txBox="1">
            <a:spLocks/>
          </p:cNvSpPr>
          <p:nvPr/>
        </p:nvSpPr>
        <p:spPr>
          <a:xfrm>
            <a:off x="3918858" y="3605348"/>
            <a:ext cx="8273142" cy="263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08469" y="3043645"/>
            <a:ext cx="64835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Per esempio una bambina è considerata “donna” dal momento in cui raggiunge la pubertà: si calcolano  60 milioni le spose con un’età inferiore a 13 anni. D’altra parte Maometto sposò </a:t>
            </a:r>
            <a:r>
              <a:rPr lang="it-IT" sz="2600" dirty="0" err="1" smtClean="0"/>
              <a:t>Aisha</a:t>
            </a:r>
            <a:r>
              <a:rPr lang="it-IT" sz="2600" dirty="0" smtClean="0"/>
              <a:t> all’età di 6 anni. Un’altra piaga per le donne nel mondo islamico è proprio questa dei matrimoni combinati: uomini, anche anziani, sposano bambine a causa di accordi interfamiliari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5BE81D37-03E9-44B6-93C9-D22F54830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18" y="3435531"/>
            <a:ext cx="5212469" cy="29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7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83136"/>
            <a:ext cx="5745480" cy="132556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/>
              <a:t>La donna islamica non può sposarsi con un uomo di un’altra </a:t>
            </a:r>
            <a:r>
              <a:rPr lang="it-IT" sz="2800" b="1" dirty="0" smtClean="0"/>
              <a:t>religione, </a:t>
            </a:r>
            <a:r>
              <a:rPr lang="it-IT" sz="2800" b="1" dirty="0" smtClean="0"/>
              <a:t>come la religione cristiana, invece l’uomo si può sposare con una donna di un’altra religione</a:t>
            </a:r>
            <a:endParaRPr lang="it-IT" sz="2800" dirty="0"/>
          </a:p>
        </p:txBody>
      </p:sp>
      <p:pic>
        <p:nvPicPr>
          <p:cNvPr id="4" name="Immagine 18">
            <a:extLst>
              <a:ext uri="{FF2B5EF4-FFF2-40B4-BE49-F238E27FC236}">
                <a16:creationId xmlns="" xmlns:a16="http://schemas.microsoft.com/office/drawing/2014/main" id="{AAFDDBB5-D4A3-4746-B50D-FB6E5D456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247354"/>
            <a:ext cx="4624795" cy="4624795"/>
          </a:xfrm>
        </p:spPr>
      </p:pic>
      <p:pic>
        <p:nvPicPr>
          <p:cNvPr id="5" name="Immagine 29">
            <a:extLst>
              <a:ext uri="{FF2B5EF4-FFF2-40B4-BE49-F238E27FC236}">
                <a16:creationId xmlns="" xmlns:a16="http://schemas.microsoft.com/office/drawing/2014/main" id="{4E76A4CA-A31D-974C-BB26-42FE9922F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2500743"/>
            <a:ext cx="3891385" cy="41482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93894" y="0"/>
            <a:ext cx="4339317" cy="1050878"/>
          </a:xfrm>
        </p:spPr>
        <p:txBody>
          <a:bodyPr>
            <a:normAutofit/>
          </a:bodyPr>
          <a:lstStyle/>
          <a:p>
            <a:r>
              <a:rPr lang="it-IT" sz="4400" b="1" dirty="0" smtClean="0"/>
              <a:t>L’abbigliamento</a:t>
            </a:r>
            <a:endParaRPr lang="it-IT" sz="44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37324" y="1132567"/>
            <a:ext cx="4490114" cy="4885899"/>
          </a:xfrm>
        </p:spPr>
        <p:txBody>
          <a:bodyPr>
            <a:noAutofit/>
          </a:bodyPr>
          <a:lstStyle/>
          <a:p>
            <a:pPr algn="ctr"/>
            <a:r>
              <a:rPr lang="it-IT" sz="2600" dirty="0" smtClean="0"/>
              <a:t>Le donne musulmane indossano sempre </a:t>
            </a:r>
          </a:p>
          <a:p>
            <a:pPr algn="ctr"/>
            <a:r>
              <a:rPr lang="it-IT" sz="2600" dirty="0" smtClean="0"/>
              <a:t>una </a:t>
            </a:r>
            <a:r>
              <a:rPr lang="it-IT" sz="2600" b="1" dirty="0" smtClean="0"/>
              <a:t>veste lunga </a:t>
            </a:r>
          </a:p>
          <a:p>
            <a:pPr algn="ctr"/>
            <a:r>
              <a:rPr lang="it-IT" sz="2600" dirty="0" smtClean="0"/>
              <a:t>che copre  anche i piedi, a maniche lunghe ed  è chiamata </a:t>
            </a:r>
            <a:r>
              <a:rPr lang="it-IT" sz="2600" b="1" dirty="0" err="1" smtClean="0"/>
              <a:t>jilbab</a:t>
            </a:r>
            <a:r>
              <a:rPr lang="it-IT" sz="2600" b="1" dirty="0" smtClean="0"/>
              <a:t>.</a:t>
            </a:r>
          </a:p>
          <a:p>
            <a:pPr algn="ctr"/>
            <a:r>
              <a:rPr lang="it-IT" sz="2600" dirty="0" smtClean="0"/>
              <a:t>La testa è sempre coperta o da un mantello o da un </a:t>
            </a:r>
            <a:r>
              <a:rPr lang="it-IT" sz="2600" b="1" dirty="0" smtClean="0"/>
              <a:t>velo</a:t>
            </a:r>
            <a:r>
              <a:rPr lang="it-IT" sz="2600" dirty="0" smtClean="0"/>
              <a:t>.</a:t>
            </a:r>
          </a:p>
          <a:p>
            <a:pPr algn="ctr"/>
            <a:r>
              <a:rPr lang="it-IT" sz="2600" dirty="0" smtClean="0"/>
              <a:t>La maggior parte hanno il colore nelle tonalità color terra.</a:t>
            </a:r>
            <a:endParaRPr lang="it-IT" sz="2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8" r="16486"/>
          <a:stretch/>
        </p:blipFill>
        <p:spPr>
          <a:xfrm>
            <a:off x="7715469" y="1289322"/>
            <a:ext cx="2988860" cy="4270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310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5064" y="206318"/>
            <a:ext cx="2563428" cy="1205445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I veli </a:t>
            </a:r>
            <a:endParaRPr lang="it-IT" sz="48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8595" y="1509861"/>
            <a:ext cx="4286360" cy="2228699"/>
          </a:xfrm>
        </p:spPr>
        <p:txBody>
          <a:bodyPr>
            <a:noAutofit/>
          </a:bodyPr>
          <a:lstStyle/>
          <a:p>
            <a:r>
              <a:rPr lang="it-IT" sz="2400" dirty="0" smtClean="0"/>
              <a:t>Solitamente le donne iniziano a coprirsi il capo durante l’età dello sviluppo.</a:t>
            </a:r>
          </a:p>
          <a:p>
            <a:r>
              <a:rPr lang="it-IT" sz="2400" dirty="0" smtClean="0"/>
              <a:t>Il velo più diffuso è </a:t>
            </a:r>
            <a:r>
              <a:rPr lang="it-IT" sz="2400" b="1" dirty="0" err="1" smtClean="0"/>
              <a:t>hijab</a:t>
            </a:r>
            <a:r>
              <a:rPr lang="it-IT" sz="2400" dirty="0" smtClean="0"/>
              <a:t> che copre il capo e il collo, ma lascia il viso scoperto.</a:t>
            </a:r>
          </a:p>
          <a:p>
            <a:r>
              <a:rPr lang="it-IT" sz="2400" dirty="0" smtClean="0"/>
              <a:t>I più coprenti sono invece il </a:t>
            </a:r>
            <a:r>
              <a:rPr lang="it-IT" sz="2400" b="1" dirty="0" err="1" smtClean="0"/>
              <a:t>niqab</a:t>
            </a:r>
            <a:r>
              <a:rPr lang="it-IT" sz="2400" dirty="0" smtClean="0"/>
              <a:t>, che lascia scoperti solo gli occhi e il </a:t>
            </a:r>
            <a:r>
              <a:rPr lang="it-IT" sz="2400" b="1" dirty="0" smtClean="0"/>
              <a:t>burqa</a:t>
            </a:r>
            <a:r>
              <a:rPr lang="it-IT" sz="2400" dirty="0" smtClean="0"/>
              <a:t> che ha l’apertura degli occhi coperta da una rete.</a:t>
            </a:r>
            <a:endParaRPr lang="it-IT" sz="2400" dirty="0"/>
          </a:p>
        </p:txBody>
      </p:sp>
      <p:sp>
        <p:nvSpPr>
          <p:cNvPr id="5" name="Segnaposto immagine 2"/>
          <p:cNvSpPr txBox="1">
            <a:spLocks/>
          </p:cNvSpPr>
          <p:nvPr/>
        </p:nvSpPr>
        <p:spPr>
          <a:xfrm>
            <a:off x="5055326" y="1139825"/>
            <a:ext cx="6452462" cy="4873625"/>
          </a:xfrm>
          <a:prstGeom prst="rect">
            <a:avLst/>
          </a:prstGeom>
        </p:spPr>
      </p:sp>
      <p:sp>
        <p:nvSpPr>
          <p:cNvPr id="6" name="Segnaposto immagine 2"/>
          <p:cNvSpPr txBox="1">
            <a:spLocks/>
          </p:cNvSpPr>
          <p:nvPr/>
        </p:nvSpPr>
        <p:spPr>
          <a:xfrm>
            <a:off x="5183188" y="992187"/>
            <a:ext cx="6172200" cy="4873625"/>
          </a:xfrm>
          <a:prstGeom prst="rect">
            <a:avLst/>
          </a:prstGeom>
        </p:spPr>
      </p:sp>
      <p:sp>
        <p:nvSpPr>
          <p:cNvPr id="7" name="Segnaposto immagine 2"/>
          <p:cNvSpPr txBox="1">
            <a:spLocks/>
          </p:cNvSpPr>
          <p:nvPr/>
        </p:nvSpPr>
        <p:spPr>
          <a:xfrm>
            <a:off x="5183188" y="992186"/>
            <a:ext cx="6172200" cy="4873625"/>
          </a:xfrm>
          <a:prstGeom prst="rect">
            <a:avLst/>
          </a:prstGeom>
        </p:spPr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20" y="587829"/>
            <a:ext cx="6691714" cy="4297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079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0421" y="265788"/>
            <a:ext cx="3577967" cy="1093724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Le calzature</a:t>
            </a:r>
            <a:endParaRPr lang="it-IT" sz="40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1519" y="1514901"/>
            <a:ext cx="5084979" cy="1914099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Le donne musulmane non devono avere i </a:t>
            </a:r>
            <a:r>
              <a:rPr lang="it-IT" sz="2400" b="1" dirty="0" smtClean="0"/>
              <a:t>piedi scoperti</a:t>
            </a:r>
            <a:r>
              <a:rPr lang="it-IT" sz="2400" dirty="0" smtClean="0"/>
              <a:t> nemmeno in estate.</a:t>
            </a:r>
          </a:p>
          <a:p>
            <a:pPr algn="ctr"/>
            <a:r>
              <a:rPr lang="it-IT" sz="2400" dirty="0" smtClean="0"/>
              <a:t>I piedi vanno coperti con scarpe chiuse o calzini.</a:t>
            </a:r>
          </a:p>
          <a:p>
            <a:pPr algn="ctr"/>
            <a:r>
              <a:rPr lang="it-IT" sz="2400" dirty="0" smtClean="0"/>
              <a:t>Non gli viene permesso di indossare </a:t>
            </a:r>
            <a:r>
              <a:rPr lang="it-IT" sz="2400" b="1" dirty="0" smtClean="0"/>
              <a:t>scarpe aperte</a:t>
            </a:r>
            <a:r>
              <a:rPr lang="it-IT" sz="2400" dirty="0" smtClean="0"/>
              <a:t>, mentre le scarpe con i tacchi possono essere indossate solo in presenza del marito perché sono ritenute provocanti.</a:t>
            </a:r>
          </a:p>
          <a:p>
            <a:pPr algn="ctr"/>
            <a:r>
              <a:rPr lang="it-IT" sz="2400" dirty="0" smtClean="0"/>
              <a:t>Anche le </a:t>
            </a:r>
            <a:r>
              <a:rPr lang="it-IT" sz="2400" b="1" dirty="0" smtClean="0"/>
              <a:t>pantofole di pelle</a:t>
            </a:r>
            <a:r>
              <a:rPr lang="it-IT" sz="2400" dirty="0" smtClean="0"/>
              <a:t> non possono essere indossate perché mostrano la forma del piede.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248" b="9790"/>
          <a:stretch/>
        </p:blipFill>
        <p:spPr>
          <a:xfrm>
            <a:off x="9119118" y="1692323"/>
            <a:ext cx="2498808" cy="28427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07" r="17864"/>
          <a:stretch/>
        </p:blipFill>
        <p:spPr>
          <a:xfrm>
            <a:off x="6673756" y="859809"/>
            <a:ext cx="2238233" cy="5138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539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8121" y="221679"/>
            <a:ext cx="4213296" cy="825689"/>
          </a:xfrm>
        </p:spPr>
        <p:txBody>
          <a:bodyPr>
            <a:normAutofit/>
          </a:bodyPr>
          <a:lstStyle/>
          <a:p>
            <a:r>
              <a:rPr lang="it-IT" sz="4400" b="1" dirty="0" smtClean="0"/>
              <a:t>In spiaggia</a:t>
            </a:r>
            <a:endParaRPr lang="it-IT" sz="4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97" y="3891542"/>
            <a:ext cx="3569710" cy="233183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37230" y="1289750"/>
            <a:ext cx="51153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Dato che la religione musulmana vieta di mostrare il </a:t>
            </a:r>
            <a:r>
              <a:rPr lang="it-IT" sz="2400" dirty="0" smtClean="0"/>
              <a:t>corpo, </a:t>
            </a:r>
            <a:r>
              <a:rPr lang="it-IT" sz="2400" dirty="0"/>
              <a:t>anche per andare in spiaggia a fare un bagno vale lo stesso.</a:t>
            </a:r>
          </a:p>
          <a:p>
            <a:r>
              <a:rPr lang="it-IT" sz="2400" dirty="0"/>
              <a:t>A loro è consentito fare il bagno con una lunga tunica bianca e sempre con il velo.</a:t>
            </a:r>
          </a:p>
          <a:p>
            <a:r>
              <a:rPr lang="it-IT" sz="2400" dirty="0"/>
              <a:t>Alcune donne usano il </a:t>
            </a:r>
            <a:r>
              <a:rPr lang="it-IT" sz="2400" b="1" dirty="0" err="1"/>
              <a:t>burkini</a:t>
            </a:r>
            <a:r>
              <a:rPr lang="it-IT" sz="2400" dirty="0"/>
              <a:t> cioè il burka e bikini che consiste nell’indossare </a:t>
            </a:r>
            <a:r>
              <a:rPr lang="it-IT" sz="2400" dirty="0" smtClean="0"/>
              <a:t>un costume, un </a:t>
            </a:r>
            <a:r>
              <a:rPr lang="it-IT" sz="2400" dirty="0" err="1"/>
              <a:t>leggins</a:t>
            </a:r>
            <a:r>
              <a:rPr lang="it-IT" sz="2400" dirty="0"/>
              <a:t> fino alle caviglie con una tunica lunga con cappuccio lasciando scoperti </a:t>
            </a:r>
            <a:r>
              <a:rPr lang="it-IT" sz="2400" dirty="0" smtClean="0"/>
              <a:t>viso, </a:t>
            </a:r>
            <a:r>
              <a:rPr lang="it-IT" sz="2400" dirty="0"/>
              <a:t>mani e piedi.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97" y="1160060"/>
            <a:ext cx="3569710" cy="2304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255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674</Words>
  <Application>Microsoft Office PowerPoint</Application>
  <PresentationFormat>Personalizzato</PresentationFormat>
  <Paragraphs>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LA DONNA ISLAMICA</vt:lpstr>
      <vt:lpstr>Diapositiva 2</vt:lpstr>
      <vt:lpstr>Diapositiva 3</vt:lpstr>
      <vt:lpstr>Diapositiva 4</vt:lpstr>
      <vt:lpstr>La donna islamica non può sposarsi con un uomo di un’altra religione, come la religione cristiana, invece l’uomo si può sposare con una donna di un’altra religione</vt:lpstr>
      <vt:lpstr>L’abbigliamento</vt:lpstr>
      <vt:lpstr>I veli </vt:lpstr>
      <vt:lpstr>Le calzature</vt:lpstr>
      <vt:lpstr>In spiaggia</vt:lpstr>
      <vt:lpstr>Trucco e parrucco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STORIA DELLA DONNA ISLAMICA</dc:title>
  <dc:creator>Giuseppe Rea</dc:creator>
  <cp:lastModifiedBy>Veronica</cp:lastModifiedBy>
  <cp:revision>16</cp:revision>
  <dcterms:created xsi:type="dcterms:W3CDTF">2022-02-15T20:36:00Z</dcterms:created>
  <dcterms:modified xsi:type="dcterms:W3CDTF">2022-02-21T16:39:37Z</dcterms:modified>
</cp:coreProperties>
</file>