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3" r:id="rId2"/>
  </p:sldMasterIdLst>
  <p:sldIdLst>
    <p:sldId id="256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February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February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February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February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06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February 21,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61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jKiszocSwjU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095092-FD0E-400F-B61F-CC79B42C5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500"/>
              <a:t>«Il pronome personale»</a:t>
            </a:r>
            <a:br>
              <a:rPr lang="it-IT" sz="3500"/>
            </a:br>
            <a:r>
              <a:rPr lang="it-IT" sz="3500"/>
              <a:t> Classe IV F</a:t>
            </a:r>
            <a:br>
              <a:rPr lang="it-IT" sz="3500"/>
            </a:br>
            <a:r>
              <a:rPr lang="it-IT" sz="3500"/>
              <a:t>Plesso fra’ 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20C4C5-3D10-4678-A94A-A1F3495E1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it-IT" dirty="0"/>
              <a:t>Doc. Pascale Maria Rosaria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39BF3AA4-A191-43B2-8388-0FA4A35CD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8" r="5015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32C44-7F6A-4AC5-AF75-7981EF79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pronomi</a:t>
            </a:r>
          </a:p>
        </p:txBody>
      </p:sp>
      <p:pic>
        <p:nvPicPr>
          <p:cNvPr id="5" name="Elementi multimediali online 4" title="I pronomi personali">
            <a:hlinkClick r:id="" action="ppaction://media"/>
            <a:extLst>
              <a:ext uri="{FF2B5EF4-FFF2-40B4-BE49-F238E27FC236}">
                <a16:creationId xmlns:a16="http://schemas.microsoft.com/office/drawing/2014/main" id="{23202B02-BE3C-467A-9A4D-51ECE71F96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48188" y="1223963"/>
            <a:ext cx="6911975" cy="390525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0F4D3D-B2F5-4889-AB38-014256637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it-IT" b="1" dirty="0"/>
              <a:t>Il pronome</a:t>
            </a:r>
            <a:r>
              <a:rPr lang="it-IT" dirty="0"/>
              <a:t>, il cui significato proviene dal latino ed è più o meno traducibile con "al posto del nome", è appunto una </a:t>
            </a:r>
            <a:r>
              <a:rPr lang="it-IT" b="1" dirty="0"/>
              <a:t>particella del discorso che sostituisce un elemento della frase</a:t>
            </a:r>
            <a:r>
              <a:rPr lang="it-IT" dirty="0"/>
              <a:t> per evitare ripetizioni e rendere più comprensibile l'intero testo.</a:t>
            </a:r>
          </a:p>
          <a:p>
            <a:pPr fontAlgn="base"/>
            <a:r>
              <a:rPr lang="it-IT" dirty="0"/>
              <a:t>Per analizzare un pronome, serve dunque guardare il </a:t>
            </a:r>
            <a:r>
              <a:rPr lang="it-IT" b="1" dirty="0"/>
              <a:t>contesto generale</a:t>
            </a:r>
            <a:r>
              <a:rPr lang="it-IT" dirty="0"/>
              <a:t> della frase.</a:t>
            </a:r>
          </a:p>
          <a:p>
            <a:endParaRPr lang="it-IT" dirty="0"/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C8E0CB5-FCEA-42AB-AB56-9840862A3C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6219" y="474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9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18407AB-C557-4462-96DE-E6D0023389C8}"/>
              </a:ext>
            </a:extLst>
          </p:cNvPr>
          <p:cNvSpPr/>
          <p:nvPr/>
        </p:nvSpPr>
        <p:spPr>
          <a:xfrm>
            <a:off x="294198" y="174929"/>
            <a:ext cx="8849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it-IT" b="0" i="0" dirty="0">
                <a:effectLst/>
                <a:latin typeface="Montserrat"/>
              </a:rPr>
            </a:br>
            <a:r>
              <a:rPr lang="it-IT" b="0" i="0" dirty="0">
                <a:effectLst/>
                <a:latin typeface="Montserrat"/>
              </a:rPr>
              <a:t>Esistono vari tipi di pronomi, in base al tipo di compito che essi svolgono all'interno della frase. </a:t>
            </a:r>
            <a:r>
              <a:rPr lang="it-IT" dirty="0">
                <a:latin typeface="Montserrat"/>
              </a:rPr>
              <a:t>Ora</a:t>
            </a:r>
            <a:r>
              <a:rPr lang="it-IT" b="0" i="0" dirty="0">
                <a:effectLst/>
                <a:latin typeface="Montserrat"/>
              </a:rPr>
              <a:t> parliamo dei </a:t>
            </a:r>
            <a:r>
              <a:rPr lang="it-IT" b="1" i="0" dirty="0">
                <a:effectLst/>
                <a:latin typeface="inherit"/>
              </a:rPr>
              <a:t>pronomi personali.</a:t>
            </a:r>
            <a:endParaRPr lang="it-IT" b="0" i="0" dirty="0">
              <a:effectLst/>
              <a:latin typeface="Montserrat"/>
            </a:endParaRPr>
          </a:p>
          <a:p>
            <a:pPr fontAlgn="base"/>
            <a:r>
              <a:rPr lang="it-IT" b="0" i="0" dirty="0">
                <a:effectLst/>
                <a:latin typeface="Montserrat"/>
              </a:rPr>
              <a:t>I </a:t>
            </a:r>
            <a:r>
              <a:rPr lang="it-IT" b="0" i="0" dirty="0">
                <a:effectLst/>
                <a:latin typeface="inherit"/>
              </a:rPr>
              <a:t>pronomi personali </a:t>
            </a:r>
            <a:r>
              <a:rPr lang="it-IT" b="1" i="0" dirty="0">
                <a:effectLst/>
                <a:latin typeface="inherit"/>
              </a:rPr>
              <a:t>sostituiscono il nome degli elementi </a:t>
            </a:r>
            <a:r>
              <a:rPr lang="it-IT" b="0" i="0" dirty="0">
                <a:effectLst/>
                <a:latin typeface="inherit"/>
              </a:rPr>
              <a:t>(persone, animali, idee astratte) che entrano in gioco nel discorso e a cui si fa riferimento mentre si parla.</a:t>
            </a:r>
            <a:endParaRPr lang="it-IT" b="0" i="0" dirty="0">
              <a:effectLst/>
              <a:latin typeface="Montserrat"/>
            </a:endParaRPr>
          </a:p>
          <a:p>
            <a:pPr fontAlgn="base"/>
            <a:r>
              <a:rPr lang="it-IT" b="1" i="0" dirty="0">
                <a:effectLst/>
                <a:latin typeface="inherit"/>
              </a:rPr>
              <a:t>PRONOMI PERSONALI SOGGETTO O COMPLEMENTO?</a:t>
            </a:r>
            <a:endParaRPr lang="it-IT" b="0" i="0" dirty="0">
              <a:effectLst/>
              <a:latin typeface="Montserrat"/>
            </a:endParaRPr>
          </a:p>
          <a:p>
            <a:pPr fontAlgn="base"/>
            <a:r>
              <a:rPr lang="it-IT" b="1" i="0" dirty="0">
                <a:effectLst/>
                <a:latin typeface="inherit"/>
              </a:rPr>
              <a:t>I pronomi personali soggetto</a:t>
            </a:r>
            <a:r>
              <a:rPr lang="it-IT" b="0" i="0" dirty="0">
                <a:effectLst/>
                <a:latin typeface="Montserrat"/>
              </a:rPr>
              <a:t> svolgono appunto la funzione logica di soggetto (colui che compie l'azione), mentre </a:t>
            </a:r>
            <a:r>
              <a:rPr lang="it-IT" b="1" i="0" dirty="0">
                <a:effectLst/>
                <a:latin typeface="inherit"/>
              </a:rPr>
              <a:t>i pronomi personali complemento</a:t>
            </a:r>
            <a:r>
              <a:rPr lang="it-IT" b="0" i="0" dirty="0">
                <a:effectLst/>
                <a:latin typeface="Montserrat"/>
              </a:rPr>
              <a:t> completano quanto espresso dal predicato.</a:t>
            </a:r>
          </a:p>
          <a:p>
            <a:pPr fontAlgn="base"/>
            <a:r>
              <a:rPr lang="it-IT" b="0" i="0" dirty="0">
                <a:effectLst/>
                <a:latin typeface="Montserrat"/>
              </a:rPr>
              <a:t>Es: </a:t>
            </a:r>
            <a:r>
              <a:rPr lang="it-IT" b="1" i="1" dirty="0">
                <a:effectLst/>
                <a:latin typeface="inherit"/>
              </a:rPr>
              <a:t>Io</a:t>
            </a:r>
            <a:r>
              <a:rPr lang="it-IT" b="0" i="0" dirty="0">
                <a:effectLst/>
                <a:latin typeface="Montserrat"/>
              </a:rPr>
              <a:t> (pronome personale soggetto) </a:t>
            </a:r>
            <a:r>
              <a:rPr lang="it-IT" b="0" i="1" dirty="0">
                <a:effectLst/>
                <a:latin typeface="Montserrat"/>
              </a:rPr>
              <a:t>amo solo </a:t>
            </a:r>
            <a:r>
              <a:rPr lang="it-IT" b="1" i="1" dirty="0">
                <a:effectLst/>
                <a:latin typeface="inherit"/>
              </a:rPr>
              <a:t>te</a:t>
            </a:r>
            <a:r>
              <a:rPr lang="it-IT" b="0" i="0" dirty="0">
                <a:effectLst/>
                <a:latin typeface="Montserrat"/>
              </a:rPr>
              <a:t> (pronome personale complemento, oggetto dell'azione di essere amato).</a:t>
            </a:r>
          </a:p>
          <a:p>
            <a:pPr fontAlgn="base"/>
            <a:r>
              <a:rPr lang="it-IT" b="1" i="0" dirty="0">
                <a:effectLst/>
                <a:latin typeface="inherit"/>
              </a:rPr>
              <a:t>I pronomi si differenziano in base al numero e al genere (nella terza persona).</a:t>
            </a:r>
            <a:endParaRPr lang="it-IT" b="0" i="0" dirty="0">
              <a:effectLst/>
              <a:latin typeface="Montserrat"/>
            </a:endParaRP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F09DE7C-5B3F-475A-B63E-BC763E027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6322" y="1578289"/>
            <a:ext cx="609600" cy="609600"/>
          </a:xfrm>
          <a:prstGeom prst="rect">
            <a:avLst/>
          </a:prstGeom>
        </p:spPr>
      </p:pic>
      <p:sp>
        <p:nvSpPr>
          <p:cNvPr id="4" name="Freccia in su 3">
            <a:extLst>
              <a:ext uri="{FF2B5EF4-FFF2-40B4-BE49-F238E27FC236}">
                <a16:creationId xmlns:a16="http://schemas.microsoft.com/office/drawing/2014/main" id="{636BE696-56CE-4B16-9C2B-AA0CAB0549A3}"/>
              </a:ext>
            </a:extLst>
          </p:cNvPr>
          <p:cNvSpPr/>
          <p:nvPr/>
        </p:nvSpPr>
        <p:spPr>
          <a:xfrm>
            <a:off x="10538806" y="3429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C7066-75AA-46F2-A19F-1315C1B4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7566"/>
            <a:ext cx="4665773" cy="5939624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sz="2000" dirty="0"/>
              <a:t>PRONOMI PERSONALI</a:t>
            </a:r>
            <a:br>
              <a:rPr lang="it-IT" sz="2000" dirty="0"/>
            </a:br>
            <a:r>
              <a:rPr lang="it-IT" sz="2000" dirty="0"/>
              <a:t>SOGGETTO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Indicano la persona che è protagonista dell'azione o che effettua la comunicazione.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Indicano la persona che è protagonista dell'azione o che effettua la comunicazione.</a:t>
            </a:r>
            <a:br>
              <a:rPr lang="it-IT" sz="2000" dirty="0"/>
            </a:br>
            <a:r>
              <a:rPr lang="it-IT" sz="2000" b="1" dirty="0"/>
              <a:t>Prima persona singolare:</a:t>
            </a:r>
            <a:r>
              <a:rPr lang="it-IT" sz="2000" dirty="0"/>
              <a:t> IO</a:t>
            </a:r>
            <a:br>
              <a:rPr lang="it-IT" sz="2000" dirty="0"/>
            </a:br>
            <a:r>
              <a:rPr lang="it-IT" sz="2000" b="1" dirty="0"/>
              <a:t>Seconda persona singolare:</a:t>
            </a:r>
            <a:r>
              <a:rPr lang="it-IT" sz="2000" dirty="0"/>
              <a:t> TU</a:t>
            </a:r>
            <a:br>
              <a:rPr lang="it-IT" sz="2000" dirty="0"/>
            </a:br>
            <a:r>
              <a:rPr lang="it-IT" sz="2000" b="1" dirty="0"/>
              <a:t>Terza persona singolare: </a:t>
            </a:r>
            <a:r>
              <a:rPr lang="it-IT" sz="2000" dirty="0"/>
              <a:t>EGLI, ESSO, LUI, ELLA, ESSA, LEI</a:t>
            </a:r>
            <a:br>
              <a:rPr lang="it-IT" dirty="0"/>
            </a:br>
            <a:r>
              <a:rPr lang="it-IT" sz="2000" b="1" dirty="0"/>
              <a:t>Prima persona plurale:</a:t>
            </a:r>
            <a:r>
              <a:rPr lang="it-IT" sz="2000" dirty="0"/>
              <a:t> NOI</a:t>
            </a:r>
            <a:br>
              <a:rPr lang="it-IT" sz="2000" dirty="0"/>
            </a:br>
            <a:r>
              <a:rPr lang="it-IT" sz="2000" b="1" dirty="0"/>
              <a:t>Seconda persona plurale:</a:t>
            </a:r>
            <a:r>
              <a:rPr lang="it-IT" sz="2000" dirty="0"/>
              <a:t> VOI</a:t>
            </a:r>
            <a:br>
              <a:rPr lang="it-IT" sz="2000" dirty="0"/>
            </a:br>
            <a:r>
              <a:rPr lang="it-IT" sz="2000" b="1" dirty="0"/>
              <a:t>Terza persona plurale:</a:t>
            </a:r>
            <a:r>
              <a:rPr lang="it-IT" sz="2000" dirty="0"/>
              <a:t> LORO, ESSI, ESSE.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B63218-1C61-4DC2-B71D-353D5D04C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3781" y="397566"/>
            <a:ext cx="4731026" cy="5939624"/>
          </a:xfrm>
        </p:spPr>
        <p:txBody>
          <a:bodyPr>
            <a:normAutofit/>
          </a:bodyPr>
          <a:lstStyle/>
          <a:p>
            <a:r>
              <a:rPr lang="it-IT" b="1" dirty="0"/>
              <a:t>Pronomi personali complemento</a:t>
            </a:r>
          </a:p>
          <a:p>
            <a:r>
              <a:rPr lang="it-IT" sz="1800" dirty="0"/>
              <a:t>Vengono utilizzati quando nella frase il pronome svolge una funzione diversa da quella di soggetto</a:t>
            </a:r>
          </a:p>
          <a:p>
            <a:r>
              <a:rPr lang="it-IT" sz="1800" b="1" dirty="0"/>
              <a:t>Prima persona singolare</a:t>
            </a:r>
            <a:r>
              <a:rPr lang="it-IT" sz="2100" b="1" dirty="0"/>
              <a:t>:</a:t>
            </a:r>
            <a:r>
              <a:rPr lang="it-IT" sz="2100" dirty="0"/>
              <a:t> ME, MI</a:t>
            </a:r>
            <a:br>
              <a:rPr lang="it-IT" sz="2100" dirty="0"/>
            </a:br>
            <a:r>
              <a:rPr lang="it-IT" sz="1800" b="1" dirty="0"/>
              <a:t>Seconda persona singolare</a:t>
            </a:r>
            <a:r>
              <a:rPr lang="it-IT" sz="2100" b="1" dirty="0"/>
              <a:t>:</a:t>
            </a:r>
            <a:r>
              <a:rPr lang="it-IT" sz="2100" dirty="0"/>
              <a:t> TE,TI</a:t>
            </a:r>
            <a:br>
              <a:rPr lang="it-IT" sz="2100" dirty="0"/>
            </a:br>
            <a:r>
              <a:rPr lang="it-IT" sz="1800" b="1" dirty="0"/>
              <a:t>Terza persona singolare</a:t>
            </a:r>
            <a:r>
              <a:rPr lang="it-IT" sz="2100" b="1" dirty="0"/>
              <a:t>:</a:t>
            </a:r>
            <a:r>
              <a:rPr lang="it-IT" sz="2100" dirty="0"/>
              <a:t> LUI, LEI, LO, GLI(a lui), SI, SÉ, NE, LEI, LA, LE (a lei)</a:t>
            </a:r>
            <a:br>
              <a:rPr lang="it-IT" sz="2100" dirty="0"/>
            </a:br>
            <a:r>
              <a:rPr lang="it-IT" sz="1800" b="1" dirty="0"/>
              <a:t>Prima persona plurale</a:t>
            </a:r>
            <a:r>
              <a:rPr lang="it-IT" sz="2100" b="1" dirty="0"/>
              <a:t>:</a:t>
            </a:r>
            <a:r>
              <a:rPr lang="it-IT" sz="2100" dirty="0"/>
              <a:t> NOI, CI</a:t>
            </a:r>
            <a:br>
              <a:rPr lang="it-IT" sz="2100" dirty="0"/>
            </a:br>
            <a:r>
              <a:rPr lang="it-IT" sz="1800" b="1" dirty="0"/>
              <a:t>Seconda persona plurale</a:t>
            </a:r>
            <a:r>
              <a:rPr lang="it-IT" sz="2100" b="1" dirty="0"/>
              <a:t>:</a:t>
            </a:r>
            <a:r>
              <a:rPr lang="it-IT" sz="2100" dirty="0"/>
              <a:t> VOI, VE, VI</a:t>
            </a:r>
            <a:br>
              <a:rPr lang="it-IT" sz="2100" dirty="0"/>
            </a:br>
            <a:r>
              <a:rPr lang="it-IT" sz="1800" b="1" dirty="0"/>
              <a:t>Terza persona plurale</a:t>
            </a:r>
            <a:r>
              <a:rPr lang="it-IT" sz="2100" b="1" dirty="0"/>
              <a:t>:</a:t>
            </a:r>
            <a:r>
              <a:rPr lang="it-IT" sz="2100" dirty="0"/>
              <a:t> ESSI, ESSE, LORO, SÈ, SI, LI, LE, NE.</a:t>
            </a:r>
          </a:p>
          <a:p>
            <a:endParaRPr lang="it-IT" sz="1800" dirty="0"/>
          </a:p>
          <a:p>
            <a:endParaRPr lang="it-IT" sz="2000" dirty="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22CB65A-F3DD-4659-AF68-C5DDEEA73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0177" y="710938"/>
            <a:ext cx="609600" cy="609600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id="{98FA5B25-6701-4D36-8926-B7754D5EDBDE}"/>
              </a:ext>
            </a:extLst>
          </p:cNvPr>
          <p:cNvSpPr/>
          <p:nvPr/>
        </p:nvSpPr>
        <p:spPr>
          <a:xfrm>
            <a:off x="5576588" y="2450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0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24A947-26B7-4066-B275-5D12BDBF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828675"/>
            <a:ext cx="77247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5768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2E8E5"/>
      </a:lt2>
      <a:accent1>
        <a:srgbClr val="C696B1"/>
      </a:accent1>
      <a:accent2>
        <a:srgbClr val="BA7FB9"/>
      </a:accent2>
      <a:accent3>
        <a:srgbClr val="B396C6"/>
      </a:accent3>
      <a:accent4>
        <a:srgbClr val="8A7FBA"/>
      </a:accent4>
      <a:accent5>
        <a:srgbClr val="96A1C6"/>
      </a:accent5>
      <a:accent6>
        <a:srgbClr val="7FA5BA"/>
      </a:accent6>
      <a:hlink>
        <a:srgbClr val="558D6D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399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Avenir Next LT Pro</vt:lpstr>
      <vt:lpstr>Gill Sans Nova</vt:lpstr>
      <vt:lpstr>inherit</vt:lpstr>
      <vt:lpstr>Montserrat</vt:lpstr>
      <vt:lpstr>Rockwell Nova Light</vt:lpstr>
      <vt:lpstr>The Hand Extrablack</vt:lpstr>
      <vt:lpstr>BlobVTI</vt:lpstr>
      <vt:lpstr>GradientRiseVTI</vt:lpstr>
      <vt:lpstr>«Il pronome personale»  Classe IV F Plesso fra’ Siciliano</vt:lpstr>
      <vt:lpstr>I pronomi</vt:lpstr>
      <vt:lpstr>Presentazione standard di PowerPoint</vt:lpstr>
      <vt:lpstr>PRONOMI PERSONALI SOGGETTO  Indicano la persona che è protagonista dell'azione o che effettua la comunicazione.  Indicano la persona che è protagonista dell'azione o che effettua la comunicazione. Prima persona singolare: IO Seconda persona singolare: TU Terza persona singolare: EGLI, ESSO, LUI, ELLA, ESSA, LEI Prima persona plurale: NOI Seconda persona plurale: VOI Terza persona plurale: LORO, ESSI, ESSE.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«Il pronome personale»  Classe IV F Plesso fra’ Siciliano</dc:title>
  <dc:creator>Vincenzo Romano</dc:creator>
  <cp:lastModifiedBy>Vincenzo Romano</cp:lastModifiedBy>
  <cp:revision>5</cp:revision>
  <dcterms:created xsi:type="dcterms:W3CDTF">2021-02-21T16:08:21Z</dcterms:created>
  <dcterms:modified xsi:type="dcterms:W3CDTF">2021-02-21T16:55:50Z</dcterms:modified>
</cp:coreProperties>
</file>