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2" r:id="rId1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510"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292690A-7D3E-4A22-BA99-5068BE3F11EF}" type="datetimeFigureOut">
              <a:rPr lang="it-IT" smtClean="0"/>
              <a:pPr/>
              <a:t>25/02/2021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F260A48-5B96-4C5B-AC85-F745788598CB}"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292690A-7D3E-4A22-BA99-5068BE3F11EF}" type="datetimeFigureOut">
              <a:rPr lang="it-IT" smtClean="0"/>
              <a:pPr/>
              <a:t>25/02/2021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F260A48-5B96-4C5B-AC85-F745788598CB}"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292690A-7D3E-4A22-BA99-5068BE3F11EF}" type="datetimeFigureOut">
              <a:rPr lang="it-IT" smtClean="0"/>
              <a:pPr/>
              <a:t>25/02/2021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F260A48-5B96-4C5B-AC85-F745788598CB}"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292690A-7D3E-4A22-BA99-5068BE3F11EF}" type="datetimeFigureOut">
              <a:rPr lang="it-IT" smtClean="0"/>
              <a:pPr/>
              <a:t>25/02/2021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F260A48-5B96-4C5B-AC85-F745788598CB}"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292690A-7D3E-4A22-BA99-5068BE3F11EF}" type="datetimeFigureOut">
              <a:rPr lang="it-IT" smtClean="0"/>
              <a:pPr/>
              <a:t>25/02/2021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F260A48-5B96-4C5B-AC85-F745788598CB}"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292690A-7D3E-4A22-BA99-5068BE3F11EF}" type="datetimeFigureOut">
              <a:rPr lang="it-IT" smtClean="0"/>
              <a:pPr/>
              <a:t>25/02/2021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F260A48-5B96-4C5B-AC85-F745788598CB}"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292690A-7D3E-4A22-BA99-5068BE3F11EF}" type="datetimeFigureOut">
              <a:rPr lang="it-IT" smtClean="0"/>
              <a:pPr/>
              <a:t>25/02/2021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F260A48-5B96-4C5B-AC85-F745788598CB}"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292690A-7D3E-4A22-BA99-5068BE3F11EF}" type="datetimeFigureOut">
              <a:rPr lang="it-IT" smtClean="0"/>
              <a:pPr/>
              <a:t>25/02/2021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F260A48-5B96-4C5B-AC85-F745788598CB}"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292690A-7D3E-4A22-BA99-5068BE3F11EF}" type="datetimeFigureOut">
              <a:rPr lang="it-IT" smtClean="0"/>
              <a:pPr/>
              <a:t>25/02/2021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F260A48-5B96-4C5B-AC85-F745788598CB}"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292690A-7D3E-4A22-BA99-5068BE3F11EF}" type="datetimeFigureOut">
              <a:rPr lang="it-IT" smtClean="0"/>
              <a:pPr/>
              <a:t>25/02/2021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F260A48-5B96-4C5B-AC85-F745788598CB}"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292690A-7D3E-4A22-BA99-5068BE3F11EF}" type="datetimeFigureOut">
              <a:rPr lang="it-IT" smtClean="0"/>
              <a:pPr/>
              <a:t>25/02/2021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F260A48-5B96-4C5B-AC85-F745788598CB}"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alpha val="79000"/>
              </a:srgbClr>
            </a:gs>
            <a:gs pos="64999">
              <a:srgbClr val="F0EBD5"/>
            </a:gs>
            <a:gs pos="100000">
              <a:srgbClr val="D1C39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2690A-7D3E-4A22-BA99-5068BE3F11EF}" type="datetimeFigureOut">
              <a:rPr lang="it-IT" smtClean="0"/>
              <a:pPr/>
              <a:t>25/02/2021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60A48-5B96-4C5B-AC85-F745788598CB}"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2.pn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2.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2.png"/><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2.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2.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285992"/>
            <a:ext cx="7772400" cy="1470025"/>
          </a:xfrm>
        </p:spPr>
        <p:txBody>
          <a:bodyPr>
            <a:normAutofit/>
          </a:bodyPr>
          <a:lstStyle/>
          <a:p>
            <a:r>
              <a:rPr lang="it-IT" sz="3600" dirty="0" smtClean="0">
                <a:solidFill>
                  <a:srgbClr val="FF0000"/>
                </a:solidFill>
                <a:latin typeface="Arial Rounded MT Bold" pitchFamily="34" charset="0"/>
              </a:rPr>
              <a:t>FANTASIA </a:t>
            </a:r>
            <a:r>
              <a:rPr lang="it-IT" sz="3600" dirty="0" err="1" smtClean="0">
                <a:solidFill>
                  <a:srgbClr val="FF0000"/>
                </a:solidFill>
                <a:latin typeface="Arial Rounded MT Bold" pitchFamily="34" charset="0"/>
              </a:rPr>
              <a:t>DI</a:t>
            </a:r>
            <a:r>
              <a:rPr lang="it-IT" sz="3600" dirty="0" smtClean="0">
                <a:solidFill>
                  <a:srgbClr val="FF0000"/>
                </a:solidFill>
                <a:latin typeface="Arial Rounded MT Bold" pitchFamily="34" charset="0"/>
              </a:rPr>
              <a:t> POLIGONI</a:t>
            </a:r>
            <a:br>
              <a:rPr lang="it-IT" sz="3600" dirty="0" smtClean="0">
                <a:solidFill>
                  <a:srgbClr val="FF0000"/>
                </a:solidFill>
                <a:latin typeface="Arial Rounded MT Bold" pitchFamily="34" charset="0"/>
              </a:rPr>
            </a:br>
            <a:r>
              <a:rPr lang="it-IT" sz="3600" dirty="0" smtClean="0">
                <a:solidFill>
                  <a:srgbClr val="FF0000"/>
                </a:solidFill>
                <a:latin typeface="Arial Rounded MT Bold" pitchFamily="34" charset="0"/>
              </a:rPr>
              <a:t>IL </a:t>
            </a:r>
            <a:r>
              <a:rPr lang="it-IT" sz="3600" b="1" dirty="0" smtClean="0">
                <a:solidFill>
                  <a:srgbClr val="FF0000"/>
                </a:solidFill>
                <a:latin typeface="Algerian" pitchFamily="82" charset="0"/>
              </a:rPr>
              <a:t>TANGRAM</a:t>
            </a:r>
            <a:r>
              <a:rPr lang="it-IT" sz="3600" dirty="0" smtClean="0">
                <a:solidFill>
                  <a:srgbClr val="FF0000"/>
                </a:solidFill>
                <a:latin typeface="Arial Rounded MT Bold" pitchFamily="34" charset="0"/>
              </a:rPr>
              <a:t>, antico gioco cinese</a:t>
            </a:r>
            <a:endParaRPr lang="it-IT" sz="3600" dirty="0">
              <a:solidFill>
                <a:srgbClr val="FF0000"/>
              </a:solidFill>
              <a:latin typeface="Arial Rounded MT Bold" pitchFamily="34" charset="0"/>
            </a:endParaRPr>
          </a:p>
        </p:txBody>
      </p:sp>
      <p:sp>
        <p:nvSpPr>
          <p:cNvPr id="3" name="Sottotitolo 2"/>
          <p:cNvSpPr>
            <a:spLocks noGrp="1"/>
          </p:cNvSpPr>
          <p:nvPr>
            <p:ph type="subTitle" idx="1"/>
          </p:nvPr>
        </p:nvSpPr>
        <p:spPr/>
        <p:txBody>
          <a:bodyPr/>
          <a:lstStyle/>
          <a:p>
            <a:r>
              <a:rPr lang="it-IT" dirty="0" smtClean="0">
                <a:latin typeface="Verdana" pitchFamily="34" charset="0"/>
                <a:ea typeface="Verdana" pitchFamily="34" charset="0"/>
              </a:rPr>
              <a:t>MATEMATICA – ARTE</a:t>
            </a:r>
          </a:p>
          <a:p>
            <a:r>
              <a:rPr lang="it-IT" dirty="0" smtClean="0">
                <a:latin typeface="Verdana" pitchFamily="34" charset="0"/>
                <a:ea typeface="Verdana" pitchFamily="34" charset="0"/>
              </a:rPr>
              <a:t>Classe II E</a:t>
            </a:r>
          </a:p>
          <a:p>
            <a:r>
              <a:rPr lang="it-IT" dirty="0" err="1" smtClean="0">
                <a:latin typeface="Verdana" pitchFamily="34" charset="0"/>
                <a:ea typeface="Verdana" pitchFamily="34" charset="0"/>
              </a:rPr>
              <a:t>Inss</a:t>
            </a:r>
            <a:r>
              <a:rPr lang="it-IT" dirty="0" smtClean="0">
                <a:latin typeface="Verdana" pitchFamily="34" charset="0"/>
                <a:ea typeface="Verdana" pitchFamily="34" charset="0"/>
              </a:rPr>
              <a:t>. </a:t>
            </a:r>
            <a:r>
              <a:rPr lang="it-IT" dirty="0" err="1" smtClean="0">
                <a:latin typeface="Verdana" pitchFamily="34" charset="0"/>
                <a:ea typeface="Verdana" pitchFamily="34" charset="0"/>
              </a:rPr>
              <a:t>Guarino</a:t>
            </a:r>
            <a:r>
              <a:rPr lang="it-IT" dirty="0" smtClean="0">
                <a:latin typeface="Verdana" pitchFamily="34" charset="0"/>
                <a:ea typeface="Verdana" pitchFamily="34" charset="0"/>
              </a:rPr>
              <a:t> M. – </a:t>
            </a:r>
            <a:r>
              <a:rPr lang="it-IT" dirty="0" err="1" smtClean="0">
                <a:latin typeface="Verdana" pitchFamily="34" charset="0"/>
                <a:ea typeface="Verdana" pitchFamily="34" charset="0"/>
              </a:rPr>
              <a:t>Vitiello</a:t>
            </a:r>
            <a:r>
              <a:rPr lang="it-IT" dirty="0" smtClean="0">
                <a:latin typeface="Verdana" pitchFamily="34" charset="0"/>
                <a:ea typeface="Verdana" pitchFamily="34" charset="0"/>
              </a:rPr>
              <a:t> I.</a:t>
            </a:r>
            <a:endParaRPr lang="it-IT" dirty="0">
              <a:latin typeface="Verdana" pitchFamily="34" charset="0"/>
              <a:ea typeface="Verdana" pitchFamily="34" charset="0"/>
            </a:endParaRPr>
          </a:p>
        </p:txBody>
      </p:sp>
      <p:pic>
        <p:nvPicPr>
          <p:cNvPr id="11266" name="Picture 2" descr="Tangram - tecnologicamente"/>
          <p:cNvPicPr>
            <a:picLocks noChangeAspect="1" noChangeArrowheads="1"/>
          </p:cNvPicPr>
          <p:nvPr/>
        </p:nvPicPr>
        <p:blipFill>
          <a:blip r:embed="rId4"/>
          <a:srcRect/>
          <a:stretch>
            <a:fillRect/>
          </a:stretch>
        </p:blipFill>
        <p:spPr bwMode="auto">
          <a:xfrm>
            <a:off x="2714612" y="285728"/>
            <a:ext cx="3429024" cy="1928826"/>
          </a:xfrm>
          <a:prstGeom prst="rect">
            <a:avLst/>
          </a:prstGeom>
          <a:noFill/>
        </p:spPr>
      </p:pic>
      <p:pic>
        <p:nvPicPr>
          <p:cNvPr id="4"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85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oligoni: cosa sono? - Focus Junior"/>
          <p:cNvPicPr>
            <a:picLocks noChangeAspect="1" noChangeArrowheads="1"/>
          </p:cNvPicPr>
          <p:nvPr/>
        </p:nvPicPr>
        <p:blipFill>
          <a:blip r:embed="rId4"/>
          <a:srcRect/>
          <a:stretch>
            <a:fillRect/>
          </a:stretch>
        </p:blipFill>
        <p:spPr bwMode="auto">
          <a:xfrm>
            <a:off x="500034" y="571480"/>
            <a:ext cx="3183443" cy="2000264"/>
          </a:xfrm>
          <a:prstGeom prst="rect">
            <a:avLst/>
          </a:prstGeom>
          <a:noFill/>
        </p:spPr>
      </p:pic>
      <p:sp>
        <p:nvSpPr>
          <p:cNvPr id="5" name="CasellaDiTesto 4"/>
          <p:cNvSpPr txBox="1"/>
          <p:nvPr/>
        </p:nvSpPr>
        <p:spPr>
          <a:xfrm flipH="1">
            <a:off x="4189090" y="857232"/>
            <a:ext cx="4026247" cy="923330"/>
          </a:xfrm>
          <a:prstGeom prst="rect">
            <a:avLst/>
          </a:prstGeom>
          <a:noFill/>
        </p:spPr>
        <p:txBody>
          <a:bodyPr wrap="square" rtlCol="0">
            <a:spAutoFit/>
          </a:bodyPr>
          <a:lstStyle/>
          <a:p>
            <a:pPr algn="just"/>
            <a:r>
              <a:rPr lang="it-IT" dirty="0" smtClean="0">
                <a:latin typeface="Verdana" pitchFamily="34" charset="0"/>
                <a:ea typeface="Verdana" pitchFamily="34" charset="0"/>
              </a:rPr>
              <a:t>Il </a:t>
            </a:r>
            <a:r>
              <a:rPr lang="it-IT" b="1" dirty="0" smtClean="0">
                <a:solidFill>
                  <a:srgbClr val="FF0000"/>
                </a:solidFill>
                <a:effectLst>
                  <a:outerShdw blurRad="38100" dist="38100" dir="2700000" algn="tl">
                    <a:srgbClr val="000000">
                      <a:alpha val="43137"/>
                    </a:srgbClr>
                  </a:outerShdw>
                </a:effectLst>
                <a:latin typeface="Verdana" pitchFamily="34" charset="0"/>
                <a:ea typeface="Verdana" pitchFamily="34" charset="0"/>
              </a:rPr>
              <a:t>POLIGONO</a:t>
            </a:r>
            <a:r>
              <a:rPr lang="it-IT" dirty="0" smtClean="0">
                <a:effectLst>
                  <a:outerShdw blurRad="38100" dist="38100" dir="2700000" algn="tl">
                    <a:srgbClr val="000000">
                      <a:alpha val="43137"/>
                    </a:srgbClr>
                  </a:outerShdw>
                </a:effectLst>
                <a:latin typeface="Verdana" pitchFamily="34" charset="0"/>
                <a:ea typeface="Verdana" pitchFamily="34" charset="0"/>
              </a:rPr>
              <a:t> </a:t>
            </a:r>
            <a:r>
              <a:rPr lang="it-IT" dirty="0" smtClean="0">
                <a:latin typeface="Verdana" pitchFamily="34" charset="0"/>
                <a:ea typeface="Verdana" pitchFamily="34" charset="0"/>
              </a:rPr>
              <a:t>è una parte di piano delimitata da una linea spezzata chiusa.</a:t>
            </a:r>
            <a:endParaRPr lang="it-IT" dirty="0">
              <a:latin typeface="Verdana" pitchFamily="34" charset="0"/>
              <a:ea typeface="Verdana" pitchFamily="34" charset="0"/>
            </a:endParaRPr>
          </a:p>
        </p:txBody>
      </p:sp>
      <p:sp>
        <p:nvSpPr>
          <p:cNvPr id="6" name="CasellaDiTesto 5"/>
          <p:cNvSpPr txBox="1"/>
          <p:nvPr/>
        </p:nvSpPr>
        <p:spPr>
          <a:xfrm>
            <a:off x="785786" y="2928934"/>
            <a:ext cx="4392269" cy="369332"/>
          </a:xfrm>
          <a:prstGeom prst="rect">
            <a:avLst/>
          </a:prstGeom>
          <a:noFill/>
        </p:spPr>
        <p:txBody>
          <a:bodyPr wrap="square" rtlCol="0">
            <a:spAutoFit/>
          </a:bodyPr>
          <a:lstStyle/>
          <a:p>
            <a:r>
              <a:rPr lang="it-IT" dirty="0" smtClean="0">
                <a:latin typeface="Verdana" pitchFamily="34" charset="0"/>
                <a:ea typeface="Verdana" pitchFamily="34" charset="0"/>
              </a:rPr>
              <a:t>Gli </a:t>
            </a:r>
            <a:r>
              <a:rPr lang="it-IT" b="1" dirty="0" smtClean="0">
                <a:effectLst>
                  <a:outerShdw blurRad="38100" dist="38100" dir="2700000" algn="tl">
                    <a:srgbClr val="000000">
                      <a:alpha val="43137"/>
                    </a:srgbClr>
                  </a:outerShdw>
                </a:effectLst>
                <a:latin typeface="Verdana" pitchFamily="34" charset="0"/>
                <a:ea typeface="Verdana" pitchFamily="34" charset="0"/>
              </a:rPr>
              <a:t>elementi</a:t>
            </a:r>
            <a:r>
              <a:rPr lang="it-IT" dirty="0" smtClean="0">
                <a:effectLst>
                  <a:outerShdw blurRad="38100" dist="38100" dir="2700000" algn="tl">
                    <a:srgbClr val="000000">
                      <a:alpha val="43137"/>
                    </a:srgbClr>
                  </a:outerShdw>
                </a:effectLst>
                <a:latin typeface="Verdana" pitchFamily="34" charset="0"/>
                <a:ea typeface="Verdana" pitchFamily="34" charset="0"/>
              </a:rPr>
              <a:t> </a:t>
            </a:r>
            <a:r>
              <a:rPr lang="it-IT" dirty="0" smtClean="0">
                <a:latin typeface="Verdana" pitchFamily="34" charset="0"/>
                <a:ea typeface="Verdana" pitchFamily="34" charset="0"/>
              </a:rPr>
              <a:t>di un poligono sono:</a:t>
            </a:r>
          </a:p>
        </p:txBody>
      </p:sp>
      <p:sp>
        <p:nvSpPr>
          <p:cNvPr id="7" name="Rettangolo 6"/>
          <p:cNvSpPr/>
          <p:nvPr/>
        </p:nvSpPr>
        <p:spPr>
          <a:xfrm>
            <a:off x="2071670" y="4071942"/>
            <a:ext cx="3000396" cy="1857388"/>
          </a:xfrm>
          <a:prstGeom prst="rect">
            <a:avLst/>
          </a:prstGeom>
          <a:solidFill>
            <a:schemeClr val="accent6">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 name="Connettore 2 8"/>
          <p:cNvCxnSpPr/>
          <p:nvPr/>
        </p:nvCxnSpPr>
        <p:spPr>
          <a:xfrm rot="10800000" flipV="1">
            <a:off x="5072066" y="4214818"/>
            <a:ext cx="714380" cy="5000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5786446" y="3929066"/>
            <a:ext cx="1090363" cy="461665"/>
          </a:xfrm>
          <a:prstGeom prst="rect">
            <a:avLst/>
          </a:prstGeom>
          <a:noFill/>
        </p:spPr>
        <p:txBody>
          <a:bodyPr wrap="none" rtlCol="0">
            <a:spAutoFit/>
          </a:bodyPr>
          <a:lstStyle/>
          <a:p>
            <a:r>
              <a:rPr lang="it-IT" sz="2400" b="1" dirty="0" smtClean="0">
                <a:solidFill>
                  <a:srgbClr val="FF0000"/>
                </a:solidFill>
                <a:effectLst>
                  <a:outerShdw blurRad="38100" dist="38100" dir="2700000" algn="tl">
                    <a:srgbClr val="000000">
                      <a:alpha val="43137"/>
                    </a:srgbClr>
                  </a:outerShdw>
                </a:effectLst>
                <a:latin typeface="Verdana" pitchFamily="34" charset="0"/>
                <a:ea typeface="Verdana" pitchFamily="34" charset="0"/>
              </a:rPr>
              <a:t>LATO</a:t>
            </a:r>
            <a:endParaRPr lang="it-IT" sz="2400" b="1" dirty="0">
              <a:solidFill>
                <a:srgbClr val="FF0000"/>
              </a:solidFill>
              <a:effectLst>
                <a:outerShdw blurRad="38100" dist="38100" dir="2700000" algn="tl">
                  <a:srgbClr val="000000">
                    <a:alpha val="43137"/>
                  </a:srgbClr>
                </a:outerShdw>
              </a:effectLst>
              <a:latin typeface="Verdana" pitchFamily="34" charset="0"/>
              <a:ea typeface="Verdana" pitchFamily="34" charset="0"/>
            </a:endParaRPr>
          </a:p>
        </p:txBody>
      </p:sp>
      <p:sp>
        <p:nvSpPr>
          <p:cNvPr id="11" name="Ovale 10"/>
          <p:cNvSpPr/>
          <p:nvPr/>
        </p:nvSpPr>
        <p:spPr>
          <a:xfrm>
            <a:off x="2000232" y="4000504"/>
            <a:ext cx="214314" cy="1171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4" name="Connettore 2 13"/>
          <p:cNvCxnSpPr/>
          <p:nvPr/>
        </p:nvCxnSpPr>
        <p:spPr>
          <a:xfrm>
            <a:off x="1500166" y="3929066"/>
            <a:ext cx="500066" cy="14287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642910" y="3500438"/>
            <a:ext cx="1681871" cy="461665"/>
          </a:xfrm>
          <a:prstGeom prst="rect">
            <a:avLst/>
          </a:prstGeom>
          <a:noFill/>
        </p:spPr>
        <p:txBody>
          <a:bodyPr wrap="none" rtlCol="0">
            <a:spAutoFit/>
          </a:bodyPr>
          <a:lstStyle/>
          <a:p>
            <a:r>
              <a:rPr lang="it-IT" sz="2400" b="1" dirty="0" smtClean="0">
                <a:solidFill>
                  <a:srgbClr val="0070C0"/>
                </a:solidFill>
                <a:latin typeface="Verdana" pitchFamily="34" charset="0"/>
                <a:ea typeface="Verdana" pitchFamily="34" charset="0"/>
              </a:rPr>
              <a:t>VERTICE</a:t>
            </a:r>
            <a:endParaRPr lang="it-IT" sz="2400" b="1" dirty="0">
              <a:solidFill>
                <a:srgbClr val="0070C0"/>
              </a:solidFill>
              <a:latin typeface="Verdana" pitchFamily="34" charset="0"/>
              <a:ea typeface="Verdana" pitchFamily="34" charset="0"/>
            </a:endParaRPr>
          </a:p>
        </p:txBody>
      </p:sp>
      <p:sp>
        <p:nvSpPr>
          <p:cNvPr id="16" name="Ovale 15"/>
          <p:cNvSpPr/>
          <p:nvPr/>
        </p:nvSpPr>
        <p:spPr>
          <a:xfrm>
            <a:off x="5000628" y="5857892"/>
            <a:ext cx="214314" cy="1171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Ovale 16"/>
          <p:cNvSpPr/>
          <p:nvPr/>
        </p:nvSpPr>
        <p:spPr>
          <a:xfrm>
            <a:off x="2000232" y="5857892"/>
            <a:ext cx="214314" cy="1171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Ovale 17"/>
          <p:cNvSpPr/>
          <p:nvPr/>
        </p:nvSpPr>
        <p:spPr>
          <a:xfrm>
            <a:off x="5000628" y="4000504"/>
            <a:ext cx="214314" cy="1171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6" name="Picture 2" descr="C:\Users\user\AppData\Local\Microsoft\Windows\Temporary Internet Files\Content.IE5\EGLCVVX8\Corner.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V="1">
            <a:off x="4690389" y="5546019"/>
            <a:ext cx="381677" cy="38167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sers\user\AppData\Local\Microsoft\Windows\Temporary Internet Files\Content.IE5\EGLCVVX8\Corner.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2083220" y="4093866"/>
            <a:ext cx="381677" cy="3816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2071670" y="5551505"/>
            <a:ext cx="37782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4690388" y="4087026"/>
            <a:ext cx="37782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CasellaDiTesto 32"/>
          <p:cNvSpPr txBox="1"/>
          <p:nvPr/>
        </p:nvSpPr>
        <p:spPr>
          <a:xfrm>
            <a:off x="5786446" y="5301208"/>
            <a:ext cx="2169930" cy="584775"/>
          </a:xfrm>
          <a:prstGeom prst="rect">
            <a:avLst/>
          </a:prstGeom>
          <a:noFill/>
        </p:spPr>
        <p:txBody>
          <a:bodyPr wrap="square" rtlCol="0">
            <a:spAutoFit/>
          </a:bodyPr>
          <a:lstStyle/>
          <a:p>
            <a:r>
              <a:rPr lang="it-IT" sz="3200" dirty="0" smtClean="0">
                <a:solidFill>
                  <a:srgbClr val="00B050"/>
                </a:solidFill>
              </a:rPr>
              <a:t>ANGOLO</a:t>
            </a:r>
            <a:endParaRPr lang="it-IT" sz="3200" dirty="0">
              <a:solidFill>
                <a:srgbClr val="00B050"/>
              </a:solidFill>
            </a:endParaRPr>
          </a:p>
        </p:txBody>
      </p:sp>
      <p:cxnSp>
        <p:nvCxnSpPr>
          <p:cNvPr id="37" name="Connettore 2 36"/>
          <p:cNvCxnSpPr/>
          <p:nvPr/>
        </p:nvCxnSpPr>
        <p:spPr>
          <a:xfrm flipH="1">
            <a:off x="5212107" y="5593596"/>
            <a:ext cx="5715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0"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755" fill="hold"/>
                                        <p:tgtEl>
                                          <p:spTgt spid="40"/>
                                        </p:tgtEl>
                                      </p:cBhvr>
                                    </p:cmd>
                                  </p:childTnLst>
                                </p:cTn>
                              </p:par>
                            </p:childTnLst>
                          </p:cTn>
                        </p:par>
                      </p:childTnLst>
                    </p:cTn>
                  </p:par>
                </p:childTnLst>
              </p:cTn>
              <p:nextCondLst>
                <p:cond evt="onClick" delay="0">
                  <p:tgtEl>
                    <p:spTgt spid="40"/>
                  </p:tgtEl>
                </p:cond>
              </p:nextCondLst>
            </p:seq>
            <p:audio>
              <p:cMediaNode vol="80000">
                <p:cTn id="7" fill="hold" display="0">
                  <p:stCondLst>
                    <p:cond delay="indefinite"/>
                  </p:stCondLst>
                  <p:endCondLst>
                    <p:cond evt="onStopAudio" delay="0">
                      <p:tgtEl>
                        <p:sldTgt/>
                      </p:tgtEl>
                    </p:cond>
                  </p:endCondLst>
                </p:cTn>
                <p:tgtEl>
                  <p:spTgt spid="4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flipH="1">
            <a:off x="571472" y="857232"/>
            <a:ext cx="7786742" cy="1200329"/>
          </a:xfrm>
          <a:prstGeom prst="rect">
            <a:avLst/>
          </a:prstGeom>
          <a:noFill/>
        </p:spPr>
        <p:txBody>
          <a:bodyPr wrap="square" rtlCol="0">
            <a:spAutoFit/>
          </a:bodyPr>
          <a:lstStyle/>
          <a:p>
            <a:pPr algn="just"/>
            <a:r>
              <a:rPr lang="it-IT" dirty="0" smtClean="0">
                <a:latin typeface="Verdana" pitchFamily="34" charset="0"/>
                <a:ea typeface="Verdana" pitchFamily="34" charset="0"/>
              </a:rPr>
              <a:t>Il </a:t>
            </a:r>
            <a:r>
              <a:rPr lang="it-IT" b="1" dirty="0" smtClean="0">
                <a:solidFill>
                  <a:srgbClr val="FF0000"/>
                </a:solidFill>
                <a:latin typeface="Verdana" pitchFamily="34" charset="0"/>
                <a:ea typeface="Verdana" pitchFamily="34" charset="0"/>
              </a:rPr>
              <a:t>TANGRAM</a:t>
            </a:r>
            <a:r>
              <a:rPr lang="it-IT" dirty="0" smtClean="0">
                <a:latin typeface="Verdana" pitchFamily="34" charset="0"/>
                <a:ea typeface="Verdana" pitchFamily="34" charset="0"/>
              </a:rPr>
              <a:t> è un gioco rompicapo cinese.</a:t>
            </a:r>
          </a:p>
          <a:p>
            <a:pPr algn="just"/>
            <a:r>
              <a:rPr lang="it-IT" dirty="0" smtClean="0">
                <a:latin typeface="Verdana" pitchFamily="34" charset="0"/>
                <a:ea typeface="Verdana" pitchFamily="34" charset="0"/>
              </a:rPr>
              <a:t>Il nome cinese significa “</a:t>
            </a:r>
            <a:r>
              <a:rPr lang="it-IT" b="1" dirty="0" smtClean="0">
                <a:effectLst>
                  <a:outerShdw blurRad="38100" dist="38100" dir="2700000" algn="tl">
                    <a:srgbClr val="000000">
                      <a:alpha val="43137"/>
                    </a:srgbClr>
                  </a:outerShdw>
                </a:effectLst>
                <a:latin typeface="Verdana" pitchFamily="34" charset="0"/>
                <a:ea typeface="Verdana" pitchFamily="34" charset="0"/>
              </a:rPr>
              <a:t>le sette pietre della saggezza</a:t>
            </a:r>
            <a:r>
              <a:rPr lang="it-IT" dirty="0" smtClean="0">
                <a:latin typeface="Verdana" pitchFamily="34" charset="0"/>
                <a:ea typeface="Verdana" pitchFamily="34" charset="0"/>
              </a:rPr>
              <a:t>”.</a:t>
            </a:r>
          </a:p>
          <a:p>
            <a:pPr algn="just"/>
            <a:r>
              <a:rPr lang="it-IT" dirty="0" smtClean="0">
                <a:latin typeface="Verdana" pitchFamily="34" charset="0"/>
                <a:ea typeface="Verdana" pitchFamily="34" charset="0"/>
              </a:rPr>
              <a:t>E’ costituito da sette tavolette (dette </a:t>
            </a:r>
            <a:r>
              <a:rPr lang="it-IT" b="1" i="1" dirty="0" err="1" smtClean="0">
                <a:latin typeface="Verdana" pitchFamily="34" charset="0"/>
                <a:ea typeface="Verdana" pitchFamily="34" charset="0"/>
              </a:rPr>
              <a:t>tan</a:t>
            </a:r>
            <a:r>
              <a:rPr lang="it-IT" dirty="0" smtClean="0">
                <a:latin typeface="Verdana" pitchFamily="34" charset="0"/>
                <a:ea typeface="Verdana" pitchFamily="34" charset="0"/>
              </a:rPr>
              <a:t>) inizialmente disposte a formare un quadrato.</a:t>
            </a:r>
            <a:endParaRPr lang="it-IT" dirty="0">
              <a:latin typeface="Verdana" pitchFamily="34" charset="0"/>
              <a:ea typeface="Verdana" pitchFamily="34" charset="0"/>
            </a:endParaRPr>
          </a:p>
        </p:txBody>
      </p:sp>
      <p:pic>
        <p:nvPicPr>
          <p:cNvPr id="15364" name="Picture 4" descr="TANGRAM……….non solo un gioco | nonsolomatematica"/>
          <p:cNvPicPr>
            <a:picLocks noChangeAspect="1" noChangeArrowheads="1"/>
          </p:cNvPicPr>
          <p:nvPr/>
        </p:nvPicPr>
        <p:blipFill>
          <a:blip r:embed="rId4"/>
          <a:srcRect/>
          <a:stretch>
            <a:fillRect/>
          </a:stretch>
        </p:blipFill>
        <p:spPr bwMode="auto">
          <a:xfrm>
            <a:off x="2714612" y="2643182"/>
            <a:ext cx="2857500" cy="2857500"/>
          </a:xfrm>
          <a:prstGeom prst="rect">
            <a:avLst/>
          </a:prstGeom>
          <a:noFill/>
        </p:spPr>
      </p:pic>
      <p:pic>
        <p:nvPicPr>
          <p:cNvPr id="3"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7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643042" y="642918"/>
            <a:ext cx="5572359" cy="584775"/>
          </a:xfrm>
          <a:prstGeom prst="rect">
            <a:avLst/>
          </a:prstGeom>
          <a:noFill/>
        </p:spPr>
        <p:txBody>
          <a:bodyPr wrap="none" rtlCol="0">
            <a:spAutoFit/>
          </a:bodyPr>
          <a:lstStyle/>
          <a:p>
            <a:r>
              <a:rPr lang="it-IT" sz="3200" b="1" dirty="0" smtClean="0">
                <a:solidFill>
                  <a:srgbClr val="FF0000"/>
                </a:solidFill>
                <a:effectLst>
                  <a:outerShdw blurRad="38100" dist="38100" dir="2700000" algn="tl">
                    <a:srgbClr val="000000">
                      <a:alpha val="43137"/>
                    </a:srgbClr>
                  </a:outerShdw>
                </a:effectLst>
                <a:latin typeface="Verdana" pitchFamily="34" charset="0"/>
                <a:ea typeface="Verdana" pitchFamily="34" charset="0"/>
              </a:rPr>
              <a:t>… UN PO’ </a:t>
            </a:r>
            <a:r>
              <a:rPr lang="it-IT" sz="3200" b="1" dirty="0" err="1" smtClean="0">
                <a:solidFill>
                  <a:srgbClr val="FF0000"/>
                </a:solidFill>
                <a:effectLst>
                  <a:outerShdw blurRad="38100" dist="38100" dir="2700000" algn="tl">
                    <a:srgbClr val="000000">
                      <a:alpha val="43137"/>
                    </a:srgbClr>
                  </a:outerShdw>
                </a:effectLst>
                <a:latin typeface="Verdana" pitchFamily="34" charset="0"/>
                <a:ea typeface="Verdana" pitchFamily="34" charset="0"/>
              </a:rPr>
              <a:t>DI</a:t>
            </a:r>
            <a:r>
              <a:rPr lang="it-IT" sz="3200" b="1" dirty="0" smtClean="0">
                <a:solidFill>
                  <a:srgbClr val="FF0000"/>
                </a:solidFill>
                <a:effectLst>
                  <a:outerShdw blurRad="38100" dist="38100" dir="2700000" algn="tl">
                    <a:srgbClr val="000000">
                      <a:alpha val="43137"/>
                    </a:srgbClr>
                  </a:outerShdw>
                </a:effectLst>
                <a:latin typeface="Verdana" pitchFamily="34" charset="0"/>
                <a:ea typeface="Verdana" pitchFamily="34" charset="0"/>
              </a:rPr>
              <a:t> STORIA …</a:t>
            </a:r>
            <a:endParaRPr lang="it-IT" sz="3200" b="1" dirty="0">
              <a:solidFill>
                <a:srgbClr val="FF0000"/>
              </a:solidFill>
              <a:effectLst>
                <a:outerShdw blurRad="38100" dist="38100" dir="2700000" algn="tl">
                  <a:srgbClr val="000000">
                    <a:alpha val="43137"/>
                  </a:srgbClr>
                </a:outerShdw>
              </a:effectLst>
              <a:latin typeface="Verdana" pitchFamily="34" charset="0"/>
              <a:ea typeface="Verdana" pitchFamily="34" charset="0"/>
            </a:endParaRPr>
          </a:p>
        </p:txBody>
      </p:sp>
      <p:sp>
        <p:nvSpPr>
          <p:cNvPr id="4" name="CasellaDiTesto 3"/>
          <p:cNvSpPr txBox="1"/>
          <p:nvPr/>
        </p:nvSpPr>
        <p:spPr>
          <a:xfrm>
            <a:off x="428596" y="1285860"/>
            <a:ext cx="4143404" cy="5078313"/>
          </a:xfrm>
          <a:prstGeom prst="rect">
            <a:avLst/>
          </a:prstGeom>
          <a:noFill/>
        </p:spPr>
        <p:txBody>
          <a:bodyPr wrap="square" rtlCol="0">
            <a:spAutoFit/>
          </a:bodyPr>
          <a:lstStyle/>
          <a:p>
            <a:pPr algn="just"/>
            <a:r>
              <a:rPr lang="it-IT" dirty="0" smtClean="0">
                <a:latin typeface="Verdana" pitchFamily="34" charset="0"/>
                <a:ea typeface="Verdana" pitchFamily="34" charset="0"/>
              </a:rPr>
              <a:t>La leggenda, sull’origine del gioco, narra che un monaco donò ad un suo discepolo un quadrato di porcellana e un pennello, dicendogli di viaggiare e dipingere sulla porcellana le bellezze che avrebbe incontrato nel suo cammino.</a:t>
            </a:r>
          </a:p>
          <a:p>
            <a:pPr algn="just"/>
            <a:r>
              <a:rPr lang="it-IT" dirty="0" smtClean="0">
                <a:latin typeface="Verdana" pitchFamily="34" charset="0"/>
                <a:ea typeface="Verdana" pitchFamily="34" charset="0"/>
              </a:rPr>
              <a:t>Il discepolo, emozionato, lasciò cadere </a:t>
            </a:r>
            <a:r>
              <a:rPr lang="it-IT" dirty="0">
                <a:latin typeface="Verdana" pitchFamily="34" charset="0"/>
                <a:ea typeface="Verdana" pitchFamily="34" charset="0"/>
              </a:rPr>
              <a:t>i</a:t>
            </a:r>
            <a:r>
              <a:rPr lang="it-IT" dirty="0" smtClean="0">
                <a:latin typeface="Verdana" pitchFamily="34" charset="0"/>
                <a:ea typeface="Verdana" pitchFamily="34" charset="0"/>
              </a:rPr>
              <a:t>l quadrato, che si ruppe in sette pezzi.</a:t>
            </a:r>
          </a:p>
          <a:p>
            <a:pPr algn="just"/>
            <a:r>
              <a:rPr lang="it-IT" dirty="0" smtClean="0">
                <a:latin typeface="Verdana" pitchFamily="34" charset="0"/>
                <a:ea typeface="Verdana" pitchFamily="34" charset="0"/>
              </a:rPr>
              <a:t>Nel tentativo di ricomporre il quadrato, formò delle figure interessanti. Capì, da questo, che non aveva più bisogno di viaggiare, perché poteva rappresentare le bellezze del mondo con quei sette pezzi. </a:t>
            </a:r>
            <a:endParaRPr lang="it-IT" dirty="0">
              <a:latin typeface="Verdana" pitchFamily="34" charset="0"/>
              <a:ea typeface="Verdana" pitchFamily="34" charset="0"/>
            </a:endParaRPr>
          </a:p>
        </p:txBody>
      </p:sp>
      <p:pic>
        <p:nvPicPr>
          <p:cNvPr id="16387" name="Picture 3" descr="C:\Users\Imma\Desktop\tavoletta rotta.jpg"/>
          <p:cNvPicPr>
            <a:picLocks noChangeAspect="1" noChangeArrowheads="1"/>
          </p:cNvPicPr>
          <p:nvPr/>
        </p:nvPicPr>
        <p:blipFill>
          <a:blip r:embed="rId4"/>
          <a:srcRect/>
          <a:stretch>
            <a:fillRect/>
          </a:stretch>
        </p:blipFill>
        <p:spPr bwMode="auto">
          <a:xfrm>
            <a:off x="5286380" y="4357694"/>
            <a:ext cx="2928958" cy="2000264"/>
          </a:xfrm>
          <a:prstGeom prst="rect">
            <a:avLst/>
          </a:prstGeom>
          <a:noFill/>
        </p:spPr>
      </p:pic>
      <p:pic>
        <p:nvPicPr>
          <p:cNvPr id="16388" name="Picture 4" descr="C:\Users\Imma\Desktop\immagine legenda.jpg"/>
          <p:cNvPicPr>
            <a:picLocks noChangeAspect="1" noChangeArrowheads="1"/>
          </p:cNvPicPr>
          <p:nvPr/>
        </p:nvPicPr>
        <p:blipFill>
          <a:blip r:embed="rId5"/>
          <a:srcRect/>
          <a:stretch>
            <a:fillRect/>
          </a:stretch>
        </p:blipFill>
        <p:spPr bwMode="auto">
          <a:xfrm>
            <a:off x="4857752" y="1285860"/>
            <a:ext cx="3714776" cy="2857520"/>
          </a:xfrm>
          <a:prstGeom prst="rect">
            <a:avLst/>
          </a:prstGeom>
          <a:noFill/>
        </p:spPr>
      </p:pic>
      <p:pic>
        <p:nvPicPr>
          <p:cNvPr id="2"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87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5720" y="857232"/>
            <a:ext cx="8708153" cy="707886"/>
          </a:xfrm>
          <a:prstGeom prst="rect">
            <a:avLst/>
          </a:prstGeom>
          <a:noFill/>
        </p:spPr>
        <p:txBody>
          <a:bodyPr wrap="none" rtlCol="0">
            <a:spAutoFit/>
          </a:bodyPr>
          <a:lstStyle/>
          <a:p>
            <a:r>
              <a:rPr lang="it-IT" sz="2000" dirty="0" smtClean="0">
                <a:latin typeface="Verdana" pitchFamily="34" charset="0"/>
                <a:ea typeface="Verdana" pitchFamily="34" charset="0"/>
              </a:rPr>
              <a:t>Lo scopo del puzzle è quello di formare una figura utilizzando tutti</a:t>
            </a:r>
          </a:p>
          <a:p>
            <a:r>
              <a:rPr lang="it-IT" sz="2000" dirty="0">
                <a:latin typeface="Verdana" pitchFamily="34" charset="0"/>
                <a:ea typeface="Verdana" pitchFamily="34" charset="0"/>
              </a:rPr>
              <a:t> </a:t>
            </a:r>
            <a:r>
              <a:rPr lang="it-IT" sz="2000" dirty="0" smtClean="0">
                <a:latin typeface="Verdana" pitchFamily="34" charset="0"/>
                <a:ea typeface="Verdana" pitchFamily="34" charset="0"/>
              </a:rPr>
              <a:t>i pezzi, senza sovrapposizioni. </a:t>
            </a:r>
            <a:endParaRPr lang="it-IT" sz="2000" dirty="0">
              <a:latin typeface="Verdana" pitchFamily="34" charset="0"/>
              <a:ea typeface="Verdana" pitchFamily="34" charset="0"/>
            </a:endParaRPr>
          </a:p>
        </p:txBody>
      </p:sp>
      <p:pic>
        <p:nvPicPr>
          <p:cNvPr id="17412" name="Picture 4" descr="Tangram in legno fai da te con il Dremel MotoSaw"/>
          <p:cNvPicPr>
            <a:picLocks noChangeAspect="1" noChangeArrowheads="1"/>
          </p:cNvPicPr>
          <p:nvPr/>
        </p:nvPicPr>
        <p:blipFill>
          <a:blip r:embed="rId4"/>
          <a:srcRect/>
          <a:stretch>
            <a:fillRect/>
          </a:stretch>
        </p:blipFill>
        <p:spPr bwMode="auto">
          <a:xfrm>
            <a:off x="357158" y="1785926"/>
            <a:ext cx="8220196" cy="4357718"/>
          </a:xfrm>
          <a:prstGeom prst="rect">
            <a:avLst/>
          </a:prstGeom>
          <a:noFill/>
        </p:spPr>
      </p:pic>
      <p:pic>
        <p:nvPicPr>
          <p:cNvPr id="3"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2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Imma\Desktop\TANGRAM_opt.png"/>
          <p:cNvPicPr>
            <a:picLocks noChangeAspect="1" noChangeArrowheads="1"/>
          </p:cNvPicPr>
          <p:nvPr/>
        </p:nvPicPr>
        <p:blipFill>
          <a:blip r:embed="rId4"/>
          <a:srcRect/>
          <a:stretch>
            <a:fillRect/>
          </a:stretch>
        </p:blipFill>
        <p:spPr bwMode="auto">
          <a:xfrm>
            <a:off x="357158" y="285728"/>
            <a:ext cx="3175000" cy="2387600"/>
          </a:xfrm>
          <a:prstGeom prst="rect">
            <a:avLst/>
          </a:prstGeom>
          <a:noFill/>
        </p:spPr>
      </p:pic>
      <p:pic>
        <p:nvPicPr>
          <p:cNvPr id="18435" name="Picture 3" descr="C:\Users\Imma\Desktop\tangram-figure-bambini.jpg"/>
          <p:cNvPicPr>
            <a:picLocks noChangeAspect="1" noChangeArrowheads="1"/>
          </p:cNvPicPr>
          <p:nvPr/>
        </p:nvPicPr>
        <p:blipFill>
          <a:blip r:embed="rId5"/>
          <a:srcRect/>
          <a:stretch>
            <a:fillRect/>
          </a:stretch>
        </p:blipFill>
        <p:spPr bwMode="auto">
          <a:xfrm>
            <a:off x="3786182" y="3000372"/>
            <a:ext cx="4729173" cy="3407040"/>
          </a:xfrm>
          <a:prstGeom prst="rect">
            <a:avLst/>
          </a:prstGeom>
          <a:noFill/>
        </p:spPr>
      </p:pic>
      <p:sp>
        <p:nvSpPr>
          <p:cNvPr id="4" name="CasellaDiTesto 3"/>
          <p:cNvSpPr txBox="1"/>
          <p:nvPr/>
        </p:nvSpPr>
        <p:spPr>
          <a:xfrm>
            <a:off x="4071934" y="642918"/>
            <a:ext cx="4429156" cy="2246769"/>
          </a:xfrm>
          <a:prstGeom prst="rect">
            <a:avLst/>
          </a:prstGeom>
          <a:noFill/>
        </p:spPr>
        <p:txBody>
          <a:bodyPr wrap="square" rtlCol="0">
            <a:spAutoFit/>
          </a:bodyPr>
          <a:lstStyle/>
          <a:p>
            <a:pPr algn="ctr"/>
            <a:r>
              <a:rPr lang="it-IT" sz="2800" b="1" i="1" dirty="0" smtClean="0">
                <a:solidFill>
                  <a:srgbClr val="0070C0"/>
                </a:solidFill>
                <a:effectLst>
                  <a:outerShdw blurRad="38100" dist="38100" dir="2700000" algn="tl">
                    <a:srgbClr val="000000">
                      <a:alpha val="43137"/>
                    </a:srgbClr>
                  </a:outerShdw>
                </a:effectLst>
                <a:latin typeface="Verdana" pitchFamily="34" charset="0"/>
                <a:ea typeface="Verdana" pitchFamily="34" charset="0"/>
              </a:rPr>
              <a:t>E ORA VOLA CON LA FANTASIA </a:t>
            </a:r>
          </a:p>
          <a:p>
            <a:pPr algn="ctr"/>
            <a:r>
              <a:rPr lang="it-IT" sz="2800" b="1" i="1" dirty="0" smtClean="0">
                <a:solidFill>
                  <a:srgbClr val="0070C0"/>
                </a:solidFill>
                <a:effectLst>
                  <a:outerShdw blurRad="38100" dist="38100" dir="2700000" algn="tl">
                    <a:srgbClr val="000000">
                      <a:alpha val="43137"/>
                    </a:srgbClr>
                  </a:outerShdw>
                </a:effectLst>
                <a:latin typeface="Verdana" pitchFamily="34" charset="0"/>
                <a:ea typeface="Verdana" pitchFamily="34" charset="0"/>
              </a:rPr>
              <a:t>E DIVERTITI ANCHE TU A CREARE TANTE FIGURE!</a:t>
            </a:r>
            <a:endParaRPr lang="it-IT" sz="2800" b="1" i="1" dirty="0">
              <a:solidFill>
                <a:srgbClr val="0070C0"/>
              </a:solidFill>
              <a:effectLst>
                <a:outerShdw blurRad="38100" dist="38100" dir="2700000" algn="tl">
                  <a:srgbClr val="000000">
                    <a:alpha val="43137"/>
                  </a:srgbClr>
                </a:outerShdw>
              </a:effectLst>
              <a:latin typeface="Verdana" pitchFamily="34" charset="0"/>
              <a:ea typeface="Verdana" pitchFamily="34" charset="0"/>
            </a:endParaRPr>
          </a:p>
        </p:txBody>
      </p:sp>
      <p:sp>
        <p:nvSpPr>
          <p:cNvPr id="5" name="CasellaDiTesto 4"/>
          <p:cNvSpPr txBox="1"/>
          <p:nvPr/>
        </p:nvSpPr>
        <p:spPr>
          <a:xfrm>
            <a:off x="285720" y="3071810"/>
            <a:ext cx="3214709" cy="3046988"/>
          </a:xfrm>
          <a:prstGeom prst="rect">
            <a:avLst/>
          </a:prstGeom>
          <a:noFill/>
        </p:spPr>
        <p:txBody>
          <a:bodyPr wrap="square" rtlCol="0">
            <a:spAutoFit/>
          </a:bodyPr>
          <a:lstStyle/>
          <a:p>
            <a:r>
              <a:rPr lang="it-IT" sz="2400" b="1" dirty="0" smtClean="0">
                <a:solidFill>
                  <a:srgbClr val="00B050"/>
                </a:solidFill>
                <a:latin typeface="Verdana" pitchFamily="34" charset="0"/>
                <a:ea typeface="Verdana" pitchFamily="34" charset="0"/>
              </a:rPr>
              <a:t>- Colora con 7 colori diversi i pezzi del </a:t>
            </a:r>
            <a:r>
              <a:rPr lang="it-IT" sz="2400" b="1" dirty="0" err="1" smtClean="0">
                <a:solidFill>
                  <a:srgbClr val="00B050"/>
                </a:solidFill>
                <a:latin typeface="Verdana" pitchFamily="34" charset="0"/>
                <a:ea typeface="Verdana" pitchFamily="34" charset="0"/>
              </a:rPr>
              <a:t>tangram</a:t>
            </a:r>
            <a:r>
              <a:rPr lang="it-IT" sz="2400" b="1" dirty="0" smtClean="0">
                <a:solidFill>
                  <a:srgbClr val="00B050"/>
                </a:solidFill>
                <a:latin typeface="Verdana" pitchFamily="34" charset="0"/>
                <a:ea typeface="Verdana" pitchFamily="34" charset="0"/>
              </a:rPr>
              <a:t>.</a:t>
            </a:r>
          </a:p>
          <a:p>
            <a:endParaRPr lang="it-IT" sz="2400" dirty="0">
              <a:latin typeface="Verdana" pitchFamily="34" charset="0"/>
              <a:ea typeface="Verdana" pitchFamily="34" charset="0"/>
            </a:endParaRPr>
          </a:p>
          <a:p>
            <a:r>
              <a:rPr lang="it-IT" sz="2400" b="1" dirty="0" smtClean="0">
                <a:solidFill>
                  <a:srgbClr val="C00000"/>
                </a:solidFill>
                <a:latin typeface="Verdana" pitchFamily="34" charset="0"/>
                <a:ea typeface="Verdana" pitchFamily="34" charset="0"/>
              </a:rPr>
              <a:t>- Poi ritagliali </a:t>
            </a:r>
            <a:r>
              <a:rPr lang="it-IT" sz="2400" dirty="0" smtClean="0">
                <a:latin typeface="Verdana" pitchFamily="34" charset="0"/>
                <a:ea typeface="Verdana" pitchFamily="34" charset="0"/>
              </a:rPr>
              <a:t>e ... inventa la figura che più ti piace. </a:t>
            </a:r>
            <a:endParaRPr lang="it-IT" sz="2400" dirty="0">
              <a:latin typeface="Verdana" pitchFamily="34" charset="0"/>
              <a:ea typeface="Verdana" pitchFamily="34" charset="0"/>
            </a:endParaRPr>
          </a:p>
        </p:txBody>
      </p:sp>
      <p:pic>
        <p:nvPicPr>
          <p:cNvPr id="2"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6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07504" y="0"/>
            <a:ext cx="1728192" cy="2031325"/>
          </a:xfrm>
          <a:prstGeom prst="rect">
            <a:avLst/>
          </a:prstGeom>
          <a:noFill/>
        </p:spPr>
        <p:txBody>
          <a:bodyPr wrap="square" rtlCol="0">
            <a:spAutoFit/>
          </a:bodyPr>
          <a:lstStyle/>
          <a:p>
            <a:r>
              <a:rPr lang="it-IT" dirty="0" smtClean="0"/>
              <a:t>Ora esercitati per  ripassare le caratteristiche dei poligoni con queste schede che trovi  di seguito.</a:t>
            </a:r>
            <a:endParaRPr lang="it-IT" dirty="0"/>
          </a:p>
        </p:txBody>
      </p:sp>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6527" y="194727"/>
            <a:ext cx="4587200" cy="6488668"/>
          </a:xfrm>
          <a:prstGeom prst="rect">
            <a:avLst/>
          </a:prstGeom>
        </p:spPr>
      </p:pic>
      <p:pic>
        <p:nvPicPr>
          <p:cNvPr id="5"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1932367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8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438292"/>
            <a:ext cx="4032448" cy="6159060"/>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4648" y="-315416"/>
            <a:ext cx="3132336" cy="4425046"/>
          </a:xfrm>
          <a:prstGeom prst="rect">
            <a:avLst/>
          </a:prstGeom>
        </p:spPr>
      </p:pic>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984" y="438291"/>
            <a:ext cx="4553708" cy="6159061"/>
          </a:xfrm>
          <a:prstGeom prst="rect">
            <a:avLst/>
          </a:prstGeom>
        </p:spPr>
      </p:pic>
    </p:spTree>
    <p:extLst>
      <p:ext uri="{BB962C8B-B14F-4D97-AF65-F5344CB8AC3E}">
        <p14:creationId xmlns:p14="http://schemas.microsoft.com/office/powerpoint/2010/main" val="3667238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85720" y="857232"/>
            <a:ext cx="8074967" cy="1754326"/>
          </a:xfrm>
          <a:prstGeom prst="rect">
            <a:avLst/>
          </a:prstGeom>
          <a:noFill/>
        </p:spPr>
        <p:txBody>
          <a:bodyPr wrap="none" lIns="91440" tIns="45720" rIns="91440" bIns="45720">
            <a:spAutoFit/>
          </a:bodyPr>
          <a:lstStyle/>
          <a:p>
            <a:pPr algn="ctr"/>
            <a:r>
              <a:rPr lang="it-IT" sz="4800" b="1" cap="all" spc="0" dirty="0"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ASPETTIAMO I VOSTRI LAVORI,</a:t>
            </a:r>
          </a:p>
          <a:p>
            <a:pPr algn="ctr"/>
            <a:r>
              <a:rPr lang="it-IT" sz="6000" b="1" cap="all" spc="0"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BUON DIVERTIMENTO!</a:t>
            </a:r>
            <a:endParaRPr lang="it-IT" sz="6000" b="1"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endParaRPr>
          </a:p>
        </p:txBody>
      </p:sp>
      <p:pic>
        <p:nvPicPr>
          <p:cNvPr id="19458" name="Picture 2" descr="C:\Users\Imma\Desktop\immagini tangram.jpg"/>
          <p:cNvPicPr>
            <a:picLocks noChangeAspect="1" noChangeArrowheads="1"/>
          </p:cNvPicPr>
          <p:nvPr/>
        </p:nvPicPr>
        <p:blipFill>
          <a:blip r:embed="rId4"/>
          <a:srcRect/>
          <a:stretch>
            <a:fillRect/>
          </a:stretch>
        </p:blipFill>
        <p:spPr bwMode="auto">
          <a:xfrm>
            <a:off x="1562100" y="2643182"/>
            <a:ext cx="5367354" cy="3929090"/>
          </a:xfrm>
          <a:prstGeom prst="rect">
            <a:avLst/>
          </a:prstGeom>
          <a:noFill/>
        </p:spPr>
      </p:pic>
      <p:pic>
        <p:nvPicPr>
          <p:cNvPr id="2"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09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261</Words>
  <Application>Microsoft Office PowerPoint</Application>
  <PresentationFormat>Presentazione su schermo (4:3)</PresentationFormat>
  <Paragraphs>26</Paragraphs>
  <Slides>9</Slides>
  <Notes>0</Notes>
  <HiddenSlides>0</HiddenSlides>
  <MMClips>8</MMClips>
  <ScaleCrop>false</ScaleCrop>
  <HeadingPairs>
    <vt:vector size="4" baseType="variant">
      <vt:variant>
        <vt:lpstr>Tema</vt:lpstr>
      </vt:variant>
      <vt:variant>
        <vt:i4>1</vt:i4>
      </vt:variant>
      <vt:variant>
        <vt:lpstr>Titoli diapositive</vt:lpstr>
      </vt:variant>
      <vt:variant>
        <vt:i4>9</vt:i4>
      </vt:variant>
    </vt:vector>
  </HeadingPairs>
  <TitlesOfParts>
    <vt:vector size="10" baseType="lpstr">
      <vt:lpstr>Tema di Office</vt:lpstr>
      <vt:lpstr>FANTASIA DI POLIGONI IL TANGRAM, antico gioco cinese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FANTASIA DI POLIGONI IL TANGRAM, antico gioco cinese</dc:title>
  <dc:creator>Imma</dc:creator>
  <cp:lastModifiedBy>user</cp:lastModifiedBy>
  <cp:revision>10</cp:revision>
  <dcterms:created xsi:type="dcterms:W3CDTF">2021-02-25T08:55:59Z</dcterms:created>
  <dcterms:modified xsi:type="dcterms:W3CDTF">2021-02-25T14:09:19Z</dcterms:modified>
</cp:coreProperties>
</file>