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FF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91" d="100"/>
          <a:sy n="91" d="100"/>
        </p:scale>
        <p:origin x="6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3940-8E44-44DA-97BE-5E5354FBF0CE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4E78-C5FE-4E48-B323-D5F756480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06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3940-8E44-44DA-97BE-5E5354FBF0CE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4E78-C5FE-4E48-B323-D5F756480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67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3940-8E44-44DA-97BE-5E5354FBF0CE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4E78-C5FE-4E48-B323-D5F756480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68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3940-8E44-44DA-97BE-5E5354FBF0CE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4E78-C5FE-4E48-B323-D5F756480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68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3940-8E44-44DA-97BE-5E5354FBF0CE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4E78-C5FE-4E48-B323-D5F756480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18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3940-8E44-44DA-97BE-5E5354FBF0CE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4E78-C5FE-4E48-B323-D5F756480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75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3940-8E44-44DA-97BE-5E5354FBF0CE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4E78-C5FE-4E48-B323-D5F756480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9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3940-8E44-44DA-97BE-5E5354FBF0CE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4E78-C5FE-4E48-B323-D5F756480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4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3940-8E44-44DA-97BE-5E5354FBF0CE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4E78-C5FE-4E48-B323-D5F756480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81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3940-8E44-44DA-97BE-5E5354FBF0CE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4E78-C5FE-4E48-B323-D5F756480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32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3940-8E44-44DA-97BE-5E5354FBF0CE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4E78-C5FE-4E48-B323-D5F756480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95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"/>
                <a:lumOff val="96000"/>
                <a:alpha val="5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C3940-8E44-44DA-97BE-5E5354FBF0CE}" type="datetimeFigureOut">
              <a:rPr lang="it-IT" smtClean="0"/>
              <a:t>11/01/2021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D4E78-C5FE-4E48-B323-D5F7564807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03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1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Nd15VQNBqI" TargetMode="Externa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143259"/>
            <a:ext cx="11849100" cy="6535127"/>
          </a:xfrm>
          <a:prstGeom prst="rect">
            <a:avLst/>
          </a:prstGeom>
        </p:spPr>
      </p:pic>
      <p:sp>
        <p:nvSpPr>
          <p:cNvPr id="11" name="Stella a 7 punte 10"/>
          <p:cNvSpPr/>
          <p:nvPr/>
        </p:nvSpPr>
        <p:spPr>
          <a:xfrm rot="11336618" flipH="1" flipV="1">
            <a:off x="9439652" y="318050"/>
            <a:ext cx="2367070" cy="1514273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PENSIERI D’INVERNO</a:t>
            </a:r>
            <a:endParaRPr lang="it-IT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28701" y="362766"/>
            <a:ext cx="354329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ATTI</a:t>
            </a:r>
            <a:r>
              <a:rPr lang="it-IT" b="1" i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VIT</a:t>
            </a:r>
            <a:r>
              <a:rPr lang="it-IT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A’ AINCRONA </a:t>
            </a:r>
          </a:p>
          <a:p>
            <a:pPr algn="ctr"/>
            <a:r>
              <a:rPr lang="it-IT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4 C</a:t>
            </a:r>
          </a:p>
          <a:p>
            <a:pPr algn="ctr"/>
            <a:r>
              <a:rPr lang="it-IT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Ins</a:t>
            </a:r>
            <a:r>
              <a:rPr lang="it-IT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. Zanfardino Rosanna </a:t>
            </a:r>
          </a:p>
          <a:p>
            <a:pPr algn="ctr"/>
            <a:r>
              <a:rPr lang="it-IT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Italiano - Inglese</a:t>
            </a:r>
          </a:p>
        </p:txBody>
      </p:sp>
    </p:spTree>
    <p:extLst>
      <p:ext uri="{BB962C8B-B14F-4D97-AF65-F5344CB8AC3E}">
        <p14:creationId xmlns:p14="http://schemas.microsoft.com/office/powerpoint/2010/main" val="32212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37814" y="244929"/>
            <a:ext cx="2715985" cy="506185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</a:rPr>
              <a:t>L’angolo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</a:rPr>
              <a:t>della poesia</a:t>
            </a:r>
            <a:endParaRPr lang="it-IT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9" y="109225"/>
            <a:ext cx="5097923" cy="65905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70" y="1026050"/>
            <a:ext cx="3921579" cy="2559524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5516395" y="3923939"/>
            <a:ext cx="4340773" cy="2310174"/>
          </a:xfrm>
          <a:prstGeom prst="ellipse">
            <a:avLst/>
          </a:prstGeom>
          <a:ln w="57150">
            <a:solidFill>
              <a:srgbClr val="0070C0">
                <a:alpha val="60000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Linguaggio: ricco di parole che, accostate in modo originale creano immagini poetiche ricche di emozioni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95" y="498021"/>
            <a:ext cx="2554025" cy="256358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86" y="4482348"/>
            <a:ext cx="2094855" cy="195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4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212" y="1408109"/>
            <a:ext cx="7881852" cy="918940"/>
          </a:xfrm>
        </p:spPr>
        <p:txBody>
          <a:bodyPr>
            <a:normAutofit fontScale="90000"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descrizione arricchisce i racconti e li rende avvincenti</a:t>
            </a:r>
            <a:br>
              <a:rPr lang="it-IT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 testo Fantasy luoghi e personaggi magici  e misteriosi ti fanno volare in foreste,  grotte caverne  e mondi incantati..</a:t>
            </a:r>
            <a:br>
              <a:rPr lang="it-IT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a pag.88- 89……del tuo libro di testo e scoprirai di più</a:t>
            </a:r>
            <a:endParaRPr lang="it-IT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2853526" y="2593068"/>
            <a:ext cx="2588078" cy="1751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 nel testo le sequenze descrittive e sottolinea di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azzurro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descrizione soggettiva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 </a:t>
            </a:r>
            <a:r>
              <a:rPr lang="it-IT" sz="1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giallo </a:t>
            </a:r>
          </a:p>
          <a:p>
            <a:pPr algn="ctr"/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descrizione</a:t>
            </a:r>
            <a:r>
              <a:rPr lang="it-IT" sz="1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oggettiva</a:t>
            </a:r>
            <a:endParaRPr lang="it-IT" sz="1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metto 3 6"/>
          <p:cNvSpPr/>
          <p:nvPr/>
        </p:nvSpPr>
        <p:spPr>
          <a:xfrm>
            <a:off x="2878696" y="4553173"/>
            <a:ext cx="2334985" cy="2008414"/>
          </a:xfrm>
          <a:prstGeom prst="wedgeEllipseCallout">
            <a:avLst>
              <a:gd name="adj1" fmla="val 87137"/>
              <a:gd name="adj2" fmla="val -52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 che il racconto sarebbe accattivante senza la descrizione</a:t>
            </a:r>
            <a:r>
              <a:rPr lang="it-IT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t-IT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35579" y="560559"/>
            <a:ext cx="503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Continuiamo il nostro  viaggio nei racconti Fantasy</a:t>
            </a:r>
            <a:endParaRPr lang="it-IT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24" y="3330607"/>
            <a:ext cx="2214847" cy="342556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1" y="3330607"/>
            <a:ext cx="2096864" cy="342556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614" y="2805267"/>
            <a:ext cx="1566329" cy="168047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72" y="413225"/>
            <a:ext cx="3838575" cy="27241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3" y="2856250"/>
            <a:ext cx="2286000" cy="2976108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82556" y="22041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6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59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10217" y="123051"/>
            <a:ext cx="411888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RACCONTO FANTASY</a:t>
            </a:r>
            <a:endParaRPr lang="it-IT" sz="2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203006" y="943941"/>
            <a:ext cx="2115652" cy="8914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PERCHE’?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133995" y="2490602"/>
            <a:ext cx="2227234" cy="85725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DOVE E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QUANDO 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110217" y="4140276"/>
            <a:ext cx="2227234" cy="82252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COM’E’ FATTO?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4573594" y="825087"/>
            <a:ext cx="2400776" cy="9123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CHI?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4573594" y="2577492"/>
            <a:ext cx="2416945" cy="87940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CHI SCRIVE?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534990" y="943941"/>
            <a:ext cx="1616847" cy="9501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Scopo:</a:t>
            </a:r>
          </a:p>
          <a:p>
            <a:pPr algn="ctr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Narra storie fantastiche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487002" y="2490602"/>
            <a:ext cx="1664835" cy="10531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Luoghi magici e misteriosi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534990" y="4095439"/>
            <a:ext cx="1664835" cy="10531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Inizio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Vicenda 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Conclusione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093194" y="584716"/>
            <a:ext cx="2302328" cy="12490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Creature magiche, maghi, streghe. Elfi, draghi..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168562" y="2159376"/>
            <a:ext cx="2415541" cy="14889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Può essere scritto :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 in prima persona</a:t>
            </a:r>
          </a:p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it-IT" sz="1400" dirty="0" smtClean="0">
                <a:solidFill>
                  <a:schemeClr val="accent5">
                    <a:lumMod val="75000"/>
                  </a:schemeClr>
                </a:solidFill>
              </a:rPr>
              <a:t>narratore interno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In terza persona</a:t>
            </a:r>
          </a:p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it-IT" sz="1400" dirty="0" smtClean="0">
                <a:solidFill>
                  <a:schemeClr val="accent5">
                    <a:lumMod val="75000"/>
                  </a:schemeClr>
                </a:solidFill>
              </a:rPr>
              <a:t>narratore esterno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3" y="4140276"/>
            <a:ext cx="2227756" cy="268248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59" y="4140276"/>
            <a:ext cx="1843011" cy="263402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69" y="3663713"/>
            <a:ext cx="2638425" cy="284797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126" y="732395"/>
            <a:ext cx="2495803" cy="24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9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25" y="1054975"/>
            <a:ext cx="8218716" cy="548125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56003" y="429985"/>
            <a:ext cx="25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  S  TIME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8845401" y="522318"/>
            <a:ext cx="2686050" cy="176990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8845401" y="522318"/>
            <a:ext cx="2686050" cy="176990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ENGLISH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187780" y="93887"/>
            <a:ext cx="5216977" cy="237172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8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PRESENT </a:t>
            </a:r>
          </a:p>
          <a:p>
            <a:pPr marL="0" indent="0" algn="ctr">
              <a:buNone/>
            </a:pPr>
            <a:r>
              <a:rPr lang="it-IT" sz="8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8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it-IT" sz="8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it-IT" sz="8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viene usato per parlare di azioni abituali e della routine quotidiana e con una certa frequenza</a:t>
            </a:r>
          </a:p>
          <a:p>
            <a:pPr marL="0" indent="0" algn="ctr">
              <a:buNone/>
            </a:pPr>
            <a:r>
              <a:rPr lang="it-IT" sz="8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forma base del verbo resta invariata per tutte le persone, tranne </a:t>
            </a:r>
            <a:r>
              <a:rPr lang="it-IT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 la terza persona singolare che aggiunge una </a:t>
            </a:r>
            <a:r>
              <a:rPr lang="it-IT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SSArial Narrow"/>
              </a:rPr>
              <a:t>La </a:t>
            </a:r>
            <a:endParaRPr lang="it-IT" dirty="0">
              <a:solidFill>
                <a:srgbClr val="00B050"/>
              </a:solidFill>
              <a:latin typeface="SSArial Narrow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93238" y="2949346"/>
            <a:ext cx="2209801" cy="3720873"/>
          </a:xfrm>
          <a:prstGeom prst="rect">
            <a:avLst/>
          </a:prstGeom>
          <a:solidFill>
            <a:srgbClr val="B9F9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smtClean="0">
                <a:solidFill>
                  <a:srgbClr val="002060"/>
                </a:solidFill>
              </a:rPr>
              <a:t>     </a:t>
            </a:r>
            <a:r>
              <a:rPr lang="it-IT" sz="1600" dirty="0" err="1" smtClean="0">
                <a:solidFill>
                  <a:srgbClr val="FF0000"/>
                </a:solidFill>
              </a:rPr>
              <a:t>Verb</a:t>
            </a:r>
            <a:r>
              <a:rPr lang="it-IT" sz="1600" dirty="0" smtClean="0">
                <a:solidFill>
                  <a:srgbClr val="FF0000"/>
                </a:solidFill>
              </a:rPr>
              <a:t> to </a:t>
            </a:r>
            <a:r>
              <a:rPr lang="it-IT" sz="1600" dirty="0" err="1" smtClean="0">
                <a:solidFill>
                  <a:srgbClr val="FF0000"/>
                </a:solidFill>
              </a:rPr>
              <a:t>read</a:t>
            </a:r>
            <a:endParaRPr lang="it-IT" sz="1600" dirty="0" smtClean="0">
              <a:solidFill>
                <a:srgbClr val="FF0000"/>
              </a:solidFill>
            </a:endParaRPr>
          </a:p>
          <a:p>
            <a:endParaRPr lang="it-IT" sz="1600" dirty="0" smtClean="0">
              <a:solidFill>
                <a:srgbClr val="002060"/>
              </a:solidFill>
            </a:endParaRPr>
          </a:p>
          <a:p>
            <a:r>
              <a:rPr lang="it-IT" sz="1600" dirty="0" smtClean="0">
                <a:solidFill>
                  <a:srgbClr val="002060"/>
                </a:solidFill>
              </a:rPr>
              <a:t>I        </a:t>
            </a:r>
            <a:r>
              <a:rPr lang="it-IT" sz="1600" dirty="0" err="1" smtClean="0">
                <a:solidFill>
                  <a:srgbClr val="002060"/>
                </a:solidFill>
              </a:rPr>
              <a:t>read</a:t>
            </a:r>
            <a:endParaRPr lang="it-IT" sz="1600" dirty="0">
              <a:solidFill>
                <a:srgbClr val="002060"/>
              </a:solidFill>
            </a:endParaRPr>
          </a:p>
          <a:p>
            <a:r>
              <a:rPr lang="it-IT" sz="1600" dirty="0" err="1" smtClean="0">
                <a:solidFill>
                  <a:srgbClr val="002060"/>
                </a:solidFill>
              </a:rPr>
              <a:t>You</a:t>
            </a:r>
            <a:r>
              <a:rPr lang="it-IT" sz="1600" dirty="0" smtClean="0">
                <a:solidFill>
                  <a:srgbClr val="002060"/>
                </a:solidFill>
              </a:rPr>
              <a:t>   </a:t>
            </a:r>
            <a:r>
              <a:rPr lang="it-IT" sz="1600" dirty="0" err="1" smtClean="0">
                <a:solidFill>
                  <a:srgbClr val="002060"/>
                </a:solidFill>
              </a:rPr>
              <a:t>read</a:t>
            </a:r>
            <a:r>
              <a:rPr lang="it-IT" sz="1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  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         He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        </a:t>
            </a:r>
            <a:r>
              <a:rPr lang="it-IT" sz="1600" dirty="0" err="1" smtClean="0">
                <a:solidFill>
                  <a:srgbClr val="002060"/>
                </a:solidFill>
              </a:rPr>
              <a:t>She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smtClean="0">
                <a:solidFill>
                  <a:srgbClr val="002060"/>
                </a:solidFill>
              </a:rPr>
              <a:t>}  </a:t>
            </a:r>
            <a:r>
              <a:rPr lang="it-IT" sz="1600" dirty="0" err="1" smtClean="0">
                <a:solidFill>
                  <a:srgbClr val="002060"/>
                </a:solidFill>
              </a:rPr>
              <a:t>read</a:t>
            </a:r>
            <a:r>
              <a:rPr lang="it-IT" sz="1600" dirty="0" err="1" smtClean="0">
                <a:solidFill>
                  <a:srgbClr val="FF0000"/>
                </a:solidFill>
              </a:rPr>
              <a:t>s</a:t>
            </a:r>
            <a:endParaRPr lang="it-IT" sz="1600" dirty="0" smtClean="0">
              <a:solidFill>
                <a:srgbClr val="FF0000"/>
              </a:solidFill>
            </a:endParaRPr>
          </a:p>
          <a:p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         </a:t>
            </a:r>
            <a:r>
              <a:rPr lang="it-IT" sz="1600" dirty="0" err="1" smtClean="0">
                <a:solidFill>
                  <a:srgbClr val="002060"/>
                </a:solidFill>
              </a:rPr>
              <a:t>It</a:t>
            </a:r>
            <a:endParaRPr lang="it-IT" sz="1600" dirty="0" smtClean="0">
              <a:solidFill>
                <a:srgbClr val="002060"/>
              </a:solidFill>
            </a:endParaRPr>
          </a:p>
          <a:p>
            <a:endParaRPr lang="it-IT" sz="1600" dirty="0" smtClean="0">
              <a:solidFill>
                <a:srgbClr val="002060"/>
              </a:solidFill>
            </a:endParaRPr>
          </a:p>
          <a:p>
            <a:r>
              <a:rPr lang="it-IT" sz="1600" dirty="0" err="1" smtClean="0">
                <a:solidFill>
                  <a:srgbClr val="002060"/>
                </a:solidFill>
              </a:rPr>
              <a:t>We</a:t>
            </a:r>
            <a:r>
              <a:rPr lang="it-IT" sz="1600" dirty="0" smtClean="0">
                <a:solidFill>
                  <a:srgbClr val="002060"/>
                </a:solidFill>
              </a:rPr>
              <a:t>     </a:t>
            </a:r>
            <a:r>
              <a:rPr lang="it-IT" sz="1600" dirty="0" err="1" smtClean="0">
                <a:solidFill>
                  <a:srgbClr val="002060"/>
                </a:solidFill>
              </a:rPr>
              <a:t>read</a:t>
            </a:r>
            <a:endParaRPr lang="it-IT" sz="1600" dirty="0" smtClean="0">
              <a:solidFill>
                <a:srgbClr val="002060"/>
              </a:solidFill>
            </a:endParaRPr>
          </a:p>
          <a:p>
            <a:r>
              <a:rPr lang="it-IT" sz="1600" dirty="0" err="1" smtClean="0">
                <a:solidFill>
                  <a:srgbClr val="002060"/>
                </a:solidFill>
              </a:rPr>
              <a:t>You</a:t>
            </a:r>
            <a:r>
              <a:rPr lang="it-IT" sz="1600" dirty="0" smtClean="0">
                <a:solidFill>
                  <a:srgbClr val="002060"/>
                </a:solidFill>
              </a:rPr>
              <a:t>     </a:t>
            </a:r>
            <a:r>
              <a:rPr lang="it-IT" sz="1600" dirty="0" err="1" smtClean="0">
                <a:solidFill>
                  <a:srgbClr val="002060"/>
                </a:solidFill>
              </a:rPr>
              <a:t>read</a:t>
            </a:r>
            <a:endParaRPr lang="it-IT" sz="1600" dirty="0" smtClean="0">
              <a:solidFill>
                <a:srgbClr val="002060"/>
              </a:solidFill>
            </a:endParaRPr>
          </a:p>
          <a:p>
            <a:r>
              <a:rPr lang="it-IT" sz="1600" dirty="0" err="1" smtClean="0">
                <a:solidFill>
                  <a:srgbClr val="002060"/>
                </a:solidFill>
              </a:rPr>
              <a:t>They</a:t>
            </a:r>
            <a:r>
              <a:rPr lang="it-IT" sz="1600" dirty="0" smtClean="0">
                <a:solidFill>
                  <a:srgbClr val="002060"/>
                </a:solidFill>
              </a:rPr>
              <a:t>   </a:t>
            </a:r>
            <a:r>
              <a:rPr lang="it-IT" sz="1600" dirty="0" err="1" smtClean="0">
                <a:solidFill>
                  <a:srgbClr val="002060"/>
                </a:solidFill>
              </a:rPr>
              <a:t>read</a:t>
            </a:r>
            <a:endParaRPr lang="it-IT" sz="1600" dirty="0" smtClean="0">
              <a:solidFill>
                <a:srgbClr val="002060"/>
              </a:solidFill>
            </a:endParaRPr>
          </a:p>
          <a:p>
            <a:r>
              <a:rPr lang="it-IT" sz="1600" dirty="0" smtClean="0">
                <a:solidFill>
                  <a:srgbClr val="002060"/>
                </a:solidFill>
              </a:rPr>
              <a:t>  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767694" y="2949347"/>
            <a:ext cx="2232250" cy="3720873"/>
          </a:xfrm>
          <a:prstGeom prst="rect">
            <a:avLst/>
          </a:prstGeom>
          <a:solidFill>
            <a:srgbClr val="B9F9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err="1" smtClean="0">
                <a:solidFill>
                  <a:srgbClr val="FF0000"/>
                </a:solidFill>
              </a:rPr>
              <a:t>Verb</a:t>
            </a:r>
            <a:r>
              <a:rPr lang="it-IT" dirty="0" smtClean="0">
                <a:solidFill>
                  <a:srgbClr val="FF0000"/>
                </a:solidFill>
              </a:rPr>
              <a:t> to go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I        go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 smtClean="0">
                <a:solidFill>
                  <a:srgbClr val="002060"/>
                </a:solidFill>
              </a:rPr>
              <a:t>You</a:t>
            </a:r>
            <a:r>
              <a:rPr lang="it-IT" dirty="0" smtClean="0">
                <a:solidFill>
                  <a:srgbClr val="002060"/>
                </a:solidFill>
              </a:rPr>
              <a:t>   go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         He</a:t>
            </a:r>
          </a:p>
          <a:p>
            <a:r>
              <a:rPr lang="it-IT" dirty="0">
                <a:solidFill>
                  <a:srgbClr val="002060"/>
                </a:solidFill>
              </a:rPr>
              <a:t>        </a:t>
            </a:r>
            <a:r>
              <a:rPr lang="it-IT" dirty="0" err="1">
                <a:solidFill>
                  <a:srgbClr val="002060"/>
                </a:solidFill>
              </a:rPr>
              <a:t>She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} </a:t>
            </a:r>
            <a:r>
              <a:rPr lang="it-IT" dirty="0" err="1" smtClean="0">
                <a:solidFill>
                  <a:srgbClr val="002060"/>
                </a:solidFill>
              </a:rPr>
              <a:t>go</a:t>
            </a:r>
            <a:r>
              <a:rPr lang="it-IT" dirty="0" err="1" smtClean="0">
                <a:solidFill>
                  <a:srgbClr val="FF0000"/>
                </a:solidFill>
              </a:rPr>
              <a:t>es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          </a:t>
            </a:r>
            <a:r>
              <a:rPr lang="it-IT" dirty="0" err="1" smtClean="0">
                <a:solidFill>
                  <a:srgbClr val="002060"/>
                </a:solidFill>
              </a:rPr>
              <a:t>It</a:t>
            </a:r>
            <a:endParaRPr lang="it-IT" dirty="0" smtClean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>
                <a:solidFill>
                  <a:srgbClr val="002060"/>
                </a:solidFill>
              </a:rPr>
              <a:t>We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    go   </a:t>
            </a:r>
          </a:p>
          <a:p>
            <a:r>
              <a:rPr lang="it-IT" dirty="0" err="1" smtClean="0">
                <a:solidFill>
                  <a:srgbClr val="002060"/>
                </a:solidFill>
              </a:rPr>
              <a:t>You</a:t>
            </a:r>
            <a:r>
              <a:rPr lang="it-IT" dirty="0" smtClean="0">
                <a:solidFill>
                  <a:srgbClr val="002060"/>
                </a:solidFill>
              </a:rPr>
              <a:t>    go 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 smtClean="0">
                <a:solidFill>
                  <a:srgbClr val="002060"/>
                </a:solidFill>
              </a:rPr>
              <a:t>They</a:t>
            </a:r>
            <a:r>
              <a:rPr lang="it-IT" dirty="0" smtClean="0">
                <a:solidFill>
                  <a:srgbClr val="002060"/>
                </a:solidFill>
              </a:rPr>
              <a:t>   go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5404757" y="3092069"/>
            <a:ext cx="2215245" cy="3681072"/>
          </a:xfrm>
          <a:prstGeom prst="rect">
            <a:avLst/>
          </a:prstGeom>
          <a:solidFill>
            <a:srgbClr val="B9F9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 smtClean="0">
                <a:solidFill>
                  <a:srgbClr val="FF0000"/>
                </a:solidFill>
              </a:rPr>
              <a:t>Verb</a:t>
            </a:r>
            <a:r>
              <a:rPr lang="it-IT" dirty="0" smtClean="0">
                <a:solidFill>
                  <a:srgbClr val="FF0000"/>
                </a:solidFill>
              </a:rPr>
              <a:t> to </a:t>
            </a:r>
            <a:r>
              <a:rPr lang="it-IT" dirty="0" err="1" smtClean="0">
                <a:solidFill>
                  <a:srgbClr val="FF0000"/>
                </a:solidFill>
              </a:rPr>
              <a:t>study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I        </a:t>
            </a:r>
            <a:r>
              <a:rPr lang="it-IT" dirty="0" err="1" smtClean="0">
                <a:solidFill>
                  <a:srgbClr val="002060"/>
                </a:solidFill>
              </a:rPr>
              <a:t>study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 smtClean="0">
                <a:solidFill>
                  <a:srgbClr val="002060"/>
                </a:solidFill>
              </a:rPr>
              <a:t>You</a:t>
            </a:r>
            <a:r>
              <a:rPr lang="it-IT" dirty="0" smtClean="0">
                <a:solidFill>
                  <a:srgbClr val="002060"/>
                </a:solidFill>
              </a:rPr>
              <a:t>   </a:t>
            </a:r>
            <a:r>
              <a:rPr lang="it-IT" dirty="0" err="1" smtClean="0">
                <a:solidFill>
                  <a:srgbClr val="002060"/>
                </a:solidFill>
              </a:rPr>
              <a:t>study</a:t>
            </a:r>
            <a:endParaRPr lang="it-IT" dirty="0" smtClean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         He</a:t>
            </a:r>
            <a:endParaRPr lang="it-IT" b="1" dirty="0">
              <a:solidFill>
                <a:srgbClr val="002060"/>
              </a:solidFill>
            </a:endParaRPr>
          </a:p>
          <a:p>
            <a:r>
              <a:rPr lang="it-IT" b="1" dirty="0">
                <a:solidFill>
                  <a:srgbClr val="002060"/>
                </a:solidFill>
              </a:rPr>
              <a:t>        </a:t>
            </a:r>
            <a:r>
              <a:rPr lang="it-IT" b="1" dirty="0" err="1">
                <a:solidFill>
                  <a:srgbClr val="002060"/>
                </a:solidFill>
              </a:rPr>
              <a:t>She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smtClean="0">
                <a:solidFill>
                  <a:srgbClr val="002060"/>
                </a:solidFill>
              </a:rPr>
              <a:t>} </a:t>
            </a:r>
            <a:r>
              <a:rPr lang="it-IT" dirty="0" err="1" smtClean="0">
                <a:solidFill>
                  <a:srgbClr val="002060"/>
                </a:solidFill>
              </a:rPr>
              <a:t>studi</a:t>
            </a:r>
            <a:r>
              <a:rPr lang="it-IT" dirty="0" err="1" smtClean="0">
                <a:solidFill>
                  <a:srgbClr val="FF0000"/>
                </a:solidFill>
              </a:rPr>
              <a:t>es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          </a:t>
            </a:r>
            <a:r>
              <a:rPr lang="it-IT" dirty="0" err="1">
                <a:solidFill>
                  <a:srgbClr val="002060"/>
                </a:solidFill>
              </a:rPr>
              <a:t>It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>
                <a:solidFill>
                  <a:srgbClr val="002060"/>
                </a:solidFill>
              </a:rPr>
              <a:t>We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     </a:t>
            </a:r>
            <a:r>
              <a:rPr lang="it-IT" dirty="0" err="1" smtClean="0">
                <a:solidFill>
                  <a:srgbClr val="002060"/>
                </a:solidFill>
              </a:rPr>
              <a:t>study</a:t>
            </a:r>
            <a:r>
              <a:rPr lang="it-IT" dirty="0" smtClean="0">
                <a:solidFill>
                  <a:srgbClr val="002060"/>
                </a:solidFill>
              </a:rPr>
              <a:t>  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 smtClean="0">
                <a:solidFill>
                  <a:srgbClr val="002060"/>
                </a:solidFill>
              </a:rPr>
              <a:t>You</a:t>
            </a:r>
            <a:r>
              <a:rPr lang="it-IT" dirty="0" smtClean="0">
                <a:solidFill>
                  <a:srgbClr val="002060"/>
                </a:solidFill>
              </a:rPr>
              <a:t>     </a:t>
            </a:r>
            <a:r>
              <a:rPr lang="it-IT" dirty="0" err="1" smtClean="0">
                <a:solidFill>
                  <a:srgbClr val="002060"/>
                </a:solidFill>
              </a:rPr>
              <a:t>study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 smtClean="0">
                <a:solidFill>
                  <a:srgbClr val="002060"/>
                </a:solidFill>
              </a:rPr>
              <a:t>They</a:t>
            </a:r>
            <a:r>
              <a:rPr lang="it-IT" dirty="0" smtClean="0">
                <a:solidFill>
                  <a:srgbClr val="002060"/>
                </a:solidFill>
              </a:rPr>
              <a:t>    </a:t>
            </a:r>
            <a:r>
              <a:rPr lang="it-IT" dirty="0" err="1" smtClean="0">
                <a:solidFill>
                  <a:srgbClr val="002060"/>
                </a:solidFill>
              </a:rPr>
              <a:t>study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7739056" y="3580905"/>
            <a:ext cx="4122964" cy="3192236"/>
          </a:xfrm>
          <a:prstGeom prst="ellipse">
            <a:avLst/>
          </a:prstGeom>
          <a:solidFill>
            <a:srgbClr val="EFF353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rgbClr val="002060"/>
                </a:solidFill>
              </a:rPr>
              <a:t>Alla </a:t>
            </a:r>
            <a:r>
              <a:rPr lang="it-IT" sz="1400" dirty="0" smtClean="0">
                <a:solidFill>
                  <a:srgbClr val="FF0000"/>
                </a:solidFill>
              </a:rPr>
              <a:t>terza persona singolare </a:t>
            </a:r>
            <a:r>
              <a:rPr lang="it-IT" sz="1400" dirty="0" smtClean="0">
                <a:solidFill>
                  <a:srgbClr val="002060"/>
                </a:solidFill>
              </a:rPr>
              <a:t>alcuni verbi possono subire delle variazioni</a:t>
            </a:r>
          </a:p>
          <a:p>
            <a:pPr algn="ctr"/>
            <a:r>
              <a:rPr lang="it-IT" sz="1400" dirty="0" smtClean="0">
                <a:solidFill>
                  <a:srgbClr val="002060"/>
                </a:solidFill>
              </a:rPr>
              <a:t>Quando il verbo termina </a:t>
            </a:r>
            <a:r>
              <a:rPr lang="it-IT" sz="1400" dirty="0" err="1" smtClean="0">
                <a:solidFill>
                  <a:srgbClr val="FF0000"/>
                </a:solidFill>
              </a:rPr>
              <a:t>in_o-ch</a:t>
            </a:r>
            <a:r>
              <a:rPr lang="it-IT" sz="1400" dirty="0" smtClean="0">
                <a:solidFill>
                  <a:srgbClr val="FF0000"/>
                </a:solidFill>
              </a:rPr>
              <a:t>- </a:t>
            </a:r>
            <a:r>
              <a:rPr lang="it-IT" sz="1400" dirty="0" err="1" smtClean="0">
                <a:solidFill>
                  <a:srgbClr val="FF0000"/>
                </a:solidFill>
              </a:rPr>
              <a:t>sh</a:t>
            </a:r>
            <a:r>
              <a:rPr lang="it-IT" sz="1400" dirty="0" smtClean="0">
                <a:solidFill>
                  <a:srgbClr val="FF0000"/>
                </a:solidFill>
              </a:rPr>
              <a:t>-s-x-z-aggiungono </a:t>
            </a:r>
            <a:r>
              <a:rPr lang="it-IT" sz="1400" dirty="0" smtClean="0">
                <a:solidFill>
                  <a:srgbClr val="FFFF00"/>
                </a:solidFill>
              </a:rPr>
              <a:t>es</a:t>
            </a:r>
          </a:p>
          <a:p>
            <a:pPr algn="ctr"/>
            <a:r>
              <a:rPr lang="it-IT" sz="1400" dirty="0" smtClean="0">
                <a:solidFill>
                  <a:srgbClr val="002060"/>
                </a:solidFill>
              </a:rPr>
              <a:t>Se il verbo termina in </a:t>
            </a:r>
            <a:r>
              <a:rPr lang="it-IT" sz="1400" dirty="0" smtClean="0">
                <a:solidFill>
                  <a:srgbClr val="C00000"/>
                </a:solidFill>
              </a:rPr>
              <a:t>y</a:t>
            </a:r>
            <a:r>
              <a:rPr lang="it-IT" sz="1400" dirty="0" smtClean="0">
                <a:solidFill>
                  <a:srgbClr val="002060"/>
                </a:solidFill>
              </a:rPr>
              <a:t> preceduta da consonante ,la </a:t>
            </a:r>
            <a:r>
              <a:rPr lang="it-IT" sz="1400" dirty="0" smtClean="0">
                <a:solidFill>
                  <a:srgbClr val="C00000"/>
                </a:solidFill>
              </a:rPr>
              <a:t>y </a:t>
            </a:r>
            <a:r>
              <a:rPr lang="it-IT" sz="1400" dirty="0" smtClean="0">
                <a:solidFill>
                  <a:srgbClr val="002060"/>
                </a:solidFill>
              </a:rPr>
              <a:t>si tramuta in </a:t>
            </a:r>
            <a:r>
              <a:rPr lang="it-IT" sz="1400" dirty="0" smtClean="0">
                <a:solidFill>
                  <a:srgbClr val="FFFF00"/>
                </a:solidFill>
              </a:rPr>
              <a:t>i</a:t>
            </a:r>
            <a:r>
              <a:rPr lang="it-IT" sz="1400" dirty="0" smtClean="0">
                <a:solidFill>
                  <a:srgbClr val="002060"/>
                </a:solidFill>
              </a:rPr>
              <a:t> e si aggiunge </a:t>
            </a:r>
            <a:r>
              <a:rPr lang="it-IT" sz="1400" dirty="0" smtClean="0">
                <a:solidFill>
                  <a:srgbClr val="FFFF00"/>
                </a:solidFill>
              </a:rPr>
              <a:t>es</a:t>
            </a:r>
            <a:endParaRPr lang="it-IT" sz="1400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906987" y="710292"/>
            <a:ext cx="393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</a:t>
            </a:r>
            <a:r>
              <a:rPr lang="it-IT" dirty="0" err="1" smtClean="0">
                <a:solidFill>
                  <a:srgbClr val="FF0000"/>
                </a:solidFill>
              </a:rPr>
              <a:t>often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read</a:t>
            </a:r>
            <a:r>
              <a:rPr lang="it-IT" dirty="0" smtClean="0"/>
              <a:t> on  TV cartoons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endParaRPr lang="it-IT" dirty="0" smtClean="0"/>
          </a:p>
          <a:p>
            <a:r>
              <a:rPr lang="it-IT" dirty="0" err="1" smtClean="0"/>
              <a:t>Ann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always</a:t>
            </a:r>
            <a:r>
              <a:rPr lang="it-IT" dirty="0" smtClean="0"/>
              <a:t> </a:t>
            </a:r>
            <a:r>
              <a:rPr lang="it-IT" dirty="0" err="1" smtClean="0"/>
              <a:t>goes</a:t>
            </a:r>
            <a:r>
              <a:rPr lang="it-IT" dirty="0" smtClean="0"/>
              <a:t> to cinema on </a:t>
            </a:r>
            <a:r>
              <a:rPr lang="it-IT" dirty="0" err="1" smtClean="0"/>
              <a:t>Saturday</a:t>
            </a:r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04395" y="2081801"/>
            <a:ext cx="359228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B050"/>
                </a:solidFill>
              </a:rPr>
              <a:t>Often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always</a:t>
            </a:r>
            <a:r>
              <a:rPr lang="it-IT" dirty="0" smtClean="0">
                <a:solidFill>
                  <a:srgbClr val="00B050"/>
                </a:solidFill>
              </a:rPr>
              <a:t>, </a:t>
            </a:r>
            <a:r>
              <a:rPr lang="it-IT" dirty="0" err="1" smtClean="0">
                <a:solidFill>
                  <a:srgbClr val="00B050"/>
                </a:solidFill>
              </a:rPr>
              <a:t>usually</a:t>
            </a:r>
            <a:r>
              <a:rPr lang="it-IT" dirty="0" smtClean="0">
                <a:solidFill>
                  <a:srgbClr val="00B050"/>
                </a:solidFill>
              </a:rPr>
              <a:t>, </a:t>
            </a:r>
            <a:r>
              <a:rPr lang="it-IT" dirty="0" err="1" smtClean="0">
                <a:solidFill>
                  <a:srgbClr val="00B050"/>
                </a:solidFill>
              </a:rPr>
              <a:t>sometimes</a:t>
            </a:r>
            <a:r>
              <a:rPr lang="it-IT" dirty="0" smtClean="0">
                <a:solidFill>
                  <a:srgbClr val="00B050"/>
                </a:solidFill>
              </a:rPr>
              <a:t> ,</a:t>
            </a:r>
            <a:r>
              <a:rPr lang="it-IT" dirty="0" err="1" smtClean="0">
                <a:solidFill>
                  <a:srgbClr val="00B050"/>
                </a:solidFill>
              </a:rPr>
              <a:t>never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smtClean="0"/>
              <a:t>..sono gli </a:t>
            </a:r>
            <a:r>
              <a:rPr lang="it-IT" dirty="0" smtClean="0">
                <a:solidFill>
                  <a:srgbClr val="FF0000"/>
                </a:solidFill>
              </a:rPr>
              <a:t>avverbi di frequenza</a:t>
            </a:r>
            <a:r>
              <a:rPr lang="it-IT" dirty="0" smtClean="0"/>
              <a:t> che indicano quanto spesso viene compiuta un’azione</a:t>
            </a:r>
            <a:endParaRPr lang="it-IT" dirty="0"/>
          </a:p>
        </p:txBody>
      </p:sp>
      <p:sp>
        <p:nvSpPr>
          <p:cNvPr id="18" name="Freccia a destra 17"/>
          <p:cNvSpPr/>
          <p:nvPr/>
        </p:nvSpPr>
        <p:spPr>
          <a:xfrm>
            <a:off x="5649686" y="981755"/>
            <a:ext cx="1012371" cy="38040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30" y="1712367"/>
            <a:ext cx="1700846" cy="1236979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38303" y="21946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187777" y="93887"/>
            <a:ext cx="5167993" cy="189003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it-IT" sz="8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VERBO </a:t>
            </a:r>
            <a:r>
              <a:rPr lang="it-IT" sz="4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 </a:t>
            </a:r>
            <a:r>
              <a:rPr lang="it-IT" sz="4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(PIACERE)  </a:t>
            </a:r>
            <a:r>
              <a:rPr lang="it-IT" sz="4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PRESENT </a:t>
            </a:r>
          </a:p>
          <a:p>
            <a:pPr marL="0" indent="0" algn="ctr">
              <a:buNone/>
            </a:pPr>
            <a:r>
              <a:rPr lang="it-IT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forma base del verbo resta invariata per tutte le persone, tranne </a:t>
            </a:r>
            <a:r>
              <a:rPr lang="it-IT" sz="4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 la terza persona singolare che aggiunge una </a:t>
            </a:r>
            <a:r>
              <a:rPr lang="it-IT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SSArial Narrow"/>
              </a:rPr>
              <a:t> </a:t>
            </a:r>
            <a:endParaRPr lang="it-IT" dirty="0">
              <a:solidFill>
                <a:srgbClr val="00B050"/>
              </a:solidFill>
              <a:latin typeface="SSArial Narrow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69820" y="1983922"/>
            <a:ext cx="2686051" cy="4269920"/>
          </a:xfrm>
          <a:prstGeom prst="rect">
            <a:avLst/>
          </a:prstGeom>
          <a:solidFill>
            <a:srgbClr val="B9F9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Verb</a:t>
            </a:r>
            <a:r>
              <a:rPr lang="it-IT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like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       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like</a:t>
            </a:r>
            <a:endParaRPr lang="it-IT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it-IT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You</a:t>
            </a: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like</a:t>
            </a:r>
            <a:endParaRPr lang="it-IT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it-IT" dirty="0">
                <a:solidFill>
                  <a:srgbClr val="002060"/>
                </a:solidFill>
                <a:latin typeface="Arial Black" panose="020B0A04020102020204" pitchFamily="34" charset="0"/>
              </a:rPr>
              <a:t>         He</a:t>
            </a:r>
          </a:p>
          <a:p>
            <a:r>
              <a:rPr lang="it-IT" dirty="0">
                <a:solidFill>
                  <a:srgbClr val="002060"/>
                </a:solidFill>
                <a:latin typeface="Arial Black" panose="020B0A04020102020204" pitchFamily="34" charset="0"/>
              </a:rPr>
              <a:t>        </a:t>
            </a:r>
            <a:r>
              <a:rPr lang="it-IT" dirty="0" err="1">
                <a:solidFill>
                  <a:srgbClr val="002060"/>
                </a:solidFill>
                <a:latin typeface="Arial Black" panose="020B0A04020102020204" pitchFamily="34" charset="0"/>
              </a:rPr>
              <a:t>She</a:t>
            </a:r>
            <a:r>
              <a:rPr lang="it-IT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}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like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         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It</a:t>
            </a:r>
            <a:endParaRPr lang="it-IT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it-IT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it-IT" dirty="0" err="1">
                <a:solidFill>
                  <a:srgbClr val="002060"/>
                </a:solidFill>
                <a:latin typeface="Arial Black" panose="020B0A04020102020204" pitchFamily="34" charset="0"/>
              </a:rPr>
              <a:t>We</a:t>
            </a:r>
            <a:r>
              <a:rPr lang="it-IT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like</a:t>
            </a: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</a:p>
          <a:p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You</a:t>
            </a: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like</a:t>
            </a: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it-IT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They</a:t>
            </a: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lik</a:t>
            </a:r>
            <a:r>
              <a:rPr lang="it-IT" dirty="0" err="1" smtClean="0">
                <a:solidFill>
                  <a:srgbClr val="002060"/>
                </a:solidFill>
              </a:rPr>
              <a:t>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546519" y="848790"/>
            <a:ext cx="393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</a:t>
            </a:r>
            <a:r>
              <a:rPr lang="it-IT" dirty="0" err="1" smtClean="0">
                <a:solidFill>
                  <a:srgbClr val="FF0000"/>
                </a:solidFill>
              </a:rPr>
              <a:t>like</a:t>
            </a:r>
            <a:r>
              <a:rPr lang="it-IT" dirty="0" smtClean="0">
                <a:solidFill>
                  <a:srgbClr val="FF0000"/>
                </a:solidFill>
              </a:rPr>
              <a:t>  </a:t>
            </a:r>
            <a:r>
              <a:rPr lang="it-IT" dirty="0" err="1" smtClean="0"/>
              <a:t>playing</a:t>
            </a:r>
            <a:r>
              <a:rPr lang="it-IT" dirty="0" smtClean="0"/>
              <a:t> tennis</a:t>
            </a:r>
          </a:p>
          <a:p>
            <a:r>
              <a:rPr lang="it-IT" dirty="0" err="1" smtClean="0"/>
              <a:t>Ann</a:t>
            </a:r>
            <a:r>
              <a:rPr lang="it-IT" dirty="0" smtClean="0"/>
              <a:t>  </a:t>
            </a:r>
            <a:r>
              <a:rPr lang="it-IT" dirty="0" err="1" smtClean="0">
                <a:solidFill>
                  <a:srgbClr val="7030A0"/>
                </a:solidFill>
              </a:rPr>
              <a:t>likes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/>
              <a:t>going</a:t>
            </a:r>
            <a:r>
              <a:rPr lang="it-IT" dirty="0" smtClean="0"/>
              <a:t> to cinema …</a:t>
            </a:r>
          </a:p>
          <a:p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listening</a:t>
            </a:r>
            <a:r>
              <a:rPr lang="it-IT" dirty="0" smtClean="0"/>
              <a:t> music</a:t>
            </a:r>
            <a:endParaRPr lang="it-IT" dirty="0"/>
          </a:p>
        </p:txBody>
      </p:sp>
      <p:sp>
        <p:nvSpPr>
          <p:cNvPr id="18" name="Freccia a destra 17"/>
          <p:cNvSpPr/>
          <p:nvPr/>
        </p:nvSpPr>
        <p:spPr>
          <a:xfrm>
            <a:off x="5649686" y="981755"/>
            <a:ext cx="1012371" cy="38040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51" y="2495574"/>
            <a:ext cx="3065554" cy="37582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3" y="3686756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1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0" y="97973"/>
            <a:ext cx="2547257" cy="865414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SEASONS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12" y="921365"/>
            <a:ext cx="5432743" cy="2446440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23" y="649098"/>
            <a:ext cx="4510966" cy="543741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8" y="4552831"/>
            <a:ext cx="4060271" cy="23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3499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Ricopia sul quaderno e completa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0785" y="1954635"/>
            <a:ext cx="6434357" cy="3221372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I….</a:t>
            </a:r>
            <a:r>
              <a:rPr lang="it-IT" dirty="0" err="1" smtClean="0"/>
              <a:t>playing</a:t>
            </a:r>
            <a:r>
              <a:rPr lang="it-IT" dirty="0" smtClean="0"/>
              <a:t> the </a:t>
            </a:r>
            <a:r>
              <a:rPr lang="it-IT" dirty="0" err="1" smtClean="0"/>
              <a:t>guitar</a:t>
            </a:r>
            <a:endParaRPr lang="it-IT" dirty="0" smtClean="0"/>
          </a:p>
          <a:p>
            <a:r>
              <a:rPr lang="it-IT" dirty="0" smtClean="0"/>
              <a:t>George…. </a:t>
            </a:r>
            <a:r>
              <a:rPr lang="it-IT" dirty="0" err="1"/>
              <a:t>t</a:t>
            </a:r>
            <a:r>
              <a:rPr lang="it-IT" dirty="0" err="1" smtClean="0"/>
              <a:t>alking</a:t>
            </a:r>
            <a:r>
              <a:rPr lang="it-IT" dirty="0" smtClean="0"/>
              <a:t> with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grandfather</a:t>
            </a:r>
            <a:endParaRPr lang="it-IT" dirty="0" smtClean="0"/>
          </a:p>
          <a:p>
            <a:r>
              <a:rPr lang="it-IT" dirty="0" smtClean="0"/>
              <a:t>My </a:t>
            </a:r>
            <a:r>
              <a:rPr lang="it-IT" dirty="0" err="1" smtClean="0"/>
              <a:t>parents</a:t>
            </a:r>
            <a:r>
              <a:rPr lang="it-IT" dirty="0" smtClean="0"/>
              <a:t>….</a:t>
            </a:r>
            <a:r>
              <a:rPr lang="it-IT" dirty="0" err="1" smtClean="0"/>
              <a:t>watching</a:t>
            </a:r>
            <a:r>
              <a:rPr lang="it-IT" dirty="0" smtClean="0"/>
              <a:t> TV on </a:t>
            </a:r>
            <a:r>
              <a:rPr lang="it-IT" dirty="0" err="1" smtClean="0"/>
              <a:t>Sunday</a:t>
            </a:r>
            <a:endParaRPr lang="it-IT" dirty="0" smtClean="0"/>
          </a:p>
          <a:p>
            <a:r>
              <a:rPr lang="it-IT" dirty="0" err="1" smtClean="0"/>
              <a:t>You</a:t>
            </a:r>
            <a:r>
              <a:rPr lang="it-IT" dirty="0" smtClean="0"/>
              <a:t> ….</a:t>
            </a:r>
            <a:r>
              <a:rPr lang="it-IT" dirty="0" err="1" smtClean="0"/>
              <a:t>cats</a:t>
            </a:r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… </a:t>
            </a:r>
            <a:r>
              <a:rPr lang="it-IT" dirty="0" err="1" smtClean="0"/>
              <a:t>eating</a:t>
            </a:r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dirty="0" smtClean="0"/>
              <a:t>pizza</a:t>
            </a:r>
          </a:p>
          <a:p>
            <a:r>
              <a:rPr lang="it-IT" dirty="0" err="1" smtClean="0"/>
              <a:t>They</a:t>
            </a:r>
            <a:r>
              <a:rPr lang="it-IT" dirty="0" smtClean="0"/>
              <a:t> … </a:t>
            </a:r>
            <a:r>
              <a:rPr lang="it-IT" dirty="0" err="1" smtClean="0"/>
              <a:t>going</a:t>
            </a:r>
            <a:r>
              <a:rPr lang="it-IT" dirty="0" smtClean="0"/>
              <a:t> to park</a:t>
            </a:r>
          </a:p>
          <a:p>
            <a:r>
              <a:rPr lang="it-IT" dirty="0" smtClean="0"/>
              <a:t>Susy … dancing 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30" y="0"/>
            <a:ext cx="3913543" cy="2986481"/>
          </a:xfrm>
          <a:prstGeom prst="rect">
            <a:avLst/>
          </a:prstGeom>
        </p:spPr>
      </p:pic>
      <p:pic>
        <p:nvPicPr>
          <p:cNvPr id="4" name="xNd15VQNBq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24800" y="4306698"/>
            <a:ext cx="314866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428</Words>
  <Application>Microsoft Office PowerPoint</Application>
  <PresentationFormat>Widescreen</PresentationFormat>
  <Paragraphs>120</Paragraphs>
  <Slides>9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SSArial Narrow</vt:lpstr>
      <vt:lpstr>Tema di Office</vt:lpstr>
      <vt:lpstr>Presentazione standard di PowerPoint</vt:lpstr>
      <vt:lpstr>L’angolo della poesia</vt:lpstr>
      <vt:lpstr> La descrizione arricchisce i racconti e li rende avvincenti Nel  testo Fantasy luoghi e personaggi magici  e misteriosi ti fanno volare in foreste,  grotte caverne  e mondi incantati.. Vai a pag.88- 89……del tuo libro di testo e scoprirai di più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SEASONS</vt:lpstr>
      <vt:lpstr>Ricopia sul quaderno e completa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Rosa Zanfardino</cp:lastModifiedBy>
  <cp:revision>50</cp:revision>
  <dcterms:created xsi:type="dcterms:W3CDTF">2021-01-07T14:00:30Z</dcterms:created>
  <dcterms:modified xsi:type="dcterms:W3CDTF">2021-01-11T19:08:35Z</dcterms:modified>
</cp:coreProperties>
</file>