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https://www.impariamoinsieme.com/wp-content/uploads/2016/05/asse-di-simmetria-interno-ed-esterno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4211" y="167425"/>
            <a:ext cx="10043889" cy="34901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Attività asincrona </a:t>
            </a:r>
            <a:br>
              <a:rPr lang="it-IT" dirty="0" smtClean="0"/>
            </a:br>
            <a:r>
              <a:rPr lang="it-IT" dirty="0" smtClean="0"/>
              <a:t>matematica – Geometria</a:t>
            </a:r>
            <a:br>
              <a:rPr lang="it-IT" dirty="0" smtClean="0"/>
            </a:br>
            <a:r>
              <a:rPr lang="it-IT" dirty="0" smtClean="0"/>
              <a:t>Multipli – Divisori – Simmetria</a:t>
            </a:r>
            <a:br>
              <a:rPr lang="it-IT" dirty="0" smtClean="0"/>
            </a:br>
            <a:r>
              <a:rPr lang="it-IT" dirty="0" smtClean="0"/>
              <a:t>Docente: Giovanzanti patrizia </a:t>
            </a:r>
            <a:br>
              <a:rPr lang="it-IT" dirty="0" smtClean="0"/>
            </a:br>
            <a:r>
              <a:rPr lang="it-IT" dirty="0" smtClean="0"/>
              <a:t>classi 4 C - D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41" y="3751777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2" y="103032"/>
            <a:ext cx="5589432" cy="6754968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03031"/>
            <a:ext cx="5203065" cy="6658377"/>
          </a:xfrm>
          <a:prstGeom prst="rect">
            <a:avLst/>
          </a:prstGeom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67966" y="3938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1" y="115910"/>
            <a:ext cx="10623439" cy="6156101"/>
          </a:xfrm>
        </p:spPr>
        <p:txBody>
          <a:bodyPr>
            <a:noAutofit/>
          </a:bodyPr>
          <a:lstStyle/>
          <a:p>
            <a:r>
              <a:rPr lang="it-IT" sz="1600" dirty="0"/>
              <a:t>I </a:t>
            </a:r>
            <a:r>
              <a:rPr lang="it-IT" sz="1600" b="1" dirty="0"/>
              <a:t>multipli</a:t>
            </a:r>
            <a:r>
              <a:rPr lang="it-IT" sz="1600" dirty="0"/>
              <a:t> di un numero sono il risultato di ogni possibile moltiplicazione per quel numero. I multipli di un numero sono infiniti.</a:t>
            </a:r>
          </a:p>
          <a:p>
            <a:r>
              <a:rPr lang="it-IT" sz="1600" dirty="0"/>
              <a:t>Se un numero è multiplo di un altro è anche </a:t>
            </a:r>
            <a:r>
              <a:rPr lang="it-IT" sz="1600" b="1" dirty="0"/>
              <a:t>divisibile</a:t>
            </a:r>
            <a:r>
              <a:rPr lang="it-IT" sz="1600" dirty="0"/>
              <a:t> per quest’altro numero.</a:t>
            </a:r>
          </a:p>
          <a:p>
            <a:r>
              <a:rPr lang="it-IT" sz="1600" dirty="0"/>
              <a:t>I </a:t>
            </a:r>
            <a:r>
              <a:rPr lang="it-IT" sz="1600" b="1" dirty="0"/>
              <a:t>divisori</a:t>
            </a:r>
            <a:r>
              <a:rPr lang="it-IT" sz="1600" dirty="0"/>
              <a:t> di un numero sono quelli che lo dividono esattamente, senza resto. I divisori sono finiti</a:t>
            </a:r>
          </a:p>
          <a:p>
            <a:r>
              <a:rPr lang="it-IT" sz="1600" dirty="0"/>
              <a:t> </a:t>
            </a:r>
          </a:p>
          <a:p>
            <a:r>
              <a:rPr lang="it-IT" sz="1600" b="1" dirty="0"/>
              <a:t>I multipli di un numero sono numeri che si ottengono moltiplicando quel numero per l’insieme dei numeri naturali, escluso lo zero.</a:t>
            </a:r>
            <a:endParaRPr lang="it-IT" sz="1600" dirty="0"/>
          </a:p>
          <a:p>
            <a:r>
              <a:rPr lang="it-IT" sz="1600" dirty="0"/>
              <a:t>Praticamente un numero è multiplo di un altro quando lo contiene esattamente.</a:t>
            </a:r>
          </a:p>
          <a:p>
            <a:r>
              <a:rPr lang="it-IT" sz="1600" dirty="0"/>
              <a:t>L’insieme dei numeri naturali è infinito, quindi i multipli di un numero sono infiniti.</a:t>
            </a:r>
          </a:p>
          <a:p>
            <a:r>
              <a:rPr lang="it-IT" sz="1600" dirty="0"/>
              <a:t>Per esempio consideriamo la numerazione del 6: 0→6→12→18→24→30→36→42→48→54→60. Tutti questi numeri sono multipli di 6, cioè contengono esattamente il 6. Per esempio 42 è multiplo di 6 </a:t>
            </a:r>
            <a:r>
              <a:rPr lang="it-IT" sz="1600" dirty="0" err="1"/>
              <a:t>perchè</a:t>
            </a:r>
            <a:r>
              <a:rPr lang="it-IT" sz="1600" dirty="0"/>
              <a:t> 42 : 6 = 7 con resto 0.</a:t>
            </a:r>
          </a:p>
          <a:p>
            <a:r>
              <a:rPr lang="it-IT" sz="1600" b="1" dirty="0"/>
              <a:t>Ogni numero è multiplo di 1 e di se stesso. </a:t>
            </a:r>
            <a:r>
              <a:rPr lang="it-IT" sz="1600" dirty="0"/>
              <a:t>Infatti: 6 : 1 = 6 con resto 0           6 : 6 = 1 con resto 0</a:t>
            </a:r>
          </a:p>
          <a:p>
            <a:r>
              <a:rPr lang="it-IT" sz="1600" b="1" dirty="0"/>
              <a:t>Alcuni numeri possono essere multipli di più numeri. </a:t>
            </a:r>
            <a:r>
              <a:rPr lang="it-IT" sz="1600" dirty="0"/>
              <a:t>Per esempio il numero 20 è multiplo di 1, 2, 4, 5, 10 e 20. Quindi il 20 è esattamente divisibile per tali numeri.</a:t>
            </a:r>
          </a:p>
          <a:p>
            <a:r>
              <a:rPr lang="it-IT" sz="1600" dirty="0"/>
              <a:t>1, 2, 4, 5, 10, 20 sono divisori di 20.</a:t>
            </a:r>
          </a:p>
          <a:p>
            <a:endParaRPr lang="it-IT" sz="1600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98050" y="780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5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20" y="244699"/>
            <a:ext cx="4533363" cy="6516709"/>
          </a:xfrm>
        </p:spPr>
      </p:pic>
      <p:sp>
        <p:nvSpPr>
          <p:cNvPr id="5" name="Rettangolo 4"/>
          <p:cNvSpPr/>
          <p:nvPr/>
        </p:nvSpPr>
        <p:spPr>
          <a:xfrm>
            <a:off x="549498" y="834198"/>
            <a:ext cx="6649791" cy="480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2000" b="1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Esercizio n° 2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it-IT" dirty="0">
                <a:solidFill>
                  <a:srgbClr val="77777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Evidenzia i numeri che sono multipli del numero indicato in viola.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it-IT" b="1" dirty="0">
                <a:solidFill>
                  <a:srgbClr val="8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dirty="0">
                <a:solidFill>
                  <a:srgbClr val="77777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18 – 21 – 24 – 30 – 32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it-IT" b="1" dirty="0">
                <a:solidFill>
                  <a:srgbClr val="8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it-IT" dirty="0">
                <a:solidFill>
                  <a:srgbClr val="77777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22 – 28 – 33 – 35 – 55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it-IT" b="1" dirty="0">
                <a:solidFill>
                  <a:srgbClr val="8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it-IT" dirty="0">
                <a:solidFill>
                  <a:srgbClr val="77777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15 – 18 – 24 – 27 – 36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it-IT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it-IT" dirty="0">
                <a:solidFill>
                  <a:srgbClr val="77777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8 – 12 – 16 – 26 – 48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2000" b="1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Esercizio n° 3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ciascuna coppia evidenzia il numero multiplo dell’altro.</a:t>
            </a:r>
            <a:endParaRPr lang="it-IT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– 44                   3 – 15                          21 – 7                           40 – 4                      34 – 17</a:t>
            </a:r>
            <a:endParaRPr lang="it-IT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032" y="115910"/>
            <a:ext cx="11706896" cy="6742090"/>
          </a:xfrm>
        </p:spPr>
        <p:txBody>
          <a:bodyPr>
            <a:noAutofit/>
          </a:bodyPr>
          <a:lstStyle/>
          <a:p>
            <a:r>
              <a:rPr lang="it-IT" b="1" dirty="0"/>
              <a:t>Il divisore di un numero è un numero che è contenuto nel dividendo un numero esatto di volte.</a:t>
            </a:r>
            <a:endParaRPr lang="it-IT" dirty="0"/>
          </a:p>
          <a:p>
            <a:r>
              <a:rPr lang="it-IT" b="1" dirty="0"/>
              <a:t>Quindi i divisori di un numero sono i numeri che lo dividono </a:t>
            </a:r>
            <a:r>
              <a:rPr lang="it-IT" b="1" dirty="0" err="1"/>
              <a:t>esattamenete</a:t>
            </a:r>
            <a:r>
              <a:rPr lang="it-IT" b="1" dirty="0"/>
              <a:t>.</a:t>
            </a:r>
            <a:endParaRPr lang="it-IT" dirty="0"/>
          </a:p>
          <a:p>
            <a:r>
              <a:rPr lang="it-IT" dirty="0"/>
              <a:t>L’insieme dei divisori è </a:t>
            </a:r>
            <a:r>
              <a:rPr lang="it-IT" b="1" dirty="0"/>
              <a:t>finito.</a:t>
            </a:r>
            <a:endParaRPr lang="it-IT" dirty="0"/>
          </a:p>
          <a:p>
            <a:r>
              <a:rPr lang="it-IT" dirty="0"/>
              <a:t>Qualsiasi numero, a esclusione dello zero, ha come divisori </a:t>
            </a:r>
            <a:r>
              <a:rPr lang="it-IT" b="1" dirty="0"/>
              <a:t>se stesso</a:t>
            </a:r>
            <a:r>
              <a:rPr lang="it-IT" dirty="0"/>
              <a:t> e </a:t>
            </a:r>
            <a:r>
              <a:rPr lang="it-IT" b="1" dirty="0"/>
              <a:t>1</a:t>
            </a:r>
            <a:r>
              <a:rPr lang="it-IT" dirty="0"/>
              <a:t>.</a:t>
            </a:r>
          </a:p>
          <a:p>
            <a:r>
              <a:rPr lang="it-IT" dirty="0"/>
              <a:t>Per esempio consideriamo il numero 12.</a:t>
            </a:r>
          </a:p>
          <a:p>
            <a:r>
              <a:rPr lang="it-IT" dirty="0"/>
              <a:t>12 : 1 = </a:t>
            </a:r>
            <a:r>
              <a:rPr lang="it-IT" b="1" dirty="0"/>
              <a:t>12</a:t>
            </a:r>
            <a:r>
              <a:rPr lang="it-IT" dirty="0"/>
              <a:t> con resto 0</a:t>
            </a:r>
          </a:p>
          <a:p>
            <a:r>
              <a:rPr lang="it-IT" dirty="0"/>
              <a:t>12 : 2 = </a:t>
            </a:r>
            <a:r>
              <a:rPr lang="it-IT" b="1" dirty="0"/>
              <a:t>6</a:t>
            </a:r>
            <a:r>
              <a:rPr lang="it-IT" dirty="0"/>
              <a:t> con resto 0</a:t>
            </a:r>
          </a:p>
          <a:p>
            <a:r>
              <a:rPr lang="it-IT" dirty="0"/>
              <a:t>12 : 3 = </a:t>
            </a:r>
            <a:r>
              <a:rPr lang="it-IT" b="1" dirty="0"/>
              <a:t>4</a:t>
            </a:r>
            <a:r>
              <a:rPr lang="it-IT" dirty="0"/>
              <a:t> con resto 0</a:t>
            </a:r>
          </a:p>
          <a:p>
            <a:r>
              <a:rPr lang="it-IT" dirty="0"/>
              <a:t>12 : 6 = </a:t>
            </a:r>
            <a:r>
              <a:rPr lang="it-IT" b="1" dirty="0"/>
              <a:t>2</a:t>
            </a:r>
            <a:r>
              <a:rPr lang="it-IT" dirty="0"/>
              <a:t> con resto 0</a:t>
            </a:r>
          </a:p>
          <a:p>
            <a:r>
              <a:rPr lang="it-IT" dirty="0"/>
              <a:t>12 : 12 = </a:t>
            </a:r>
            <a:r>
              <a:rPr lang="it-IT" b="1" dirty="0"/>
              <a:t>1</a:t>
            </a:r>
            <a:r>
              <a:rPr lang="it-IT" dirty="0"/>
              <a:t> con resto 0</a:t>
            </a:r>
          </a:p>
          <a:p>
            <a:r>
              <a:rPr lang="it-IT" dirty="0"/>
              <a:t>Da queste divisioni si vede che il numero 12 è </a:t>
            </a:r>
            <a:r>
              <a:rPr lang="it-IT" b="1" dirty="0"/>
              <a:t>divisibile esattamente</a:t>
            </a:r>
            <a:r>
              <a:rPr lang="it-IT" dirty="0"/>
              <a:t> solo per alcuni numeri. Questi numeri sono i suoi </a:t>
            </a:r>
            <a:r>
              <a:rPr lang="it-IT" b="1" dirty="0"/>
              <a:t>divisori</a:t>
            </a:r>
            <a:r>
              <a:rPr lang="it-IT" dirty="0"/>
              <a:t> o </a:t>
            </a:r>
            <a:r>
              <a:rPr lang="it-IT" b="1" dirty="0"/>
              <a:t>sottomultipli</a:t>
            </a:r>
            <a:r>
              <a:rPr lang="it-IT" dirty="0"/>
              <a:t>.</a:t>
            </a:r>
          </a:p>
          <a:p>
            <a:r>
              <a:rPr lang="it-IT" dirty="0"/>
              <a:t>Un numero può essere divisore di più numeri. 1,2,3,6 sono divisori comuni di 30 e 24.</a:t>
            </a:r>
          </a:p>
          <a:p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3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84212" y="685800"/>
            <a:ext cx="4712036" cy="3615267"/>
          </a:xfrm>
        </p:spPr>
        <p:txBody>
          <a:bodyPr/>
          <a:lstStyle/>
          <a:p>
            <a:r>
              <a:rPr lang="it-IT" b="1" dirty="0"/>
              <a:t>Esercizio n° 1</a:t>
            </a:r>
            <a:endParaRPr lang="it-IT" dirty="0"/>
          </a:p>
          <a:p>
            <a:r>
              <a:rPr lang="it-IT" dirty="0"/>
              <a:t>Evidenzia i numeri che sono divisori del numero indicato in rosso.</a:t>
            </a:r>
          </a:p>
          <a:p>
            <a:r>
              <a:rPr lang="it-IT" b="1" dirty="0"/>
              <a:t>25</a:t>
            </a:r>
            <a:r>
              <a:rPr lang="it-IT" dirty="0"/>
              <a:t> → 2 – 3 – 5 – 10</a:t>
            </a:r>
          </a:p>
          <a:p>
            <a:r>
              <a:rPr lang="it-IT" b="1" dirty="0"/>
              <a:t>21</a:t>
            </a:r>
            <a:r>
              <a:rPr lang="it-IT" dirty="0"/>
              <a:t> → 2 – 3 – 4 – 5 – 7</a:t>
            </a:r>
          </a:p>
          <a:p>
            <a:r>
              <a:rPr lang="it-IT" b="1" dirty="0"/>
              <a:t>16</a:t>
            </a:r>
            <a:r>
              <a:rPr lang="it-IT" dirty="0"/>
              <a:t> → 2 – 3 – 4 – 5</a:t>
            </a:r>
          </a:p>
          <a:p>
            <a:r>
              <a:rPr lang="it-IT" b="1" dirty="0"/>
              <a:t>32</a:t>
            </a:r>
            <a:r>
              <a:rPr lang="it-IT" dirty="0"/>
              <a:t> → 4 – 5 – 6 – 8 – 12 – 16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88643" y="4700789"/>
            <a:ext cx="7456868" cy="794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2000" b="1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Esercizio n° 7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Scrivi i divisori dei seguenti numeri: 15, 36, 24, 18, 20 , 40.</a:t>
            </a:r>
            <a:endParaRPr lang="it-IT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34972" y="476520"/>
            <a:ext cx="8534400" cy="5679106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it-IT" sz="8000" dirty="0"/>
              <a:t>Oggi ci occuperemo dei </a:t>
            </a:r>
            <a:r>
              <a:rPr lang="it-IT" sz="8000" b="1" dirty="0"/>
              <a:t>criteri di divisibilità</a:t>
            </a:r>
            <a:r>
              <a:rPr lang="it-IT" sz="8000" dirty="0"/>
              <a:t> grazie ai quali è possibile stabilire, senza dover eseguire una divisione, se un </a:t>
            </a:r>
            <a:r>
              <a:rPr lang="it-IT" sz="8000" b="1" dirty="0"/>
              <a:t>numero è divisibile per 2, 3, 4, 5 e</a:t>
            </a:r>
            <a:r>
              <a:rPr lang="it-IT" sz="8000" dirty="0"/>
              <a:t> </a:t>
            </a:r>
            <a:r>
              <a:rPr lang="it-IT" sz="8000" b="1" dirty="0"/>
              <a:t>9</a:t>
            </a:r>
            <a:r>
              <a:rPr lang="it-IT" sz="8000" dirty="0"/>
              <a:t> e lo faremo attraverso una raccolta di esercizi sviluppati appositamente per i bambini che frequentano la scuola primaria.</a:t>
            </a:r>
          </a:p>
          <a:p>
            <a:pPr fontAlgn="base"/>
            <a:r>
              <a:rPr lang="it-IT" sz="8000" dirty="0"/>
              <a:t>Sviluppati secondo un livello di difficoltà crescente, gli </a:t>
            </a:r>
            <a:r>
              <a:rPr lang="it-IT" sz="8000" b="1" dirty="0"/>
              <a:t>esercizi</a:t>
            </a:r>
            <a:r>
              <a:rPr lang="it-IT" sz="8000" dirty="0"/>
              <a:t> che vi proponiamo metteranno alla prova l’apprendimento dei piccoli studenti che dovranno tenere ben a mente:</a:t>
            </a:r>
          </a:p>
          <a:p>
            <a:pPr lvl="0" fontAlgn="base"/>
            <a:r>
              <a:rPr lang="it-IT" sz="8000" dirty="0"/>
              <a:t>un numero è divisibile per </a:t>
            </a:r>
            <a:r>
              <a:rPr lang="it-IT" sz="8000" b="1" dirty="0"/>
              <a:t>2</a:t>
            </a:r>
            <a:r>
              <a:rPr lang="it-IT" sz="8000" dirty="0"/>
              <a:t> se è un numero pari;</a:t>
            </a:r>
          </a:p>
          <a:p>
            <a:pPr lvl="0" fontAlgn="base"/>
            <a:r>
              <a:rPr lang="it-IT" sz="8000" dirty="0"/>
              <a:t>un numero è divisibile per </a:t>
            </a:r>
            <a:r>
              <a:rPr lang="it-IT" sz="8000" b="1" dirty="0"/>
              <a:t>3</a:t>
            </a:r>
            <a:r>
              <a:rPr lang="it-IT" sz="8000" dirty="0"/>
              <a:t> se la somma di tutte le sue cifre è un numero divisibile per 3;</a:t>
            </a:r>
          </a:p>
          <a:p>
            <a:pPr lvl="0" fontAlgn="base"/>
            <a:r>
              <a:rPr lang="it-IT" sz="8000" dirty="0"/>
              <a:t>un numero è divisibile per </a:t>
            </a:r>
            <a:r>
              <a:rPr lang="it-IT" sz="8000" b="1" dirty="0"/>
              <a:t>4</a:t>
            </a:r>
            <a:r>
              <a:rPr lang="it-IT" sz="8000" dirty="0"/>
              <a:t> se le ultime due cifre sono due zeri o formano un numero multiplo di 4;</a:t>
            </a:r>
          </a:p>
          <a:p>
            <a:pPr lvl="0" fontAlgn="base"/>
            <a:r>
              <a:rPr lang="it-IT" sz="8000" dirty="0"/>
              <a:t>un numero è divisibile per </a:t>
            </a:r>
            <a:r>
              <a:rPr lang="it-IT" sz="8000" b="1" dirty="0"/>
              <a:t>5</a:t>
            </a:r>
            <a:r>
              <a:rPr lang="it-IT" sz="8000" dirty="0"/>
              <a:t> se termina con zero o con 5;</a:t>
            </a:r>
          </a:p>
          <a:p>
            <a:pPr lvl="0" fontAlgn="base"/>
            <a:r>
              <a:rPr lang="it-IT" sz="8000" dirty="0"/>
              <a:t>un numero è divisibile per </a:t>
            </a:r>
            <a:r>
              <a:rPr lang="it-IT" sz="8000" b="1" dirty="0"/>
              <a:t>9</a:t>
            </a:r>
            <a:r>
              <a:rPr lang="it-IT" sz="8000" dirty="0"/>
              <a:t> se la somma di tutte le sue cifre è un numero divisibile per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177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334851"/>
            <a:ext cx="4353059" cy="62699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35" y="427167"/>
            <a:ext cx="4848301" cy="60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5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91418"/>
            <a:ext cx="5059765" cy="351997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1" y="489397"/>
            <a:ext cx="5022760" cy="5293217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simmetria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63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84212" y="193183"/>
            <a:ext cx="8534400" cy="2807594"/>
          </a:xfrm>
        </p:spPr>
        <p:txBody>
          <a:bodyPr/>
          <a:lstStyle/>
          <a:p>
            <a:r>
              <a:rPr lang="it-IT" b="1" dirty="0"/>
              <a:t>La simmetria</a:t>
            </a:r>
            <a:endParaRPr lang="it-IT" dirty="0"/>
          </a:p>
          <a:p>
            <a:r>
              <a:rPr lang="it-IT" dirty="0"/>
              <a:t>La </a:t>
            </a:r>
            <a:r>
              <a:rPr lang="it-IT" b="1" dirty="0"/>
              <a:t>simmetria</a:t>
            </a:r>
            <a:r>
              <a:rPr lang="it-IT" dirty="0"/>
              <a:t> è lo spostamento di una figura o di un oggetto attorno a una retta, chiamata </a:t>
            </a:r>
            <a:r>
              <a:rPr lang="it-IT" b="1" dirty="0"/>
              <a:t>asse di simmetria</a:t>
            </a:r>
            <a:r>
              <a:rPr lang="it-IT" dirty="0"/>
              <a:t>. Ogni punto della figura di partenza ha un suo punto simmetrico rispetto all’asse di simmetria. Ogni punto e il suo simmetrico sono</a:t>
            </a:r>
            <a:r>
              <a:rPr lang="it-IT" b="1" dirty="0"/>
              <a:t> equidistanti</a:t>
            </a:r>
            <a:r>
              <a:rPr lang="it-IT" dirty="0"/>
              <a:t> dall’asse di simmetria.</a:t>
            </a:r>
          </a:p>
          <a:p>
            <a:r>
              <a:rPr lang="it-IT" dirty="0"/>
              <a:t>L’asse di simmetria può essere esterno o interno alla figura.</a:t>
            </a:r>
          </a:p>
          <a:p>
            <a:endParaRPr lang="it-IT" dirty="0"/>
          </a:p>
        </p:txBody>
      </p:sp>
      <p:pic>
        <p:nvPicPr>
          <p:cNvPr id="5" name="Immagine 4" descr="asse di simmetria interno ed esterno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2859110"/>
            <a:ext cx="8796271" cy="372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45014" y="987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304</TotalTime>
  <Words>70</Words>
  <Application>Microsoft Office PowerPoint</Application>
  <PresentationFormat>Widescreen</PresentationFormat>
  <Paragraphs>52</Paragraphs>
  <Slides>10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Sezione</vt:lpstr>
      <vt:lpstr>Attività asincrona  matematica – Geometria Multipli – Divisori – Simmetria Docente: Giovanzanti patrizia  classi 4 C - 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simmetria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Attività asincrona  matematica – Geometria Multipli – Divisori – Simmetria Docente: Giovanzanti patrizia  classi 4 C - D</dc:title>
  <dc:creator>Account Microsoft</dc:creator>
  <cp:lastModifiedBy>Account Microsoft</cp:lastModifiedBy>
  <cp:revision>24</cp:revision>
  <dcterms:created xsi:type="dcterms:W3CDTF">2021-01-15T15:52:30Z</dcterms:created>
  <dcterms:modified xsi:type="dcterms:W3CDTF">2021-01-15T20:56:55Z</dcterms:modified>
</cp:coreProperties>
</file>