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0" r:id="rId3"/>
    <p:sldId id="264" r:id="rId4"/>
    <p:sldId id="265" r:id="rId5"/>
    <p:sldId id="272" r:id="rId6"/>
    <p:sldId id="269" r:id="rId7"/>
    <p:sldId id="259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14/01/2021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cDgGiiBZc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alaméo - Il Monachesi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00832"/>
          </a:xfrm>
          <a:prstGeom prst="rect">
            <a:avLst/>
          </a:prstGeom>
          <a:noFill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 cstate="print"/>
          <a:stretch>
            <a:fillRect/>
          </a:stretch>
        </p:blipFill>
        <p:spPr>
          <a:xfrm>
            <a:off x="1115616" y="764704"/>
            <a:ext cx="736848" cy="736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eronica\Pictures\vlcsnap-error6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9525"/>
            <a:ext cx="12192000" cy="683895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7308304" y="6453336"/>
            <a:ext cx="18356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 cstate="print"/>
          <a:stretch>
            <a:fillRect/>
          </a:stretch>
        </p:blipFill>
        <p:spPr>
          <a:xfrm>
            <a:off x="1979712" y="476672"/>
            <a:ext cx="520824" cy="520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987824" y="404664"/>
            <a:ext cx="345638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SAN BENEDETTO</a:t>
            </a:r>
            <a:endParaRPr lang="it-IT" sz="36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995936" y="1340768"/>
            <a:ext cx="1224136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480-547</a:t>
            </a:r>
            <a:endParaRPr lang="it-IT" b="1" dirty="0"/>
          </a:p>
        </p:txBody>
      </p:sp>
      <p:pic>
        <p:nvPicPr>
          <p:cNvPr id="4098" name="Picture 2" descr="San Benedetto da Nor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348880"/>
            <a:ext cx="2693099" cy="3600400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539552" y="1124744"/>
            <a:ext cx="1872208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529: fonda un monastero a Montecassino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4437112"/>
            <a:ext cx="2520280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Capo del monastero è</a:t>
            </a:r>
          </a:p>
          <a:p>
            <a:pPr algn="ctr"/>
            <a:r>
              <a:rPr lang="it-IT" b="1" dirty="0" smtClean="0">
                <a:solidFill>
                  <a:srgbClr val="C00000"/>
                </a:solidFill>
              </a:rPr>
              <a:t>L’ ABATE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67544" y="5733256"/>
            <a:ext cx="23042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/>
              <a:t>Monasteri = Abbazie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732240" y="1628800"/>
            <a:ext cx="1512168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Scrive la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</a:rPr>
              <a:t>REGOLA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084168" y="2780928"/>
            <a:ext cx="288032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Incentrata su quattro voti</a:t>
            </a: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Castità, povertà,</a:t>
            </a: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obbedienza, stabilità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228184" y="4509120"/>
            <a:ext cx="2304256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ORA ET LABORA</a:t>
            </a:r>
            <a:endParaRPr lang="it-IT" sz="20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012160" y="5589240"/>
            <a:ext cx="2987824" cy="646331"/>
          </a:xfrm>
          <a:prstGeom prst="rect">
            <a:avLst/>
          </a:prstGeom>
          <a:solidFill>
            <a:srgbClr val="7030A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Scansione della giornata del monaco secondo precisi orari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Abbazia di Montecassino, la culla del monachesimo occidentale | Provincia di  Frosin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2348880"/>
            <a:ext cx="2664296" cy="1764759"/>
          </a:xfrm>
          <a:prstGeom prst="rect">
            <a:avLst/>
          </a:prstGeom>
          <a:noFill/>
        </p:spPr>
      </p:pic>
      <p:pic>
        <p:nvPicPr>
          <p:cNvPr id="1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 cstate="print"/>
          <a:stretch>
            <a:fillRect/>
          </a:stretch>
        </p:blipFill>
        <p:spPr>
          <a:xfrm>
            <a:off x="1259632" y="476672"/>
            <a:ext cx="520824" cy="520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63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l monachesimo. - ppt scaric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331640" y="0"/>
            <a:ext cx="6336704" cy="15081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LA VITA </a:t>
            </a:r>
          </a:p>
          <a:p>
            <a:pPr algn="ctr"/>
            <a:r>
              <a:rPr lang="it-IT" sz="2800" b="1" dirty="0" smtClean="0"/>
              <a:t>NEL MONASTERO</a:t>
            </a:r>
          </a:p>
          <a:p>
            <a:pPr algn="ctr"/>
            <a:r>
              <a:rPr lang="it-IT" b="1" dirty="0" smtClean="0"/>
              <a:t>San Benedetto attribuisce grande importanza al lavoro</a:t>
            </a:r>
          </a:p>
          <a:p>
            <a:pPr algn="ctr"/>
            <a:r>
              <a:rPr lang="it-IT" b="1" dirty="0" smtClean="0"/>
              <a:t>ORA ET LABORA</a:t>
            </a:r>
            <a:endParaRPr lang="it-IT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eronica\Pictures\vlcsnap-error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9525"/>
            <a:ext cx="12192000" cy="683895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7308304" y="6488668"/>
            <a:ext cx="18356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004048" y="1268760"/>
            <a:ext cx="1584176" cy="830997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latin typeface="Arial Narrow" pitchFamily="34" charset="0"/>
              </a:rPr>
              <a:t>Lo </a:t>
            </a:r>
            <a:r>
              <a:rPr lang="it-IT" sz="1600" b="1" dirty="0" err="1" smtClean="0">
                <a:latin typeface="Arial Narrow" pitchFamily="34" charset="0"/>
              </a:rPr>
              <a:t>scriptorium</a:t>
            </a:r>
            <a:r>
              <a:rPr lang="it-IT" sz="1600" b="1" dirty="0" smtClean="0">
                <a:latin typeface="Arial Narrow" pitchFamily="34" charset="0"/>
              </a:rPr>
              <a:t> </a:t>
            </a:r>
            <a:r>
              <a:rPr lang="it-IT" sz="1600" dirty="0" smtClean="0">
                <a:latin typeface="Arial Narrow" pitchFamily="34" charset="0"/>
              </a:rPr>
              <a:t>dove i monaci copiano i libri</a:t>
            </a:r>
            <a:endParaRPr lang="it-IT" sz="1600" dirty="0">
              <a:latin typeface="Arial Narrow" pitchFamily="34" charset="0"/>
            </a:endParaRPr>
          </a:p>
        </p:txBody>
      </p:sp>
      <p:cxnSp>
        <p:nvCxnSpPr>
          <p:cNvPr id="7" name="Connettore 2 6"/>
          <p:cNvCxnSpPr/>
          <p:nvPr/>
        </p:nvCxnSpPr>
        <p:spPr>
          <a:xfrm>
            <a:off x="5724128" y="2132856"/>
            <a:ext cx="288032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 cstate="print"/>
          <a:stretch>
            <a:fillRect/>
          </a:stretch>
        </p:blipFill>
        <p:spPr>
          <a:xfrm>
            <a:off x="755576" y="620688"/>
            <a:ext cx="520824" cy="520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1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eronica\Pictures\vlcsnap-error0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9525"/>
            <a:ext cx="12192000" cy="683895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7452320" y="6381328"/>
            <a:ext cx="16916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 cstate="print"/>
          <a:stretch>
            <a:fillRect/>
          </a:stretch>
        </p:blipFill>
        <p:spPr>
          <a:xfrm>
            <a:off x="467544" y="2852936"/>
            <a:ext cx="520824" cy="520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RISPONDI SUL QUADERNO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 ALLE SEGUENTI DOMANDE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5893296"/>
            <a:ext cx="8625136" cy="964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>
                <a:hlinkClick r:id="rId2"/>
              </a:rPr>
              <a:t>https://</a:t>
            </a:r>
            <a:r>
              <a:rPr lang="it-IT" dirty="0" smtClean="0">
                <a:hlinkClick r:id="rId2"/>
              </a:rPr>
              <a:t>www.youtube.com/watch?v=GcDgGiiBZcQ</a:t>
            </a:r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95536" y="1628800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800" b="1" dirty="0" smtClean="0">
                <a:solidFill>
                  <a:srgbClr val="0033CC"/>
                </a:solidFill>
              </a:rPr>
              <a:t>In quali regioni iniziò a svilupparsi il Monachesimo?</a:t>
            </a:r>
          </a:p>
          <a:p>
            <a:pPr>
              <a:buFont typeface="Wingdings" pitchFamily="2" charset="2"/>
              <a:buChar char="v"/>
            </a:pPr>
            <a:r>
              <a:rPr lang="it-IT" sz="2800" b="1" dirty="0" smtClean="0">
                <a:solidFill>
                  <a:srgbClr val="0033CC"/>
                </a:solidFill>
              </a:rPr>
              <a:t>Chi considerato il fondatore del Monachesimo Orientale?</a:t>
            </a:r>
          </a:p>
          <a:p>
            <a:pPr>
              <a:buFont typeface="Wingdings" pitchFamily="2" charset="2"/>
              <a:buChar char="v"/>
            </a:pPr>
            <a:r>
              <a:rPr lang="it-IT" sz="2800" b="1" dirty="0" smtClean="0">
                <a:solidFill>
                  <a:srgbClr val="0033CC"/>
                </a:solidFill>
              </a:rPr>
              <a:t>Che cosa significa la parola ‘’Abate’’?</a:t>
            </a:r>
          </a:p>
          <a:p>
            <a:pPr>
              <a:buFont typeface="Wingdings" pitchFamily="2" charset="2"/>
              <a:buChar char="v"/>
            </a:pPr>
            <a:r>
              <a:rPr lang="it-IT" sz="2800" b="1" dirty="0" smtClean="0">
                <a:solidFill>
                  <a:srgbClr val="0033CC"/>
                </a:solidFill>
              </a:rPr>
              <a:t>Cosa significa che i primi monaci erano eremiti?</a:t>
            </a:r>
          </a:p>
          <a:p>
            <a:pPr>
              <a:buFont typeface="Wingdings" pitchFamily="2" charset="2"/>
              <a:buChar char="v"/>
            </a:pPr>
            <a:r>
              <a:rPr lang="it-IT" sz="2800" b="1" dirty="0" smtClean="0">
                <a:solidFill>
                  <a:srgbClr val="0033CC"/>
                </a:solidFill>
              </a:rPr>
              <a:t>Dove nacque San Benedetto?</a:t>
            </a:r>
          </a:p>
          <a:p>
            <a:pPr>
              <a:buFont typeface="Wingdings" pitchFamily="2" charset="2"/>
              <a:buChar char="v"/>
            </a:pPr>
            <a:r>
              <a:rPr lang="it-IT" sz="2800" b="1" dirty="0" smtClean="0">
                <a:solidFill>
                  <a:srgbClr val="0033CC"/>
                </a:solidFill>
              </a:rPr>
              <a:t>Con quale motto può essere sintetizzata la regola di San Benedetto?</a:t>
            </a:r>
          </a:p>
          <a:p>
            <a:pPr>
              <a:buFont typeface="Wingdings" pitchFamily="2" charset="2"/>
              <a:buChar char="v"/>
            </a:pPr>
            <a:endParaRPr lang="it-IT" sz="2800" b="1" dirty="0" smtClean="0">
              <a:solidFill>
                <a:srgbClr val="0033CC"/>
              </a:solidFill>
            </a:endParaRPr>
          </a:p>
          <a:p>
            <a:r>
              <a:rPr lang="it-IT" b="1" dirty="0" smtClean="0"/>
              <a:t>Link del video sul Monachesimo e vita di San Benedetto</a:t>
            </a:r>
          </a:p>
          <a:p>
            <a:pPr>
              <a:buFont typeface="Wingdings" pitchFamily="2" charset="2"/>
              <a:buChar char="v"/>
            </a:pPr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134</Words>
  <Application>Microsoft Office PowerPoint</Application>
  <PresentationFormat>Presentazione su schermo (4:3)</PresentationFormat>
  <Paragraphs>28</Paragraphs>
  <Slides>7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RISPONDI SUL QUADERNO  ALLE SEGUENTI DOMANDE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Veronica</dc:creator>
  <cp:lastModifiedBy>Veronica</cp:lastModifiedBy>
  <cp:revision>48</cp:revision>
  <dcterms:created xsi:type="dcterms:W3CDTF">2021-01-08T16:44:49Z</dcterms:created>
  <dcterms:modified xsi:type="dcterms:W3CDTF">2021-01-14T10:32:55Z</dcterms:modified>
</cp:coreProperties>
</file>