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62" r:id="rId3"/>
    <p:sldId id="263" r:id="rId4"/>
    <p:sldId id="265" r:id="rId5"/>
    <p:sldId id="266" r:id="rId6"/>
    <p:sldId id="264" r:id="rId7"/>
    <p:sldId id="267" r:id="rId8"/>
    <p:sldId id="268" r:id="rId9"/>
    <p:sldId id="269" r:id="rId10"/>
    <p:sldId id="271" r:id="rId11"/>
    <p:sldId id="272"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‹N›</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643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02AC24A9-CCB6-4F8D-B8DB-C2F3692CFA5A}" type="datetimeFigureOut">
              <a:rPr lang="en-US" smtClean="0"/>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719617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2AC24A9-CCB6-4F8D-B8DB-C2F3692CFA5A}"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994379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2AC24A9-CCB6-4F8D-B8DB-C2F3692CFA5A}"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‹N›</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95293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2AC24A9-CCB6-4F8D-B8DB-C2F3692CFA5A}"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819385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2AC24A9-CCB6-4F8D-B8DB-C2F3692CFA5A}"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‹N›</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13925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2AC24A9-CCB6-4F8D-B8DB-C2F3692CFA5A}"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494915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562577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51466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59103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2AC24A9-CCB6-4F8D-B8DB-C2F3692CFA5A}"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193365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2AC24A9-CCB6-4F8D-B8DB-C2F3692CFA5A}"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831001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2AC24A9-CCB6-4F8D-B8DB-C2F3692CFA5A}" type="datetimeFigureOut">
              <a:rPr lang="en-US" smtClean="0"/>
              <a:t>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4015751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2AC24A9-CCB6-4F8D-B8DB-C2F3692CFA5A}" type="datetimeFigureOut">
              <a:rPr lang="en-US" smtClean="0"/>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518414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C24A9-CCB6-4F8D-B8DB-C2F3692CFA5A}" type="datetimeFigureOut">
              <a:rPr lang="en-US" smtClean="0"/>
              <a:t>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935182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2AC24A9-CCB6-4F8D-B8DB-C2F3692CFA5A}"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496069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it-IT"/>
              <a:t>Fare clic per modificare lo stile del titolo dello schema</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2AC24A9-CCB6-4F8D-B8DB-C2F3692CFA5A}"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89286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2AC24A9-CCB6-4F8D-B8DB-C2F3692CFA5A}" type="datetimeFigureOut">
              <a:rPr lang="en-US" smtClean="0"/>
              <a:t>1/11/2021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2DC25EE-239B-4C5F-AAD1-255A7D5F1EE2}" type="slidenum">
              <a:rPr lang="en-US" smtClean="0"/>
              <a:t>‹N›</a:t>
            </a:fld>
            <a:endParaRPr lang="en-US"/>
          </a:p>
        </p:txBody>
      </p:sp>
    </p:spTree>
    <p:extLst>
      <p:ext uri="{BB962C8B-B14F-4D97-AF65-F5344CB8AC3E}">
        <p14:creationId xmlns:p14="http://schemas.microsoft.com/office/powerpoint/2010/main" val="89224459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1.m4a"/><Relationship Id="rId7" Type="http://schemas.openxmlformats.org/officeDocument/2006/relationships/image" Target="../media/image15.jpeg"/><Relationship Id="rId2" Type="http://schemas.openxmlformats.org/officeDocument/2006/relationships/video" Target="https://www.youtube.com/embed/RR30r52uQmQ?feature=oembed" TargetMode="External"/><Relationship Id="rId1" Type="http://schemas.openxmlformats.org/officeDocument/2006/relationships/video" Target="https://www.youtube.com/embed/Wzp3AFcIUCo?feature=oembed" TargetMode="External"/><Relationship Id="rId6" Type="http://schemas.openxmlformats.org/officeDocument/2006/relationships/image" Target="../media/image14.jpeg"/><Relationship Id="rId5" Type="http://schemas.openxmlformats.org/officeDocument/2006/relationships/slideLayout" Target="../slideLayouts/slideLayout2.xml"/><Relationship Id="rId4" Type="http://schemas.openxmlformats.org/officeDocument/2006/relationships/audio" Target="../media/media11.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video" Target="https://www.youtube.com/embed/kjIHI3Lugbo?feature=oembed" TargetMode="External"/><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ualizza immagine di origine">
            <a:extLst>
              <a:ext uri="{FF2B5EF4-FFF2-40B4-BE49-F238E27FC236}">
                <a16:creationId xmlns:a16="http://schemas.microsoft.com/office/drawing/2014/main" id="{CDCB6138-F4F3-4BF3-BA8A-7302295D01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8824" y="360702"/>
            <a:ext cx="451485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40F1038-F833-4E7C-90BD-86D8FF1F48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02" y="3838760"/>
            <a:ext cx="4286250" cy="257175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3EB1A4B3-DC0F-4A3E-A797-E406F11578B1}"/>
              </a:ext>
            </a:extLst>
          </p:cNvPr>
          <p:cNvSpPr txBox="1"/>
          <p:nvPr/>
        </p:nvSpPr>
        <p:spPr>
          <a:xfrm>
            <a:off x="692458" y="497150"/>
            <a:ext cx="5877018" cy="2062103"/>
          </a:xfrm>
          <a:prstGeom prst="rect">
            <a:avLst/>
          </a:prstGeom>
          <a:noFill/>
        </p:spPr>
        <p:txBody>
          <a:bodyPr wrap="square" rtlCol="0">
            <a:spAutoFit/>
          </a:bodyPr>
          <a:lstStyle/>
          <a:p>
            <a:r>
              <a:rPr lang="it-IT" sz="2800" b="1" dirty="0">
                <a:solidFill>
                  <a:schemeClr val="bg1"/>
                </a:solidFill>
              </a:rPr>
              <a:t>SCIENZE – TECNOLOGIA –</a:t>
            </a:r>
          </a:p>
          <a:p>
            <a:r>
              <a:rPr lang="it-IT" sz="2800" b="1" dirty="0">
                <a:solidFill>
                  <a:schemeClr val="bg1"/>
                </a:solidFill>
              </a:rPr>
              <a:t>ED. CIVICA - MUSICA</a:t>
            </a:r>
          </a:p>
          <a:p>
            <a:endParaRPr lang="it-IT" sz="2400" b="1" dirty="0">
              <a:solidFill>
                <a:schemeClr val="bg1"/>
              </a:solidFill>
            </a:endParaRPr>
          </a:p>
          <a:p>
            <a:r>
              <a:rPr lang="it-IT" sz="2400" b="1" dirty="0">
                <a:solidFill>
                  <a:schemeClr val="bg1"/>
                </a:solidFill>
              </a:rPr>
              <a:t>I VENTI –                        L’INQUINAMENTO ATMOSFERICO</a:t>
            </a:r>
          </a:p>
        </p:txBody>
      </p:sp>
      <p:sp>
        <p:nvSpPr>
          <p:cNvPr id="7" name="CasellaDiTesto 6">
            <a:extLst>
              <a:ext uri="{FF2B5EF4-FFF2-40B4-BE49-F238E27FC236}">
                <a16:creationId xmlns:a16="http://schemas.microsoft.com/office/drawing/2014/main" id="{98172A78-3C0B-4F5C-97A7-945CFED6ADF9}"/>
              </a:ext>
            </a:extLst>
          </p:cNvPr>
          <p:cNvSpPr txBox="1"/>
          <p:nvPr/>
        </p:nvSpPr>
        <p:spPr>
          <a:xfrm>
            <a:off x="5912528" y="4092606"/>
            <a:ext cx="5761146" cy="830997"/>
          </a:xfrm>
          <a:prstGeom prst="rect">
            <a:avLst/>
          </a:prstGeom>
          <a:noFill/>
        </p:spPr>
        <p:txBody>
          <a:bodyPr wrap="square" rtlCol="0">
            <a:spAutoFit/>
          </a:bodyPr>
          <a:lstStyle/>
          <a:p>
            <a:r>
              <a:rPr lang="it-IT" sz="2400" b="1" dirty="0">
                <a:solidFill>
                  <a:schemeClr val="bg1"/>
                </a:solidFill>
              </a:rPr>
              <a:t>Classe IV A Plesso Rodari</a:t>
            </a:r>
          </a:p>
          <a:p>
            <a:r>
              <a:rPr lang="it-IT" sz="2400" b="1" dirty="0">
                <a:solidFill>
                  <a:schemeClr val="bg1"/>
                </a:solidFill>
              </a:rPr>
              <a:t>doc. Vitale Raffaella</a:t>
            </a:r>
          </a:p>
        </p:txBody>
      </p:sp>
      <p:pic>
        <p:nvPicPr>
          <p:cNvPr id="2" name="Audio registrato">
            <a:hlinkClick r:id="" action="ppaction://media"/>
            <a:extLst>
              <a:ext uri="{FF2B5EF4-FFF2-40B4-BE49-F238E27FC236}">
                <a16:creationId xmlns:a16="http://schemas.microsoft.com/office/drawing/2014/main" id="{12D7B4A1-B5EC-4535-BFA7-A72C701DE0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7973" y="2711643"/>
            <a:ext cx="487363" cy="487363"/>
          </a:xfrm>
          <a:prstGeom prst="rect">
            <a:avLst/>
          </a:prstGeom>
        </p:spPr>
      </p:pic>
    </p:spTree>
    <p:extLst>
      <p:ext uri="{BB962C8B-B14F-4D97-AF65-F5344CB8AC3E}">
        <p14:creationId xmlns:p14="http://schemas.microsoft.com/office/powerpoint/2010/main" val="269121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DDBB4B2-1BC8-4D43-9EBD-19D69E9AC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90" y="263101"/>
            <a:ext cx="11826807" cy="637230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gistrato">
            <a:hlinkClick r:id="" action="ppaction://media"/>
            <a:extLst>
              <a:ext uri="{FF2B5EF4-FFF2-40B4-BE49-F238E27FC236}">
                <a16:creationId xmlns:a16="http://schemas.microsoft.com/office/drawing/2014/main" id="{696C7050-EF0D-4230-ADFD-85C2A20536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38058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lementi multimediali online 5" title="Il vento filastrocca rap  | Filastrocca per bambini">
            <a:hlinkClick r:id="" action="ppaction://media"/>
            <a:extLst>
              <a:ext uri="{FF2B5EF4-FFF2-40B4-BE49-F238E27FC236}">
                <a16:creationId xmlns:a16="http://schemas.microsoft.com/office/drawing/2014/main" id="{34374A84-702E-4DE0-ABDE-7BFE118C0877}"/>
              </a:ext>
            </a:extLst>
          </p:cNvPr>
          <p:cNvPicPr>
            <a:picLocks noRot="1" noChangeAspect="1"/>
          </p:cNvPicPr>
          <p:nvPr>
            <a:videoFile r:link="rId1"/>
          </p:nvPr>
        </p:nvPicPr>
        <p:blipFill>
          <a:blip r:embed="rId6"/>
          <a:stretch>
            <a:fillRect/>
          </a:stretch>
        </p:blipFill>
        <p:spPr>
          <a:xfrm>
            <a:off x="683581" y="2601157"/>
            <a:ext cx="5270091" cy="3311371"/>
          </a:xfrm>
          <a:prstGeom prst="rect">
            <a:avLst/>
          </a:prstGeom>
        </p:spPr>
      </p:pic>
      <p:pic>
        <p:nvPicPr>
          <p:cNvPr id="7" name="Elementi multimediali online 6" title="Paxi – L'effetto serra">
            <a:hlinkClick r:id="" action="ppaction://media"/>
            <a:extLst>
              <a:ext uri="{FF2B5EF4-FFF2-40B4-BE49-F238E27FC236}">
                <a16:creationId xmlns:a16="http://schemas.microsoft.com/office/drawing/2014/main" id="{B95FA8F9-D0ED-4298-9C9D-8C93EA2BFB7B}"/>
              </a:ext>
            </a:extLst>
          </p:cNvPr>
          <p:cNvPicPr>
            <a:picLocks noRot="1" noChangeAspect="1"/>
          </p:cNvPicPr>
          <p:nvPr>
            <a:videoFile r:link="rId2"/>
          </p:nvPr>
        </p:nvPicPr>
        <p:blipFill>
          <a:blip r:embed="rId7"/>
          <a:stretch>
            <a:fillRect/>
          </a:stretch>
        </p:blipFill>
        <p:spPr>
          <a:xfrm>
            <a:off x="6252813" y="719091"/>
            <a:ext cx="5767552" cy="3258667"/>
          </a:xfrm>
          <a:prstGeom prst="rect">
            <a:avLst/>
          </a:prstGeom>
        </p:spPr>
      </p:pic>
      <p:sp>
        <p:nvSpPr>
          <p:cNvPr id="10" name="CasellaDiTesto 9">
            <a:extLst>
              <a:ext uri="{FF2B5EF4-FFF2-40B4-BE49-F238E27FC236}">
                <a16:creationId xmlns:a16="http://schemas.microsoft.com/office/drawing/2014/main" id="{6DB5FC1E-06C2-4624-8EC3-281E19A4226E}"/>
              </a:ext>
            </a:extLst>
          </p:cNvPr>
          <p:cNvSpPr txBox="1"/>
          <p:nvPr/>
        </p:nvSpPr>
        <p:spPr>
          <a:xfrm>
            <a:off x="6252813" y="4385569"/>
            <a:ext cx="5607754" cy="646331"/>
          </a:xfrm>
          <a:prstGeom prst="rect">
            <a:avLst/>
          </a:prstGeom>
          <a:noFill/>
        </p:spPr>
        <p:txBody>
          <a:bodyPr wrap="square" rtlCol="0">
            <a:spAutoFit/>
          </a:bodyPr>
          <a:lstStyle/>
          <a:p>
            <a:r>
              <a:rPr lang="it-IT" b="1" dirty="0">
                <a:solidFill>
                  <a:schemeClr val="bg1"/>
                </a:solidFill>
              </a:rPr>
              <a:t>ASSEGNO</a:t>
            </a:r>
          </a:p>
          <a:p>
            <a:r>
              <a:rPr lang="it-IT" b="1" dirty="0">
                <a:solidFill>
                  <a:schemeClr val="bg1"/>
                </a:solidFill>
              </a:rPr>
              <a:t>Studia pag. 18 e 19 e completa pag.26</a:t>
            </a:r>
          </a:p>
        </p:txBody>
      </p:sp>
      <p:pic>
        <p:nvPicPr>
          <p:cNvPr id="11" name="Audio registrato">
            <a:hlinkClick r:id="" action="ppaction://media"/>
            <a:extLst>
              <a:ext uri="{FF2B5EF4-FFF2-40B4-BE49-F238E27FC236}">
                <a16:creationId xmlns:a16="http://schemas.microsoft.com/office/drawing/2014/main" id="{113844CE-21AF-4A27-957D-FE0B57A99D1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13016" y="458109"/>
            <a:ext cx="487363" cy="487363"/>
          </a:xfrm>
          <a:prstGeom prst="rect">
            <a:avLst/>
          </a:prstGeom>
        </p:spPr>
      </p:pic>
    </p:spTree>
    <p:extLst>
      <p:ext uri="{BB962C8B-B14F-4D97-AF65-F5344CB8AC3E}">
        <p14:creationId xmlns:p14="http://schemas.microsoft.com/office/powerpoint/2010/main" val="292513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7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audio>
              <p:cMediaNode vol="80000">
                <p:cTn id="2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80AAE7F-B9AD-4AE2-A3C7-1AA8CFED1B79}"/>
              </a:ext>
            </a:extLst>
          </p:cNvPr>
          <p:cNvSpPr txBox="1"/>
          <p:nvPr/>
        </p:nvSpPr>
        <p:spPr>
          <a:xfrm>
            <a:off x="292100" y="101600"/>
            <a:ext cx="11607800" cy="3447098"/>
          </a:xfrm>
          <a:prstGeom prst="rect">
            <a:avLst/>
          </a:prstGeom>
          <a:noFill/>
        </p:spPr>
        <p:txBody>
          <a:bodyPr wrap="square" rtlCol="0">
            <a:spAutoFit/>
          </a:bodyPr>
          <a:lstStyle/>
          <a:p>
            <a:r>
              <a:rPr lang="it-IT" sz="2000" b="1" dirty="0">
                <a:solidFill>
                  <a:schemeClr val="bg1"/>
                </a:solidFill>
              </a:rPr>
              <a:t>COME SI SPOSTA L’ARIA.</a:t>
            </a:r>
          </a:p>
          <a:p>
            <a:r>
              <a:rPr lang="it-IT" b="1" dirty="0">
                <a:solidFill>
                  <a:schemeClr val="bg1"/>
                </a:solidFill>
              </a:rPr>
              <a:t>L’aria che ci circonda ha un peso. Il peso dell’aria pratica una pressione sulla superficie terrestre: questa pressione prende il nome di pressione atmosferica.</a:t>
            </a:r>
          </a:p>
          <a:p>
            <a:r>
              <a:rPr lang="it-IT" b="1" dirty="0">
                <a:solidFill>
                  <a:schemeClr val="bg1"/>
                </a:solidFill>
              </a:rPr>
              <a:t>La pressione atmosferica varia continuamente; essa dipende da tre fattori molto importanti: l’altitudine, la temperatura e l’umidità.</a:t>
            </a:r>
          </a:p>
          <a:p>
            <a:r>
              <a:rPr lang="it-IT" b="1" dirty="0">
                <a:solidFill>
                  <a:schemeClr val="bg1"/>
                </a:solidFill>
              </a:rPr>
              <a:t>Con l’altitudine la pressione atmosferica diminuisce : più saliamo in alto, minore è il peso dell’aria e quindi minore è la pressione.</a:t>
            </a:r>
          </a:p>
          <a:p>
            <a:r>
              <a:rPr lang="it-IT" b="1" dirty="0">
                <a:solidFill>
                  <a:schemeClr val="bg1"/>
                </a:solidFill>
              </a:rPr>
              <a:t>Un altro fattore è la temperatura. Quando l’aria viene riscaldata dal Sole diventa più leggera,  e tende a salire verso l’alto la sua pressione diminuisce e si formano zone di bassa pressione. Quando, invece,  l’aria si raffredda essa diventa più pesante e scende verso il basso, creando zone di alta pressione.</a:t>
            </a:r>
          </a:p>
          <a:p>
            <a:r>
              <a:rPr lang="it-IT" b="1" dirty="0">
                <a:solidFill>
                  <a:schemeClr val="bg1"/>
                </a:solidFill>
              </a:rPr>
              <a:t>La pressione atmosferica viene misurata con uno strumento  chiamato barometro.</a:t>
            </a:r>
          </a:p>
          <a:p>
            <a:endParaRPr lang="it-IT" b="1" dirty="0">
              <a:solidFill>
                <a:schemeClr val="bg1"/>
              </a:solidFill>
            </a:endParaRPr>
          </a:p>
        </p:txBody>
      </p:sp>
      <p:pic>
        <p:nvPicPr>
          <p:cNvPr id="1026" name="Picture 2">
            <a:extLst>
              <a:ext uri="{FF2B5EF4-FFF2-40B4-BE49-F238E27FC236}">
                <a16:creationId xmlns:a16="http://schemas.microsoft.com/office/drawing/2014/main" id="{2B90E486-E8FC-4D07-BB04-4292631BB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644" y="3227388"/>
            <a:ext cx="5064777" cy="352901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gistrato">
            <a:hlinkClick r:id="" action="ppaction://media"/>
            <a:extLst>
              <a:ext uri="{FF2B5EF4-FFF2-40B4-BE49-F238E27FC236}">
                <a16:creationId xmlns:a16="http://schemas.microsoft.com/office/drawing/2014/main" id="{69C92123-1BB1-4EDF-BFAA-DF256C62E2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6904" y="3305016"/>
            <a:ext cx="487363" cy="487363"/>
          </a:xfrm>
          <a:prstGeom prst="rect">
            <a:avLst/>
          </a:prstGeom>
        </p:spPr>
      </p:pic>
    </p:spTree>
    <p:extLst>
      <p:ext uri="{BB962C8B-B14F-4D97-AF65-F5344CB8AC3E}">
        <p14:creationId xmlns:p14="http://schemas.microsoft.com/office/powerpoint/2010/main" val="295418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407929A-52F7-4A60-A7FA-D82BD4039DED}"/>
              </a:ext>
            </a:extLst>
          </p:cNvPr>
          <p:cNvSpPr txBox="1"/>
          <p:nvPr/>
        </p:nvSpPr>
        <p:spPr>
          <a:xfrm>
            <a:off x="411332" y="470518"/>
            <a:ext cx="11780668" cy="2000548"/>
          </a:xfrm>
          <a:prstGeom prst="rect">
            <a:avLst/>
          </a:prstGeom>
          <a:noFill/>
        </p:spPr>
        <p:txBody>
          <a:bodyPr wrap="square" rtlCol="0">
            <a:spAutoFit/>
          </a:bodyPr>
          <a:lstStyle/>
          <a:p>
            <a:r>
              <a:rPr lang="it-IT" sz="2400" b="1" dirty="0">
                <a:solidFill>
                  <a:schemeClr val="bg1"/>
                </a:solidFill>
              </a:rPr>
              <a:t>I VENTI</a:t>
            </a:r>
          </a:p>
          <a:p>
            <a:r>
              <a:rPr lang="it-IT" sz="2000" b="1" dirty="0">
                <a:solidFill>
                  <a:schemeClr val="bg1"/>
                </a:solidFill>
              </a:rPr>
              <a:t>Il vento è causato dallo spostamento di grandi masse d’aria sulla Terra. Il sole scalda la terra e l’aria su di essa. L’aria  riscaldata dal Sole diventa più leggera e sale verso l’alto, lo spazio che lascia vuoto viene immediatamente occupato dall’aria fredda che è più pesante. Si crea, così, un movimento continuo di aria calda che sale e aria fredda che scende. Questi movimenti di aria orizzontale sono i venti che scorrono nel cielo…soffiando.</a:t>
            </a:r>
          </a:p>
        </p:txBody>
      </p:sp>
      <p:pic>
        <p:nvPicPr>
          <p:cNvPr id="1026" name="Picture 2">
            <a:extLst>
              <a:ext uri="{FF2B5EF4-FFF2-40B4-BE49-F238E27FC236}">
                <a16:creationId xmlns:a16="http://schemas.microsoft.com/office/drawing/2014/main" id="{90CFFFEA-6108-4F27-8285-4AACE1632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311" y="3062565"/>
            <a:ext cx="4410075" cy="307657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gistrato">
            <a:hlinkClick r:id="" action="ppaction://media"/>
            <a:extLst>
              <a:ext uri="{FF2B5EF4-FFF2-40B4-BE49-F238E27FC236}">
                <a16:creationId xmlns:a16="http://schemas.microsoft.com/office/drawing/2014/main" id="{272697EB-A429-44D3-857A-36E54F10B0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5140" y="3073662"/>
            <a:ext cx="487363" cy="487363"/>
          </a:xfrm>
          <a:prstGeom prst="rect">
            <a:avLst/>
          </a:prstGeom>
        </p:spPr>
      </p:pic>
    </p:spTree>
    <p:extLst>
      <p:ext uri="{BB962C8B-B14F-4D97-AF65-F5344CB8AC3E}">
        <p14:creationId xmlns:p14="http://schemas.microsoft.com/office/powerpoint/2010/main" val="282678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15693A1-4A35-4F84-B87C-9DEBD8AA6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740" y="0"/>
            <a:ext cx="5605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D31503A4-359A-4810-B61B-4373B929F2FB}"/>
              </a:ext>
            </a:extLst>
          </p:cNvPr>
          <p:cNvSpPr txBox="1"/>
          <p:nvPr/>
        </p:nvSpPr>
        <p:spPr>
          <a:xfrm>
            <a:off x="0" y="514905"/>
            <a:ext cx="9161755" cy="2308324"/>
          </a:xfrm>
          <a:prstGeom prst="rect">
            <a:avLst/>
          </a:prstGeom>
          <a:noFill/>
        </p:spPr>
        <p:txBody>
          <a:bodyPr wrap="square">
            <a:spAutoFit/>
          </a:bodyPr>
          <a:lstStyle/>
          <a:p>
            <a:r>
              <a:rPr lang="it-IT" sz="1800" b="1" dirty="0">
                <a:solidFill>
                  <a:schemeClr val="bg1"/>
                </a:solidFill>
              </a:rPr>
              <a:t>Esistono diversi tipi di vento più o meno forti che </a:t>
            </a:r>
          </a:p>
          <a:p>
            <a:r>
              <a:rPr lang="it-IT" sz="1800" b="1" dirty="0">
                <a:solidFill>
                  <a:schemeClr val="bg1"/>
                </a:solidFill>
              </a:rPr>
              <a:t>soffiano da direzioni diverse. Il vento più comune </a:t>
            </a:r>
          </a:p>
          <a:p>
            <a:r>
              <a:rPr lang="it-IT" sz="1800" b="1" dirty="0">
                <a:solidFill>
                  <a:schemeClr val="bg1"/>
                </a:solidFill>
              </a:rPr>
              <a:t>è la brezza, vento leggero che si crea lungo le coste </a:t>
            </a:r>
          </a:p>
          <a:p>
            <a:r>
              <a:rPr lang="it-IT" sz="1800" b="1" dirty="0">
                <a:solidFill>
                  <a:schemeClr val="bg1"/>
                </a:solidFill>
              </a:rPr>
              <a:t>a causa del diverso riscaldamento tra acqua e </a:t>
            </a:r>
            <a:r>
              <a:rPr lang="it-IT" sz="1800" b="1">
                <a:solidFill>
                  <a:schemeClr val="bg1"/>
                </a:solidFill>
              </a:rPr>
              <a:t>terra.</a:t>
            </a:r>
            <a:r>
              <a:rPr lang="it-IT" b="1">
                <a:solidFill>
                  <a:schemeClr val="bg1"/>
                </a:solidFill>
              </a:rPr>
              <a:t> </a:t>
            </a:r>
            <a:r>
              <a:rPr lang="it-IT" sz="1800" b="1">
                <a:solidFill>
                  <a:schemeClr val="bg1"/>
                </a:solidFill>
              </a:rPr>
              <a:t> </a:t>
            </a:r>
            <a:endParaRPr lang="it-IT" sz="1800" b="1" dirty="0">
              <a:solidFill>
                <a:schemeClr val="bg1"/>
              </a:solidFill>
            </a:endParaRPr>
          </a:p>
          <a:p>
            <a:r>
              <a:rPr lang="it-IT" sz="1800" b="1" dirty="0">
                <a:solidFill>
                  <a:schemeClr val="bg1"/>
                </a:solidFill>
              </a:rPr>
              <a:t>Di giorno il vento soffia dal mare verso la terra e si </a:t>
            </a:r>
          </a:p>
          <a:p>
            <a:r>
              <a:rPr lang="it-IT" sz="1800" b="1" dirty="0">
                <a:solidFill>
                  <a:schemeClr val="bg1"/>
                </a:solidFill>
              </a:rPr>
              <a:t>chiama brezza di mare; </a:t>
            </a:r>
          </a:p>
          <a:p>
            <a:r>
              <a:rPr lang="it-IT" sz="1800" b="1" dirty="0">
                <a:solidFill>
                  <a:schemeClr val="bg1"/>
                </a:solidFill>
              </a:rPr>
              <a:t>di notte, invece, il vento soffia dalla terra verso </a:t>
            </a:r>
          </a:p>
          <a:p>
            <a:r>
              <a:rPr lang="it-IT" sz="1800" b="1" dirty="0">
                <a:solidFill>
                  <a:schemeClr val="bg1"/>
                </a:solidFill>
              </a:rPr>
              <a:t>il mare e si chiama brezza di terra</a:t>
            </a:r>
            <a:endParaRPr lang="it-IT" dirty="0"/>
          </a:p>
        </p:txBody>
      </p:sp>
      <p:pic>
        <p:nvPicPr>
          <p:cNvPr id="2" name="Audio registrato">
            <a:hlinkClick r:id="" action="ppaction://media"/>
            <a:extLst>
              <a:ext uri="{FF2B5EF4-FFF2-40B4-BE49-F238E27FC236}">
                <a16:creationId xmlns:a16="http://schemas.microsoft.com/office/drawing/2014/main" id="{5E5A7C4D-8E0E-42A2-894C-C408C3FB4A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26080" y="3791090"/>
            <a:ext cx="487363" cy="487363"/>
          </a:xfrm>
          <a:prstGeom prst="rect">
            <a:avLst/>
          </a:prstGeom>
        </p:spPr>
      </p:pic>
    </p:spTree>
    <p:extLst>
      <p:ext uri="{BB962C8B-B14F-4D97-AF65-F5344CB8AC3E}">
        <p14:creationId xmlns:p14="http://schemas.microsoft.com/office/powerpoint/2010/main" val="279300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E71D660-28E7-4DD5-A2E1-955958836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5604" y="0"/>
            <a:ext cx="4905375" cy="68199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8B0DE73A-8EB5-4F37-BB89-CC6D4C441069}"/>
              </a:ext>
            </a:extLst>
          </p:cNvPr>
          <p:cNvSpPr txBox="1"/>
          <p:nvPr/>
        </p:nvSpPr>
        <p:spPr>
          <a:xfrm>
            <a:off x="363984" y="594804"/>
            <a:ext cx="6454066" cy="2246769"/>
          </a:xfrm>
          <a:prstGeom prst="rect">
            <a:avLst/>
          </a:prstGeom>
          <a:noFill/>
        </p:spPr>
        <p:txBody>
          <a:bodyPr wrap="square" rtlCol="0">
            <a:spAutoFit/>
          </a:bodyPr>
          <a:lstStyle/>
          <a:p>
            <a:r>
              <a:rPr lang="it-IT" sz="2000" b="1" dirty="0">
                <a:solidFill>
                  <a:schemeClr val="bg1"/>
                </a:solidFill>
              </a:rPr>
              <a:t>L’intensità e la forza dei venti si misurano con una scala detta SCALA BEAUFORT, impiegata appunto per misurare i venti in base alla loro velocità. Oggi è riconosciuta come misura internazionale dei venti.</a:t>
            </a:r>
          </a:p>
          <a:p>
            <a:r>
              <a:rPr lang="it-IT" sz="2000" b="1" dirty="0">
                <a:solidFill>
                  <a:schemeClr val="bg1"/>
                </a:solidFill>
              </a:rPr>
              <a:t>La scala Beaufort è suddivisa in 12 gradi e si basa sull’osservazione degli effetti del vento.</a:t>
            </a:r>
          </a:p>
        </p:txBody>
      </p:sp>
      <p:pic>
        <p:nvPicPr>
          <p:cNvPr id="2" name="Audio registrato">
            <a:hlinkClick r:id="" action="ppaction://media"/>
            <a:extLst>
              <a:ext uri="{FF2B5EF4-FFF2-40B4-BE49-F238E27FC236}">
                <a16:creationId xmlns:a16="http://schemas.microsoft.com/office/drawing/2014/main" id="{4297B633-BBEF-4ADB-92C9-F3EC83C71E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6876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8580223-63E3-4A88-979C-169C35C05D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198" y="1388525"/>
            <a:ext cx="3860168" cy="389729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521B1953-F6E4-4632-8CD1-D98048B83D13}"/>
              </a:ext>
            </a:extLst>
          </p:cNvPr>
          <p:cNvSpPr txBox="1"/>
          <p:nvPr/>
        </p:nvSpPr>
        <p:spPr>
          <a:xfrm>
            <a:off x="470517" y="372862"/>
            <a:ext cx="11230252" cy="1015663"/>
          </a:xfrm>
          <a:prstGeom prst="rect">
            <a:avLst/>
          </a:prstGeom>
          <a:noFill/>
        </p:spPr>
        <p:txBody>
          <a:bodyPr wrap="square" rtlCol="0">
            <a:spAutoFit/>
          </a:bodyPr>
          <a:lstStyle/>
          <a:p>
            <a:r>
              <a:rPr lang="it-IT" sz="2000" b="1" dirty="0">
                <a:solidFill>
                  <a:schemeClr val="bg1"/>
                </a:solidFill>
              </a:rPr>
              <a:t>La rosa dei venti è un diagramma che indica in modo schematico da dove provengono i venti di una determinata regione. In Italia ci sono ben  otto venti che cambiano nome a seconda  della direzione da cui provengono.</a:t>
            </a:r>
          </a:p>
        </p:txBody>
      </p:sp>
      <p:sp>
        <p:nvSpPr>
          <p:cNvPr id="3" name="CasellaDiTesto 2">
            <a:extLst>
              <a:ext uri="{FF2B5EF4-FFF2-40B4-BE49-F238E27FC236}">
                <a16:creationId xmlns:a16="http://schemas.microsoft.com/office/drawing/2014/main" id="{439F44E4-F066-4A82-A60E-D465252DDD3F}"/>
              </a:ext>
            </a:extLst>
          </p:cNvPr>
          <p:cNvSpPr txBox="1"/>
          <p:nvPr/>
        </p:nvSpPr>
        <p:spPr>
          <a:xfrm>
            <a:off x="253199" y="5406501"/>
            <a:ext cx="11358794" cy="3416320"/>
          </a:xfrm>
          <a:prstGeom prst="rect">
            <a:avLst/>
          </a:prstGeom>
          <a:noFill/>
        </p:spPr>
        <p:txBody>
          <a:bodyPr wrap="square" rtlCol="0">
            <a:spAutoFit/>
          </a:bodyPr>
          <a:lstStyle/>
          <a:p>
            <a:r>
              <a:rPr lang="it-IT" b="1" dirty="0">
                <a:solidFill>
                  <a:schemeClr val="bg1"/>
                </a:solidFill>
              </a:rPr>
              <a:t>Per misurare la velocità del vento si usa  uno strumento chiamato ANEMOMETRO che significa  </a:t>
            </a:r>
          </a:p>
          <a:p>
            <a:r>
              <a:rPr lang="it-IT" b="1" dirty="0">
                <a:solidFill>
                  <a:schemeClr val="bg1"/>
                </a:solidFill>
              </a:rPr>
              <a:t>« misuratore di vento» (dal greco antico </a:t>
            </a:r>
            <a:r>
              <a:rPr lang="it-IT" b="1" dirty="0" err="1">
                <a:solidFill>
                  <a:schemeClr val="bg1"/>
                </a:solidFill>
              </a:rPr>
              <a:t>anemos</a:t>
            </a:r>
            <a:r>
              <a:rPr lang="it-IT" b="1" dirty="0">
                <a:solidFill>
                  <a:schemeClr val="bg1"/>
                </a:solidFill>
              </a:rPr>
              <a:t>=vento  ; </a:t>
            </a:r>
            <a:r>
              <a:rPr lang="it-IT" b="1" dirty="0" err="1">
                <a:solidFill>
                  <a:schemeClr val="bg1"/>
                </a:solidFill>
              </a:rPr>
              <a:t>metron</a:t>
            </a:r>
            <a:r>
              <a:rPr lang="it-IT" b="1" dirty="0">
                <a:solidFill>
                  <a:schemeClr val="bg1"/>
                </a:solidFill>
              </a:rPr>
              <a:t>=misura).</a:t>
            </a:r>
          </a:p>
          <a:p>
            <a:endParaRPr lang="it-IT" b="1" dirty="0">
              <a:solidFill>
                <a:schemeClr val="bg1"/>
              </a:solidFill>
            </a:endParaRPr>
          </a:p>
          <a:p>
            <a:endParaRPr lang="it-IT" b="1" dirty="0">
              <a:solidFill>
                <a:schemeClr val="bg1"/>
              </a:solidFill>
            </a:endParaRPr>
          </a:p>
          <a:p>
            <a:endParaRPr lang="it-IT" b="1" dirty="0">
              <a:solidFill>
                <a:schemeClr val="bg1"/>
              </a:solidFill>
            </a:endParaRPr>
          </a:p>
          <a:p>
            <a:endParaRPr lang="it-IT" b="1" dirty="0">
              <a:solidFill>
                <a:schemeClr val="bg1"/>
              </a:solidFill>
            </a:endParaRPr>
          </a:p>
          <a:p>
            <a:endParaRPr lang="it-IT" b="1" dirty="0">
              <a:solidFill>
                <a:schemeClr val="bg1"/>
              </a:solidFill>
            </a:endParaRPr>
          </a:p>
          <a:p>
            <a:endParaRPr lang="it-IT" b="1" dirty="0">
              <a:solidFill>
                <a:schemeClr val="bg1"/>
              </a:solidFill>
            </a:endParaRPr>
          </a:p>
          <a:p>
            <a:endParaRPr lang="it-IT" b="1" dirty="0">
              <a:solidFill>
                <a:schemeClr val="bg1"/>
              </a:solidFill>
            </a:endParaRPr>
          </a:p>
          <a:p>
            <a:endParaRPr lang="it-IT" b="1" dirty="0">
              <a:solidFill>
                <a:schemeClr val="bg1"/>
              </a:solidFill>
            </a:endParaRPr>
          </a:p>
          <a:p>
            <a:endParaRPr lang="it-IT" b="1" dirty="0">
              <a:solidFill>
                <a:schemeClr val="bg1"/>
              </a:solidFill>
            </a:endParaRPr>
          </a:p>
          <a:p>
            <a:r>
              <a:rPr lang="it-IT" b="1" dirty="0">
                <a:solidFill>
                  <a:schemeClr val="bg1"/>
                </a:solidFill>
              </a:rPr>
              <a:t>9</a:t>
            </a:r>
          </a:p>
        </p:txBody>
      </p:sp>
      <p:pic>
        <p:nvPicPr>
          <p:cNvPr id="4" name="Audio registrato">
            <a:hlinkClick r:id="" action="ppaction://media"/>
            <a:extLst>
              <a:ext uri="{FF2B5EF4-FFF2-40B4-BE49-F238E27FC236}">
                <a16:creationId xmlns:a16="http://schemas.microsoft.com/office/drawing/2014/main" id="{F7A3ACF2-4F75-43D9-84A2-7F3916956A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62925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menti multimediali online 3" title="ANEMOMETRO">
            <a:hlinkClick r:id="" action="ppaction://media"/>
            <a:extLst>
              <a:ext uri="{FF2B5EF4-FFF2-40B4-BE49-F238E27FC236}">
                <a16:creationId xmlns:a16="http://schemas.microsoft.com/office/drawing/2014/main" id="{69C01A90-788C-4596-A59D-C807449F2CCF}"/>
              </a:ext>
            </a:extLst>
          </p:cNvPr>
          <p:cNvPicPr>
            <a:picLocks noRot="1" noChangeAspect="1"/>
          </p:cNvPicPr>
          <p:nvPr>
            <a:videoFile r:link="rId1"/>
          </p:nvPr>
        </p:nvPicPr>
        <p:blipFill>
          <a:blip r:embed="rId5"/>
          <a:stretch>
            <a:fillRect/>
          </a:stretch>
        </p:blipFill>
        <p:spPr>
          <a:xfrm>
            <a:off x="2041864" y="1848183"/>
            <a:ext cx="6833340" cy="3860837"/>
          </a:xfrm>
          <a:prstGeom prst="rect">
            <a:avLst/>
          </a:prstGeom>
        </p:spPr>
      </p:pic>
      <p:sp>
        <p:nvSpPr>
          <p:cNvPr id="2" name="CasellaDiTesto 1">
            <a:extLst>
              <a:ext uri="{FF2B5EF4-FFF2-40B4-BE49-F238E27FC236}">
                <a16:creationId xmlns:a16="http://schemas.microsoft.com/office/drawing/2014/main" id="{90DE5A78-2DFC-4D91-B015-A2E17A0AE825}"/>
              </a:ext>
            </a:extLst>
          </p:cNvPr>
          <p:cNvSpPr txBox="1"/>
          <p:nvPr/>
        </p:nvSpPr>
        <p:spPr>
          <a:xfrm>
            <a:off x="168675" y="355107"/>
            <a:ext cx="11248007" cy="707886"/>
          </a:xfrm>
          <a:prstGeom prst="rect">
            <a:avLst/>
          </a:prstGeom>
          <a:noFill/>
        </p:spPr>
        <p:txBody>
          <a:bodyPr wrap="square" rtlCol="0">
            <a:spAutoFit/>
          </a:bodyPr>
          <a:lstStyle/>
          <a:p>
            <a:r>
              <a:rPr lang="it-IT" sz="2000" b="1" dirty="0">
                <a:solidFill>
                  <a:schemeClr val="bg1"/>
                </a:solidFill>
              </a:rPr>
              <a:t>TECNOLOGIA</a:t>
            </a:r>
          </a:p>
          <a:p>
            <a:r>
              <a:rPr lang="it-IT" sz="2000" b="1" dirty="0">
                <a:solidFill>
                  <a:schemeClr val="bg1"/>
                </a:solidFill>
              </a:rPr>
              <a:t>Costruisci ora un anemometro.</a:t>
            </a:r>
          </a:p>
        </p:txBody>
      </p:sp>
      <p:pic>
        <p:nvPicPr>
          <p:cNvPr id="3" name="Audio registrato">
            <a:hlinkClick r:id="" action="ppaction://media"/>
            <a:extLst>
              <a:ext uri="{FF2B5EF4-FFF2-40B4-BE49-F238E27FC236}">
                <a16:creationId xmlns:a16="http://schemas.microsoft.com/office/drawing/2014/main" id="{94A6427A-2ABA-4DFE-B6A7-13B100B9CE4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245971" y="465368"/>
            <a:ext cx="487363" cy="487363"/>
          </a:xfrm>
          <a:prstGeom prst="rect">
            <a:avLst/>
          </a:prstGeom>
        </p:spPr>
      </p:pic>
    </p:spTree>
    <p:extLst>
      <p:ext uri="{BB962C8B-B14F-4D97-AF65-F5344CB8AC3E}">
        <p14:creationId xmlns:p14="http://schemas.microsoft.com/office/powerpoint/2010/main" val="208038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4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D67EE62E-C0AB-4D9F-9C9C-1DEFEA0FC96F}"/>
              </a:ext>
            </a:extLst>
          </p:cNvPr>
          <p:cNvSpPr txBox="1"/>
          <p:nvPr/>
        </p:nvSpPr>
        <p:spPr>
          <a:xfrm>
            <a:off x="213064" y="79899"/>
            <a:ext cx="11745157" cy="2554545"/>
          </a:xfrm>
          <a:prstGeom prst="rect">
            <a:avLst/>
          </a:prstGeom>
          <a:noFill/>
        </p:spPr>
        <p:txBody>
          <a:bodyPr wrap="square" rtlCol="0">
            <a:spAutoFit/>
          </a:bodyPr>
          <a:lstStyle/>
          <a:p>
            <a:r>
              <a:rPr lang="it-IT" sz="2000" b="1" dirty="0">
                <a:solidFill>
                  <a:schemeClr val="bg1"/>
                </a:solidFill>
              </a:rPr>
              <a:t>ED.CIVICA</a:t>
            </a:r>
          </a:p>
          <a:p>
            <a:r>
              <a:rPr lang="it-IT" sz="2000" b="1" dirty="0">
                <a:solidFill>
                  <a:schemeClr val="bg1"/>
                </a:solidFill>
              </a:rPr>
              <a:t>L’INQUINAMENTO DELL’ARIA</a:t>
            </a:r>
          </a:p>
          <a:p>
            <a:r>
              <a:rPr lang="it-IT" sz="2000" b="1" dirty="0">
                <a:solidFill>
                  <a:schemeClr val="bg1"/>
                </a:solidFill>
              </a:rPr>
              <a:t>L’inquinamento dell’aria è uno dei più grossi problemi che affliggono il nostro pianeta. La principale fonte di inquinamento è il fumo prodotto dalla combustione di sostanze fossili (petrolio, gas naturale, carbone) immesse nell’atmosfera dalle centrali termoelettriche, dai mezzi di trasporto e dagli impianti  industriali e di riscaldamento. Nel 1997 a Kioto in Giappone, più di 160 nazioni del mondo hanno aderito a un accordo con il quale si impegnano a ridurre le emissioni di sostanze inquinanti nell’aria.</a:t>
            </a:r>
          </a:p>
        </p:txBody>
      </p:sp>
      <p:pic>
        <p:nvPicPr>
          <p:cNvPr id="1026" name="Picture 2">
            <a:extLst>
              <a:ext uri="{FF2B5EF4-FFF2-40B4-BE49-F238E27FC236}">
                <a16:creationId xmlns:a16="http://schemas.microsoft.com/office/drawing/2014/main" id="{D9322DC7-D305-4ED0-A13D-2856BF9FB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64040"/>
            <a:ext cx="121920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registrato">
            <a:hlinkClick r:id="" action="ppaction://media"/>
            <a:extLst>
              <a:ext uri="{FF2B5EF4-FFF2-40B4-BE49-F238E27FC236}">
                <a16:creationId xmlns:a16="http://schemas.microsoft.com/office/drawing/2014/main" id="{0EAA049D-AF3A-43C3-8C3C-279BABBD3D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93247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8022CC8-46A9-43C5-9445-0A80A41D31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3795" y="213064"/>
            <a:ext cx="4158205" cy="28095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8C9D453-BA00-48FD-99AD-F31EDB90D2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13" y="3304436"/>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C715B1E9-5862-46B7-85E4-EC8DB77D6997}"/>
              </a:ext>
            </a:extLst>
          </p:cNvPr>
          <p:cNvSpPr txBox="1"/>
          <p:nvPr/>
        </p:nvSpPr>
        <p:spPr>
          <a:xfrm>
            <a:off x="150920" y="213064"/>
            <a:ext cx="7785717" cy="2862322"/>
          </a:xfrm>
          <a:prstGeom prst="rect">
            <a:avLst/>
          </a:prstGeom>
          <a:noFill/>
        </p:spPr>
        <p:txBody>
          <a:bodyPr wrap="square" rtlCol="0">
            <a:spAutoFit/>
          </a:bodyPr>
          <a:lstStyle/>
          <a:p>
            <a:r>
              <a:rPr lang="it-IT" b="1" dirty="0">
                <a:solidFill>
                  <a:schemeClr val="bg1"/>
                </a:solidFill>
              </a:rPr>
              <a:t>L’inquinamento dell’aria provoca due fenomeni che mettono in serio pericolo il nostro pianeta: il buco dell’ozono e l’effetto serra.</a:t>
            </a:r>
          </a:p>
          <a:p>
            <a:r>
              <a:rPr lang="it-IT" b="1" dirty="0">
                <a:solidFill>
                  <a:schemeClr val="bg1"/>
                </a:solidFill>
              </a:rPr>
              <a:t>IL BUCO DELL’OZONO.</a:t>
            </a:r>
          </a:p>
          <a:p>
            <a:r>
              <a:rPr lang="it-IT" b="1" dirty="0">
                <a:solidFill>
                  <a:schemeClr val="bg1"/>
                </a:solidFill>
              </a:rPr>
              <a:t>Se si osserva la Terra dello spazio, si notano dei buchi nello strato di ozono al di sopra dei Poli. Lo strato di ozono nell’atmosfera è fondamentale per proteggere il pianeta dai raggi solari negativi e dell’eccessivo calore del sole. Purtroppo l’inquinamento dell’aria ha ridotto lo spessore dello strato di ozono, creandovi addirittura un buco. Per questa ragione, quando ti esponi al sole, devi proteggere la tua pelle, dai raggi ultravioletti, con una crema solare.</a:t>
            </a:r>
          </a:p>
        </p:txBody>
      </p:sp>
      <p:sp>
        <p:nvSpPr>
          <p:cNvPr id="5" name="CasellaDiTesto 4">
            <a:extLst>
              <a:ext uri="{FF2B5EF4-FFF2-40B4-BE49-F238E27FC236}">
                <a16:creationId xmlns:a16="http://schemas.microsoft.com/office/drawing/2014/main" id="{41653F13-8003-40D2-9697-E96DE82971C8}"/>
              </a:ext>
            </a:extLst>
          </p:cNvPr>
          <p:cNvSpPr txBox="1"/>
          <p:nvPr/>
        </p:nvSpPr>
        <p:spPr>
          <a:xfrm>
            <a:off x="4891597" y="3075386"/>
            <a:ext cx="7199790" cy="3693319"/>
          </a:xfrm>
          <a:prstGeom prst="rect">
            <a:avLst/>
          </a:prstGeom>
          <a:noFill/>
        </p:spPr>
        <p:txBody>
          <a:bodyPr wrap="square" rtlCol="0">
            <a:spAutoFit/>
          </a:bodyPr>
          <a:lstStyle/>
          <a:p>
            <a:r>
              <a:rPr lang="it-IT" b="1" dirty="0">
                <a:solidFill>
                  <a:schemeClr val="bg1"/>
                </a:solidFill>
              </a:rPr>
              <a:t>L’EFFETTO SERRA</a:t>
            </a:r>
          </a:p>
          <a:p>
            <a:r>
              <a:rPr lang="it-IT" b="1" dirty="0">
                <a:solidFill>
                  <a:schemeClr val="bg1"/>
                </a:solidFill>
              </a:rPr>
              <a:t>I raggi del sole penetrano nell’aria e arrivano sulla terra riscaldandola. Alcuni gas, come l’anidride carbonica, riescono a trattenere una parte del calore che arriva sulla Terra dai raggi del Sole, proprio come il vetro nelle serre. Questo fenomeno, chiamato effetto serra, regola la temperatura terrestre. Ma i gas emessi dalle fabbriche, dalle automobili e dagli impianti di riscaldamento liberano nell’aria una  quantità di anidride carbonica che fanno aumentare l’effetto serra. A causa di ciò  la temperatura sulla Terra sta aumentando notevolmente causando lo scioglimento dei  ghiacciai, l’innalzamento del livello dei mari e gravi cambiamenti climatici.</a:t>
            </a:r>
          </a:p>
        </p:txBody>
      </p:sp>
      <p:pic>
        <p:nvPicPr>
          <p:cNvPr id="6" name="Audio registrato">
            <a:hlinkClick r:id="" action="ppaction://media"/>
            <a:extLst>
              <a:ext uri="{FF2B5EF4-FFF2-40B4-BE49-F238E27FC236}">
                <a16:creationId xmlns:a16="http://schemas.microsoft.com/office/drawing/2014/main" id="{55748CA5-D578-4E21-A6A7-C92155DCAC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4637" y="3185318"/>
            <a:ext cx="487363" cy="487363"/>
          </a:xfrm>
          <a:prstGeom prst="rect">
            <a:avLst/>
          </a:prstGeom>
        </p:spPr>
      </p:pic>
    </p:spTree>
    <p:extLst>
      <p:ext uri="{BB962C8B-B14F-4D97-AF65-F5344CB8AC3E}">
        <p14:creationId xmlns:p14="http://schemas.microsoft.com/office/powerpoint/2010/main" val="351453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ezione">
  <a:themeElements>
    <a:clrScheme name="Sezion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zion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zion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960</TotalTime>
  <Words>787</Words>
  <Application>Microsoft Office PowerPoint</Application>
  <PresentationFormat>Widescreen</PresentationFormat>
  <Paragraphs>49</Paragraphs>
  <Slides>11</Slides>
  <Notes>0</Notes>
  <HiddenSlides>0</HiddenSlides>
  <MMClips>14</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11</vt:i4>
      </vt:variant>
    </vt:vector>
  </HeadingPairs>
  <TitlesOfParts>
    <vt:vector size="14" baseType="lpstr">
      <vt:lpstr>Century Gothic</vt:lpstr>
      <vt:lpstr>Wingdings 3</vt:lpstr>
      <vt:lpstr>Sezione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huawei</dc:creator>
  <cp:lastModifiedBy>huawei</cp:lastModifiedBy>
  <cp:revision>88</cp:revision>
  <dcterms:created xsi:type="dcterms:W3CDTF">2021-01-07T18:05:08Z</dcterms:created>
  <dcterms:modified xsi:type="dcterms:W3CDTF">2021-01-11T11:24:48Z</dcterms:modified>
</cp:coreProperties>
</file>