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9" r:id="rId2"/>
    <p:sldId id="270" r:id="rId3"/>
    <p:sldId id="265" r:id="rId4"/>
    <p:sldId id="267" r:id="rId5"/>
    <p:sldId id="271" r:id="rId6"/>
    <p:sldId id="266" r:id="rId7"/>
    <p:sldId id="263" r:id="rId8"/>
    <p:sldId id="264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0E802-6FDE-42EC-A641-E6646A4EB2BB}" type="datetimeFigureOut">
              <a:rPr lang="it-IT" smtClean="0"/>
              <a:t>12/01/2021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C0464-82CC-4A02-9626-8EB1C570A3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3643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9C0464-82CC-4A02-9626-8EB1C570A35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7704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1CC41B-FA80-4484-AADD-98E48B944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771FB3C-B429-46A3-BAD7-03E0969F2A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410763-501C-448D-90B2-EB80301A4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6586-948F-47ED-AF53-AD6D0F93F373}" type="datetimeFigureOut">
              <a:rPr lang="it-IT" smtClean="0"/>
              <a:t>12/01/2021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A289A2-98A2-42E5-BC1A-D64E3EB69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F610E8-6DCD-4FBE-AA28-A91A3F208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D56E-A4B7-419D-9969-FCCC888B3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896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9B02A0-00B4-4732-9352-1E9838CA8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9E8780D-17E0-4BCB-90FA-C98E6BD99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DA3743-93E6-4C36-BD99-5E7D95F78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6586-948F-47ED-AF53-AD6D0F93F373}" type="datetimeFigureOut">
              <a:rPr lang="it-IT" smtClean="0"/>
              <a:t>12/01/2021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480F20A-7753-470D-986D-0CDBB7E67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0963466-A2B7-4EC3-B214-52E1655AB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D56E-A4B7-419D-9969-FCCC888B3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824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5858FDB-D964-49E4-AF3B-3B7CD32D61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BBAA4AA-4207-4B40-81EA-788F7FEA9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33B688-BF67-4A11-B74B-FA5A23A15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6586-948F-47ED-AF53-AD6D0F93F373}" type="datetimeFigureOut">
              <a:rPr lang="it-IT" smtClean="0"/>
              <a:t>12/01/2021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A0280D-679A-4558-93B3-AB2477B93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0D0B26-3685-4FAF-AC96-EB91E2A46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D56E-A4B7-419D-9969-FCCC888B3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339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E55572-E123-40F9-8AD0-908335F48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60C4C1-1D3C-4030-87B5-E6B5568F7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040288-F931-4D3C-9072-170E5D6F8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6586-948F-47ED-AF53-AD6D0F93F373}" type="datetimeFigureOut">
              <a:rPr lang="it-IT" smtClean="0"/>
              <a:t>12/01/2021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AA68E3-CC91-4E9E-8049-E380D971F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1AB8C2-3437-4F1B-8244-462808B5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D56E-A4B7-419D-9969-FCCC888B3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928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342D7F-6C06-4B17-AA82-EAF6DD0A2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C66CD2-9BD2-4671-9B7F-B630854B2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3B6A8F-C79B-43C1-A364-A196FE49A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6586-948F-47ED-AF53-AD6D0F93F373}" type="datetimeFigureOut">
              <a:rPr lang="it-IT" smtClean="0"/>
              <a:t>12/01/2021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D7081F8-FDE9-4F5F-885A-C87FE9A5E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93ECB6-10D2-4878-8C82-08F97E5DA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D56E-A4B7-419D-9969-FCCC888B3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771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AE6560-9823-490D-AAB1-19DC77C89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4DC09A-1B52-4B4B-BBC5-39C62EAA98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D92A39D-4E25-4A6C-802B-6824242C4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21AF86F-FD20-4D94-BD92-05EB22740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6586-948F-47ED-AF53-AD6D0F93F373}" type="datetimeFigureOut">
              <a:rPr lang="it-IT" smtClean="0"/>
              <a:t>12/01/2021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505FA76-00A2-48AF-BF7C-6B9174070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7F9BE3F-F6A1-4BA7-BE83-5D78C0624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D56E-A4B7-419D-9969-FCCC888B3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321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382498-D173-410B-B1A3-618890FED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D6CCAC7-B4A1-4BEF-9472-A6B8376D9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EE6E5C5-64EC-4AFA-A663-4740CD01A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13C1D3C-B76B-4F31-8FC7-C1B899247D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8100F36-9F8A-4C98-8D04-709C4830DB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F44B343-208F-4D5F-8400-3E14000F7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6586-948F-47ED-AF53-AD6D0F93F373}" type="datetimeFigureOut">
              <a:rPr lang="it-IT" smtClean="0"/>
              <a:t>12/01/2021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329ED74-40AD-4152-B149-579D680D1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3C16D18-C7A5-4714-B5AA-E32E0F73F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D56E-A4B7-419D-9969-FCCC888B3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531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CF709B-6E9C-4D1C-A0AB-EA52E8219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632E949-9D4C-4F8B-9BAE-EF73AEE97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6586-948F-47ED-AF53-AD6D0F93F373}" type="datetimeFigureOut">
              <a:rPr lang="it-IT" smtClean="0"/>
              <a:t>12/01/2021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9405519-F2BC-4C0D-8524-467E91B79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29BF645-2C19-4E6F-B3E7-2430517EC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D56E-A4B7-419D-9969-FCCC888B3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180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4271EDD-9C6B-4437-B565-401C134DF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6586-948F-47ED-AF53-AD6D0F93F373}" type="datetimeFigureOut">
              <a:rPr lang="it-IT" smtClean="0"/>
              <a:t>12/01/2021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3E10E2D-18F3-4839-BFED-3A0D0F731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94893C7-54F6-4937-AF47-6A4BED71E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D56E-A4B7-419D-9969-FCCC888B3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17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AB693B-A967-4D97-B341-F3481A157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253322-06D9-4563-A76A-49CA1D7D2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DDFFB8F-E351-4828-9E05-84E151F1F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9BB3053-0D95-4AE8-9303-E6C920C1D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6586-948F-47ED-AF53-AD6D0F93F373}" type="datetimeFigureOut">
              <a:rPr lang="it-IT" smtClean="0"/>
              <a:t>12/01/2021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D6A4034-0DC2-45EE-A6B0-EB1ED646F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8DE133C-B1AB-4371-AC86-01E3F6B3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D56E-A4B7-419D-9969-FCCC888B3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99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3EA30E-9823-47EA-BE6C-CAE58ADF2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DC0CFEC-14CD-44F1-B3AA-D2A2D98CE5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80EBF23-96C9-4772-A2E5-CF03E69DA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F56DAD5-0396-4EA6-AFA4-E0BE699BA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6586-948F-47ED-AF53-AD6D0F93F373}" type="datetimeFigureOut">
              <a:rPr lang="it-IT" smtClean="0"/>
              <a:t>12/01/2021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5B387A0-F179-4887-A230-8F22E34B8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0B99539-B23F-400D-8AA3-B5049C13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D56E-A4B7-419D-9969-FCCC888B3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3481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4E99491-4BDC-436F-AE31-0CEFAB15C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4B7E998-C350-404E-BAE6-00107341A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201110-33D1-4F54-A2C1-921E91412B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86586-948F-47ED-AF53-AD6D0F93F373}" type="datetimeFigureOut">
              <a:rPr lang="it-IT" smtClean="0"/>
              <a:t>12/01/2021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3831AC-EEA7-47D8-B842-9E08FCE28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F830FEB-CDE0-48EF-8471-D966F98DB0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2D56E-A4B7-419D-9969-FCCC888B3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917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AC3F360-C7AE-4D75-BEEB-B3D8EE461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it-IT" sz="5200" dirty="0">
                <a:solidFill>
                  <a:schemeClr val="tx2"/>
                </a:solidFill>
              </a:rPr>
              <a:t>GRAMMATICA</a:t>
            </a:r>
            <a:br>
              <a:rPr lang="it-IT" sz="5200" dirty="0">
                <a:solidFill>
                  <a:schemeClr val="tx2"/>
                </a:solidFill>
              </a:rPr>
            </a:br>
            <a:r>
              <a:rPr lang="it-IT" sz="5200" dirty="0">
                <a:solidFill>
                  <a:schemeClr val="tx2"/>
                </a:solidFill>
              </a:rPr>
              <a:t>I NOMI </a:t>
            </a:r>
            <a:br>
              <a:rPr lang="it-IT" sz="5200" dirty="0">
                <a:solidFill>
                  <a:schemeClr val="tx2"/>
                </a:solidFill>
              </a:rPr>
            </a:br>
            <a:endParaRPr lang="it-IT" sz="5200" dirty="0">
              <a:solidFill>
                <a:schemeClr val="tx2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A595D49-33DD-4FBD-B3A9-B4703538A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3790122"/>
            <a:ext cx="5760846" cy="1057109"/>
          </a:xfrm>
        </p:spPr>
        <p:txBody>
          <a:bodyPr>
            <a:normAutofit fontScale="85000" lnSpcReduction="20000"/>
          </a:bodyPr>
          <a:lstStyle/>
          <a:p>
            <a:r>
              <a:rPr lang="it-IT" dirty="0">
                <a:solidFill>
                  <a:schemeClr val="tx2"/>
                </a:solidFill>
              </a:rPr>
              <a:t>Classe 4 A Rodari</a:t>
            </a:r>
          </a:p>
          <a:p>
            <a:r>
              <a:rPr lang="it-IT" dirty="0">
                <a:solidFill>
                  <a:schemeClr val="tx2"/>
                </a:solidFill>
              </a:rPr>
              <a:t>Doc. Allocca C.</a:t>
            </a: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5363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0DB9C61-90E0-484F-8602-02F49EDC1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F7ED563-E5DB-4937-BF78-7893C4DC9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680" y="228036"/>
            <a:ext cx="11724640" cy="63779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8158938-8E11-4214-8F87-2E9D57EA0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20" y="860029"/>
            <a:ext cx="6006192" cy="856230"/>
          </a:xfrm>
        </p:spPr>
        <p:txBody>
          <a:bodyPr>
            <a:normAutofit fontScale="90000"/>
          </a:bodyPr>
          <a:lstStyle/>
          <a:p>
            <a:r>
              <a:rPr lang="it-IT" sz="4100">
                <a:solidFill>
                  <a:schemeClr val="accent1"/>
                </a:solidFill>
              </a:rPr>
              <a:t>NOMI PRIMITIVI E DERIVATI</a:t>
            </a:r>
            <a:br>
              <a:rPr lang="it-IT" sz="4100">
                <a:solidFill>
                  <a:schemeClr val="accent1"/>
                </a:solidFill>
              </a:rPr>
            </a:br>
            <a:endParaRPr lang="it-IT" sz="4100">
              <a:solidFill>
                <a:schemeClr val="accent1"/>
              </a:solidFill>
            </a:endParaRPr>
          </a:p>
        </p:txBody>
      </p:sp>
      <p:sp>
        <p:nvSpPr>
          <p:cNvPr id="10" name="Segnaposto contenuto 9">
            <a:extLst>
              <a:ext uri="{FF2B5EF4-FFF2-40B4-BE49-F238E27FC236}">
                <a16:creationId xmlns:a16="http://schemas.microsoft.com/office/drawing/2014/main" id="{64959808-397F-4A35-978B-8930B32F2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220" y="1392703"/>
            <a:ext cx="6006192" cy="47842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solidFill>
                  <a:schemeClr val="accent1"/>
                </a:solidFill>
              </a:rPr>
              <a:t>Leggi e impara: sono nomi primitivi tutti quelli formati solamente da radice e desinenza. La </a:t>
            </a:r>
            <a:r>
              <a:rPr lang="it-IT" sz="2400" dirty="0">
                <a:solidFill>
                  <a:schemeClr val="accent6"/>
                </a:solidFill>
              </a:rPr>
              <a:t>radice</a:t>
            </a:r>
            <a:r>
              <a:rPr lang="it-IT" sz="2400" dirty="0">
                <a:solidFill>
                  <a:schemeClr val="accent1"/>
                </a:solidFill>
              </a:rPr>
              <a:t> è quella parte del nome che non cambia; la</a:t>
            </a:r>
            <a:r>
              <a:rPr lang="it-IT" sz="2400" dirty="0">
                <a:solidFill>
                  <a:srgbClr val="7030A0"/>
                </a:solidFill>
              </a:rPr>
              <a:t> desinenza </a:t>
            </a:r>
            <a:r>
              <a:rPr lang="it-IT" sz="2400" dirty="0">
                <a:solidFill>
                  <a:schemeClr val="accent1"/>
                </a:solidFill>
              </a:rPr>
              <a:t>è quella parte del nome che indica il genere e il numero. Osserva → fiore </a:t>
            </a:r>
            <a:r>
              <a:rPr lang="it-IT" sz="2400" dirty="0">
                <a:solidFill>
                  <a:srgbClr val="FF0000"/>
                </a:solidFill>
              </a:rPr>
              <a:t>nome primitivo </a:t>
            </a:r>
            <a:r>
              <a:rPr lang="it-IT" sz="2400" dirty="0">
                <a:solidFill>
                  <a:schemeClr val="accent6"/>
                </a:solidFill>
              </a:rPr>
              <a:t> fior</a:t>
            </a:r>
            <a:r>
              <a:rPr lang="it-IT" sz="2400" dirty="0">
                <a:solidFill>
                  <a:schemeClr val="accent1"/>
                </a:solidFill>
              </a:rPr>
              <a:t>+ </a:t>
            </a:r>
            <a:r>
              <a:rPr lang="it-IT" sz="2400" dirty="0">
                <a:solidFill>
                  <a:srgbClr val="7030A0"/>
                </a:solidFill>
              </a:rPr>
              <a:t>e </a:t>
            </a:r>
            <a:r>
              <a:rPr lang="it-IT" sz="2400" dirty="0">
                <a:solidFill>
                  <a:schemeClr val="accent1"/>
                </a:solidFill>
              </a:rPr>
              <a:t>- </a:t>
            </a:r>
            <a:r>
              <a:rPr lang="it-IT" sz="2400" dirty="0">
                <a:solidFill>
                  <a:schemeClr val="accent6"/>
                </a:solidFill>
              </a:rPr>
              <a:t> fior </a:t>
            </a:r>
            <a:r>
              <a:rPr lang="it-IT" sz="2400" dirty="0">
                <a:solidFill>
                  <a:schemeClr val="accent1"/>
                </a:solidFill>
              </a:rPr>
              <a:t>+</a:t>
            </a:r>
            <a:r>
              <a:rPr lang="it-IT" sz="2400" dirty="0">
                <a:solidFill>
                  <a:schemeClr val="accent4"/>
                </a:solidFill>
              </a:rPr>
              <a:t> </a:t>
            </a:r>
            <a:r>
              <a:rPr lang="it-IT" sz="2400" dirty="0">
                <a:solidFill>
                  <a:srgbClr val="7030A0"/>
                </a:solidFill>
              </a:rPr>
              <a:t>i </a:t>
            </a:r>
            <a:r>
              <a:rPr lang="it-IT" sz="2400" dirty="0">
                <a:solidFill>
                  <a:schemeClr val="accent4"/>
                </a:solidFill>
              </a:rPr>
              <a:t> </a:t>
            </a:r>
            <a:r>
              <a:rPr lang="it-IT" sz="2400" dirty="0">
                <a:solidFill>
                  <a:schemeClr val="accent1"/>
                </a:solidFill>
              </a:rPr>
              <a:t>:cambia il numero, non il significato! 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accent1"/>
                </a:solidFill>
              </a:rPr>
              <a:t>Sono derivati i nomi formati dalla radice, da un pezzo che si chiama suffisso o prefisso e dalla desinenza. Osserva → </a:t>
            </a:r>
            <a:r>
              <a:rPr lang="it-IT" sz="2400" dirty="0">
                <a:solidFill>
                  <a:schemeClr val="accent6"/>
                </a:solidFill>
              </a:rPr>
              <a:t> radice </a:t>
            </a:r>
            <a:r>
              <a:rPr lang="it-IT" sz="2400" dirty="0">
                <a:solidFill>
                  <a:schemeClr val="accent1"/>
                </a:solidFill>
              </a:rPr>
              <a:t>+</a:t>
            </a:r>
            <a:r>
              <a:rPr lang="it-IT" sz="2400" dirty="0">
                <a:solidFill>
                  <a:srgbClr val="002060"/>
                </a:solidFill>
              </a:rPr>
              <a:t>suffisso</a:t>
            </a:r>
            <a:r>
              <a:rPr lang="it-IT" sz="2400" dirty="0">
                <a:solidFill>
                  <a:schemeClr val="accent1"/>
                </a:solidFill>
              </a:rPr>
              <a:t> </a:t>
            </a:r>
            <a:r>
              <a:rPr lang="it-IT" sz="2400" dirty="0">
                <a:solidFill>
                  <a:schemeClr val="accent6"/>
                </a:solidFill>
              </a:rPr>
              <a:t>Fior</a:t>
            </a:r>
            <a:r>
              <a:rPr lang="it-IT" sz="2400" dirty="0">
                <a:solidFill>
                  <a:schemeClr val="accent1"/>
                </a:solidFill>
              </a:rPr>
              <a:t> + </a:t>
            </a:r>
            <a:r>
              <a:rPr lang="it-IT" sz="2400" dirty="0" err="1"/>
              <a:t>iera</a:t>
            </a:r>
            <a:r>
              <a:rPr lang="it-IT" sz="2400" dirty="0"/>
              <a:t>, </a:t>
            </a:r>
            <a:r>
              <a:rPr lang="it-IT" sz="2400" dirty="0">
                <a:solidFill>
                  <a:schemeClr val="accent6"/>
                </a:solidFill>
              </a:rPr>
              <a:t>fior</a:t>
            </a:r>
            <a:r>
              <a:rPr lang="it-IT" sz="2400" dirty="0"/>
              <a:t> + ista, </a:t>
            </a:r>
            <a:r>
              <a:rPr lang="it-IT" sz="2400" dirty="0">
                <a:solidFill>
                  <a:schemeClr val="accent6"/>
                </a:solidFill>
              </a:rPr>
              <a:t>fior </a:t>
            </a:r>
            <a:r>
              <a:rPr lang="it-IT" sz="2400" dirty="0"/>
              <a:t>+ </a:t>
            </a:r>
            <a:r>
              <a:rPr lang="it-IT" sz="2400" dirty="0" err="1"/>
              <a:t>itura</a:t>
            </a:r>
            <a:r>
              <a:rPr lang="it-IT" sz="2400" dirty="0">
                <a:solidFill>
                  <a:schemeClr val="accent5"/>
                </a:solidFill>
              </a:rPr>
              <a:t>. 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FF0000"/>
                </a:solidFill>
              </a:rPr>
              <a:t>Prefisso </a:t>
            </a:r>
            <a:r>
              <a:rPr lang="it-IT" sz="2400" dirty="0">
                <a:solidFill>
                  <a:schemeClr val="accent1"/>
                </a:solidFill>
              </a:rPr>
              <a:t>+</a:t>
            </a:r>
            <a:r>
              <a:rPr lang="it-IT" sz="2400" dirty="0">
                <a:solidFill>
                  <a:schemeClr val="accent6"/>
                </a:solidFill>
              </a:rPr>
              <a:t>radice </a:t>
            </a:r>
            <a:r>
              <a:rPr lang="it-IT" sz="2400" dirty="0">
                <a:solidFill>
                  <a:schemeClr val="accent1"/>
                </a:solidFill>
              </a:rPr>
              <a:t>+</a:t>
            </a:r>
            <a:r>
              <a:rPr lang="it-IT" sz="2400" dirty="0"/>
              <a:t>suffisso =  </a:t>
            </a:r>
            <a:r>
              <a:rPr lang="it-IT" sz="2400" dirty="0">
                <a:solidFill>
                  <a:schemeClr val="accent1"/>
                </a:solidFill>
              </a:rPr>
              <a:t>  </a:t>
            </a:r>
            <a:r>
              <a:rPr lang="it-IT" sz="2400" dirty="0">
                <a:solidFill>
                  <a:srgbClr val="FF0000"/>
                </a:solidFill>
              </a:rPr>
              <a:t>in</a:t>
            </a:r>
            <a:r>
              <a:rPr lang="it-IT" sz="2400" dirty="0">
                <a:solidFill>
                  <a:schemeClr val="accent1"/>
                </a:solidFill>
              </a:rPr>
              <a:t> +</a:t>
            </a:r>
            <a:r>
              <a:rPr lang="it-IT" sz="2400" dirty="0">
                <a:solidFill>
                  <a:schemeClr val="accent6"/>
                </a:solidFill>
              </a:rPr>
              <a:t> fior </a:t>
            </a:r>
            <a:r>
              <a:rPr lang="it-IT" sz="2400" dirty="0">
                <a:solidFill>
                  <a:schemeClr val="accent1"/>
                </a:solidFill>
              </a:rPr>
              <a:t>+ </a:t>
            </a:r>
            <a:r>
              <a:rPr lang="it-IT" sz="2400" dirty="0" err="1"/>
              <a:t>escenza</a:t>
            </a:r>
            <a:r>
              <a:rPr lang="it-IT" sz="2400" dirty="0"/>
              <a:t> ,</a:t>
            </a:r>
            <a:r>
              <a:rPr lang="it-IT" sz="2400" dirty="0">
                <a:solidFill>
                  <a:schemeClr val="accent1"/>
                </a:solidFill>
              </a:rPr>
              <a:t>cambia il significato = </a:t>
            </a:r>
            <a:r>
              <a:rPr lang="it-IT" sz="2400" dirty="0">
                <a:solidFill>
                  <a:srgbClr val="FF0000"/>
                </a:solidFill>
              </a:rPr>
              <a:t>nome derivato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306B647-FE95-4550-8350-3D2180C62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60466" y="699706"/>
            <a:ext cx="4114800" cy="5477256"/>
          </a:xfrm>
          <a:prstGeom prst="rect">
            <a:avLst/>
          </a:prstGeom>
          <a:solidFill>
            <a:srgbClr val="FFFFFF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CBDC9BA7-F05F-48C9-A99D-8B2C339E39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0" b="3838"/>
          <a:stretch/>
        </p:blipFill>
        <p:spPr>
          <a:xfrm>
            <a:off x="7197108" y="681038"/>
            <a:ext cx="4278158" cy="547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491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12E7A7-8184-4BA6-B442-7BEA42CDE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F86584F1-2716-4D19-BBA0-0D84DC1227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9916"/>
            <a:ext cx="10515600" cy="5788854"/>
          </a:xfrm>
        </p:spPr>
      </p:pic>
    </p:spTree>
    <p:extLst>
      <p:ext uri="{BB962C8B-B14F-4D97-AF65-F5344CB8AC3E}">
        <p14:creationId xmlns:p14="http://schemas.microsoft.com/office/powerpoint/2010/main" val="80154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F3FB01-4577-4542-AB06-CDB238CC4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F0536C97-3AC2-4AF2-88F8-148DAA64DC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18978"/>
            <a:ext cx="10795782" cy="5557985"/>
          </a:xfrm>
        </p:spPr>
      </p:pic>
    </p:spTree>
    <p:extLst>
      <p:ext uri="{BB962C8B-B14F-4D97-AF65-F5344CB8AC3E}">
        <p14:creationId xmlns:p14="http://schemas.microsoft.com/office/powerpoint/2010/main" val="956312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0DB9C61-90E0-484F-8602-02F49EDC1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7ED563-E5DB-4937-BF78-7893C4DC9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680" y="228036"/>
            <a:ext cx="11724640" cy="63779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0E753A1-16E9-4090-A891-10DB70AB5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20" y="860028"/>
            <a:ext cx="6006192" cy="1324907"/>
          </a:xfrm>
        </p:spPr>
        <p:txBody>
          <a:bodyPr>
            <a:normAutofit/>
          </a:bodyPr>
          <a:lstStyle/>
          <a:p>
            <a:r>
              <a:rPr lang="it-IT">
                <a:solidFill>
                  <a:schemeClr val="accent1"/>
                </a:solidFill>
              </a:rPr>
              <a:t>RICORDA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CC1370-15A5-43EE-9BEF-BD4217F64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220" y="1749287"/>
            <a:ext cx="6006192" cy="4427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>
                <a:solidFill>
                  <a:schemeClr val="accent1"/>
                </a:solidFill>
              </a:rPr>
              <a:t>Alcuni nomi sembrano alterati, in realtà non lo sono. Sono falsi alterati.</a:t>
            </a:r>
          </a:p>
          <a:p>
            <a:r>
              <a:rPr lang="it-IT" sz="2000" dirty="0">
                <a:solidFill>
                  <a:srgbClr val="FF0000"/>
                </a:solidFill>
              </a:rPr>
              <a:t>Un mattone </a:t>
            </a:r>
            <a:r>
              <a:rPr lang="it-IT" sz="2000" dirty="0">
                <a:solidFill>
                  <a:schemeClr val="accent1"/>
                </a:solidFill>
              </a:rPr>
              <a:t>non è un </a:t>
            </a:r>
            <a:r>
              <a:rPr lang="it-IT" sz="2000" dirty="0">
                <a:solidFill>
                  <a:srgbClr val="FF0000"/>
                </a:solidFill>
              </a:rPr>
              <a:t>grosso matto.</a:t>
            </a:r>
          </a:p>
          <a:p>
            <a:r>
              <a:rPr lang="it-IT" sz="2000" dirty="0">
                <a:solidFill>
                  <a:srgbClr val="FF0000"/>
                </a:solidFill>
              </a:rPr>
              <a:t>Un pulcino </a:t>
            </a:r>
            <a:r>
              <a:rPr lang="it-IT" sz="2000" dirty="0">
                <a:solidFill>
                  <a:schemeClr val="accent1"/>
                </a:solidFill>
              </a:rPr>
              <a:t>non è una </a:t>
            </a:r>
            <a:r>
              <a:rPr lang="it-IT" sz="2000" dirty="0">
                <a:solidFill>
                  <a:srgbClr val="FF0000"/>
                </a:solidFill>
              </a:rPr>
              <a:t>piccola pulce.</a:t>
            </a:r>
            <a:endParaRPr lang="it-IT" sz="2000" dirty="0">
              <a:solidFill>
                <a:schemeClr val="accent1"/>
              </a:solidFill>
            </a:endParaRPr>
          </a:p>
          <a:p>
            <a:r>
              <a:rPr lang="it-IT" sz="2000" dirty="0">
                <a:solidFill>
                  <a:srgbClr val="FF0000"/>
                </a:solidFill>
              </a:rPr>
              <a:t>Un bottone </a:t>
            </a:r>
            <a:r>
              <a:rPr lang="it-IT" sz="2000" dirty="0">
                <a:solidFill>
                  <a:schemeClr val="accent1"/>
                </a:solidFill>
              </a:rPr>
              <a:t>non è una </a:t>
            </a:r>
            <a:r>
              <a:rPr lang="it-IT" sz="2000" dirty="0">
                <a:solidFill>
                  <a:srgbClr val="FF0000"/>
                </a:solidFill>
              </a:rPr>
              <a:t>grossa botte.</a:t>
            </a:r>
          </a:p>
          <a:p>
            <a:r>
              <a:rPr lang="it-IT" sz="2000" dirty="0">
                <a:solidFill>
                  <a:srgbClr val="FF0000"/>
                </a:solidFill>
              </a:rPr>
              <a:t>Il tacchino </a:t>
            </a:r>
            <a:r>
              <a:rPr lang="it-IT" sz="2000" dirty="0">
                <a:solidFill>
                  <a:schemeClr val="accent1"/>
                </a:solidFill>
              </a:rPr>
              <a:t>non è un </a:t>
            </a:r>
            <a:r>
              <a:rPr lang="it-IT" sz="2000" dirty="0">
                <a:solidFill>
                  <a:srgbClr val="FF0000"/>
                </a:solidFill>
              </a:rPr>
              <a:t>piccolo tacco</a:t>
            </a:r>
          </a:p>
          <a:p>
            <a:r>
              <a:rPr lang="it-IT" sz="2000" dirty="0">
                <a:solidFill>
                  <a:srgbClr val="FF0000"/>
                </a:solidFill>
              </a:rPr>
              <a:t>Il burrone </a:t>
            </a:r>
            <a:r>
              <a:rPr lang="it-IT" sz="2000" dirty="0">
                <a:solidFill>
                  <a:schemeClr val="accent1"/>
                </a:solidFill>
              </a:rPr>
              <a:t>non è un </a:t>
            </a:r>
            <a:r>
              <a:rPr lang="it-IT" sz="2000">
                <a:solidFill>
                  <a:srgbClr val="FF0000"/>
                </a:solidFill>
              </a:rPr>
              <a:t>grosso burro</a:t>
            </a:r>
            <a:endParaRPr lang="it-IT" sz="2000" dirty="0">
              <a:solidFill>
                <a:srgbClr val="FF0000"/>
              </a:solidFill>
            </a:endParaRPr>
          </a:p>
          <a:p>
            <a:r>
              <a:rPr lang="it-IT" sz="2000" dirty="0">
                <a:solidFill>
                  <a:srgbClr val="FF0000"/>
                </a:solidFill>
              </a:rPr>
              <a:t>Il mulino </a:t>
            </a:r>
            <a:r>
              <a:rPr lang="it-IT" sz="2000" dirty="0">
                <a:solidFill>
                  <a:schemeClr val="accent1"/>
                </a:solidFill>
              </a:rPr>
              <a:t>non è un </a:t>
            </a:r>
            <a:r>
              <a:rPr lang="it-IT" sz="2000" dirty="0">
                <a:solidFill>
                  <a:srgbClr val="FF0000"/>
                </a:solidFill>
              </a:rPr>
              <a:t>piccolo mulo.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306B647-FE95-4550-8350-3D2180C62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60466" y="699706"/>
            <a:ext cx="4114800" cy="5477256"/>
          </a:xfrm>
          <a:prstGeom prst="rect">
            <a:avLst/>
          </a:prstGeom>
          <a:solidFill>
            <a:srgbClr val="FFFFFF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 descr="Immagine che contiene tavolo&#10;&#10;Descrizione generata automaticamente">
            <a:extLst>
              <a:ext uri="{FF2B5EF4-FFF2-40B4-BE49-F238E27FC236}">
                <a16:creationId xmlns:a16="http://schemas.microsoft.com/office/drawing/2014/main" id="{F2221ABF-033A-4EB6-ACDA-BF162D99D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5" r="-30" b="1403"/>
          <a:stretch/>
        </p:blipFill>
        <p:spPr>
          <a:xfrm>
            <a:off x="6679097" y="252025"/>
            <a:ext cx="5128590" cy="624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520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560212-B0C0-48CD-AB85-EA410B3FB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5" name="Segnaposto contenuto 4" descr="Immagine che contiene tavolo&#10;&#10;Descrizione generata automaticamente">
            <a:extLst>
              <a:ext uri="{FF2B5EF4-FFF2-40B4-BE49-F238E27FC236}">
                <a16:creationId xmlns:a16="http://schemas.microsoft.com/office/drawing/2014/main" id="{3573FD9A-952E-457D-B790-90F3718BD1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9754772" cy="6176963"/>
          </a:xfrm>
        </p:spPr>
      </p:pic>
    </p:spTree>
    <p:extLst>
      <p:ext uri="{BB962C8B-B14F-4D97-AF65-F5344CB8AC3E}">
        <p14:creationId xmlns:p14="http://schemas.microsoft.com/office/powerpoint/2010/main" val="2499402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5E205A-133C-43E1-BEEC-5BD561E83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475"/>
            <a:ext cx="10515600" cy="1026940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NOMI COMPOSTI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8D1A51-3557-401D-B33A-A3AC173C3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8468"/>
            <a:ext cx="10515600" cy="59295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I nomi composti </a:t>
            </a:r>
            <a:r>
              <a:rPr lang="it-IT" dirty="0"/>
              <a:t>sono formati dall’unione di due parole: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Salvagente</a:t>
            </a:r>
            <a:r>
              <a:rPr lang="it-IT" dirty="0"/>
              <a:t> (</a:t>
            </a:r>
            <a:r>
              <a:rPr lang="it-IT" dirty="0">
                <a:solidFill>
                  <a:srgbClr val="FF0000"/>
                </a:solidFill>
              </a:rPr>
              <a:t>salva</a:t>
            </a:r>
            <a:r>
              <a:rPr lang="it-IT" dirty="0"/>
              <a:t> + </a:t>
            </a:r>
            <a:r>
              <a:rPr lang="it-IT" dirty="0">
                <a:solidFill>
                  <a:srgbClr val="FF0000"/>
                </a:solidFill>
              </a:rPr>
              <a:t>gente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Asciugamano</a:t>
            </a:r>
            <a:r>
              <a:rPr lang="it-IT" dirty="0"/>
              <a:t> (</a:t>
            </a:r>
            <a:r>
              <a:rPr lang="it-IT" dirty="0">
                <a:solidFill>
                  <a:srgbClr val="FF0000"/>
                </a:solidFill>
              </a:rPr>
              <a:t>asciuga</a:t>
            </a:r>
            <a:r>
              <a:rPr lang="it-IT" dirty="0"/>
              <a:t> + </a:t>
            </a:r>
            <a:r>
              <a:rPr lang="it-IT" dirty="0">
                <a:solidFill>
                  <a:srgbClr val="FF0000"/>
                </a:solidFill>
              </a:rPr>
              <a:t>mano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dirty="0"/>
              <a:t>I nomi composti si possono formare così: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Nome</a:t>
            </a:r>
            <a:r>
              <a:rPr lang="it-IT" dirty="0"/>
              <a:t> + </a:t>
            </a:r>
            <a:r>
              <a:rPr lang="it-IT" dirty="0">
                <a:solidFill>
                  <a:srgbClr val="FF0000"/>
                </a:solidFill>
              </a:rPr>
              <a:t>nome </a:t>
            </a:r>
            <a:r>
              <a:rPr lang="it-IT" dirty="0"/>
              <a:t>  		     </a:t>
            </a:r>
            <a:r>
              <a:rPr lang="it-IT" dirty="0">
                <a:solidFill>
                  <a:srgbClr val="FF0000"/>
                </a:solidFill>
              </a:rPr>
              <a:t>madreperla</a:t>
            </a:r>
          </a:p>
          <a:p>
            <a:pPr marL="0" indent="0">
              <a:buNone/>
            </a:pPr>
            <a:r>
              <a:rPr lang="it-IT" dirty="0">
                <a:solidFill>
                  <a:srgbClr val="00B050"/>
                </a:solidFill>
              </a:rPr>
              <a:t>Verbo </a:t>
            </a:r>
            <a:r>
              <a:rPr lang="it-IT" dirty="0"/>
              <a:t>+</a:t>
            </a:r>
            <a:r>
              <a:rPr lang="it-IT" dirty="0">
                <a:solidFill>
                  <a:srgbClr val="FF0000"/>
                </a:solidFill>
              </a:rPr>
              <a:t>nome </a:t>
            </a:r>
            <a:r>
              <a:rPr lang="it-IT" dirty="0"/>
              <a:t> 	                 </a:t>
            </a:r>
            <a:r>
              <a:rPr lang="it-IT" dirty="0">
                <a:solidFill>
                  <a:srgbClr val="00B050"/>
                </a:solidFill>
              </a:rPr>
              <a:t>apri</a:t>
            </a:r>
            <a:r>
              <a:rPr lang="it-IT" dirty="0">
                <a:solidFill>
                  <a:srgbClr val="FF0000"/>
                </a:solidFill>
              </a:rPr>
              <a:t>bottiglie</a:t>
            </a:r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Aggettivo</a:t>
            </a:r>
            <a:r>
              <a:rPr lang="it-IT" dirty="0"/>
              <a:t> </a:t>
            </a:r>
            <a:r>
              <a:rPr lang="it-IT" dirty="0">
                <a:solidFill>
                  <a:srgbClr val="0070C0"/>
                </a:solidFill>
              </a:rPr>
              <a:t>+</a:t>
            </a:r>
            <a:r>
              <a:rPr lang="it-IT" dirty="0">
                <a:solidFill>
                  <a:srgbClr val="FF0000"/>
                </a:solidFill>
              </a:rPr>
              <a:t>nome </a:t>
            </a:r>
            <a:r>
              <a:rPr lang="it-IT" dirty="0">
                <a:solidFill>
                  <a:srgbClr val="0070C0"/>
                </a:solidFill>
              </a:rPr>
              <a:t>   </a:t>
            </a:r>
            <a:r>
              <a:rPr lang="it-IT" dirty="0"/>
              <a:t>	                 </a:t>
            </a:r>
            <a:r>
              <a:rPr lang="it-IT" dirty="0">
                <a:solidFill>
                  <a:schemeClr val="accent1"/>
                </a:solidFill>
              </a:rPr>
              <a:t>piatta</a:t>
            </a:r>
            <a:r>
              <a:rPr lang="it-IT" dirty="0">
                <a:solidFill>
                  <a:srgbClr val="FF0000"/>
                </a:solidFill>
              </a:rPr>
              <a:t>forma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6"/>
                </a:solidFill>
              </a:rPr>
              <a:t>Verbo</a:t>
            </a:r>
            <a:r>
              <a:rPr lang="it-IT" dirty="0"/>
              <a:t> + </a:t>
            </a:r>
            <a:r>
              <a:rPr lang="it-IT" dirty="0">
                <a:solidFill>
                  <a:schemeClr val="accent6"/>
                </a:solidFill>
              </a:rPr>
              <a:t>verbo               </a:t>
            </a:r>
            <a:r>
              <a:rPr lang="it-IT" dirty="0"/>
              <a:t>	      </a:t>
            </a:r>
            <a:r>
              <a:rPr lang="it-IT" dirty="0">
                <a:solidFill>
                  <a:schemeClr val="accent6"/>
                </a:solidFill>
              </a:rPr>
              <a:t>saliscendi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1"/>
                </a:solidFill>
              </a:rPr>
              <a:t>Aggettivo</a:t>
            </a:r>
            <a:r>
              <a:rPr lang="it-IT" dirty="0"/>
              <a:t> +</a:t>
            </a:r>
            <a:r>
              <a:rPr lang="it-IT" dirty="0">
                <a:solidFill>
                  <a:schemeClr val="accent1"/>
                </a:solidFill>
              </a:rPr>
              <a:t>aggettivo</a:t>
            </a:r>
            <a:r>
              <a:rPr lang="it-IT" dirty="0"/>
              <a:t>                 </a:t>
            </a:r>
            <a:r>
              <a:rPr lang="it-IT" dirty="0">
                <a:solidFill>
                  <a:schemeClr val="accent1"/>
                </a:solidFill>
              </a:rPr>
              <a:t>pianoforte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Per formare il </a:t>
            </a:r>
            <a:r>
              <a:rPr lang="it-IT" dirty="0">
                <a:solidFill>
                  <a:srgbClr val="FF0000"/>
                </a:solidFill>
              </a:rPr>
              <a:t>plurale </a:t>
            </a:r>
            <a:r>
              <a:rPr lang="it-IT" dirty="0"/>
              <a:t>dei </a:t>
            </a:r>
            <a:r>
              <a:rPr lang="it-IT" dirty="0">
                <a:solidFill>
                  <a:srgbClr val="FF0000"/>
                </a:solidFill>
              </a:rPr>
              <a:t>nomi composti </a:t>
            </a:r>
            <a:r>
              <a:rPr lang="it-IT" dirty="0"/>
              <a:t>non c’è una regola fissa.</a:t>
            </a:r>
          </a:p>
          <a:p>
            <a:pPr marL="0" indent="0">
              <a:buNone/>
            </a:pPr>
            <a:r>
              <a:rPr lang="it-IT" dirty="0"/>
              <a:t>Alcune volte i nomi </a:t>
            </a:r>
            <a:r>
              <a:rPr lang="it-IT" dirty="0">
                <a:solidFill>
                  <a:srgbClr val="FF0000"/>
                </a:solidFill>
              </a:rPr>
              <a:t>variano</a:t>
            </a:r>
            <a:r>
              <a:rPr lang="it-IT" dirty="0"/>
              <a:t> la desinenza </a:t>
            </a:r>
            <a:r>
              <a:rPr lang="it-IT" dirty="0">
                <a:solidFill>
                  <a:srgbClr val="FF0000"/>
                </a:solidFill>
              </a:rPr>
              <a:t>finale</a:t>
            </a:r>
            <a:r>
              <a:rPr lang="it-IT" dirty="0"/>
              <a:t>, per esempio capoluo</a:t>
            </a:r>
            <a:r>
              <a:rPr lang="it-IT" dirty="0">
                <a:solidFill>
                  <a:srgbClr val="FF0000"/>
                </a:solidFill>
              </a:rPr>
              <a:t>go</a:t>
            </a:r>
            <a:r>
              <a:rPr lang="it-IT" dirty="0"/>
              <a:t>/capoluo</a:t>
            </a:r>
            <a:r>
              <a:rPr lang="it-IT" dirty="0">
                <a:solidFill>
                  <a:srgbClr val="FF0000"/>
                </a:solidFill>
              </a:rPr>
              <a:t>ghi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Alcune volte variano la desinenza della prima parola, per esempio: pesc</a:t>
            </a:r>
            <a:r>
              <a:rPr lang="it-IT" dirty="0">
                <a:solidFill>
                  <a:srgbClr val="FF0000"/>
                </a:solidFill>
              </a:rPr>
              <a:t>e</a:t>
            </a:r>
            <a:r>
              <a:rPr lang="it-IT" dirty="0"/>
              <a:t>spada/pesc</a:t>
            </a:r>
            <a:r>
              <a:rPr lang="it-IT" dirty="0">
                <a:solidFill>
                  <a:srgbClr val="FF0000"/>
                </a:solidFill>
              </a:rPr>
              <a:t>i</a:t>
            </a:r>
            <a:r>
              <a:rPr lang="it-IT" dirty="0"/>
              <a:t>spada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4E62492E-A57E-48F3-904B-84FA479BD4C6}"/>
              </a:ext>
            </a:extLst>
          </p:cNvPr>
          <p:cNvSpPr/>
          <p:nvPr/>
        </p:nvSpPr>
        <p:spPr>
          <a:xfrm>
            <a:off x="3594294" y="2595711"/>
            <a:ext cx="675249" cy="189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9AE40F0A-2113-41EB-B4E7-ACE7BF766B91}"/>
              </a:ext>
            </a:extLst>
          </p:cNvPr>
          <p:cNvSpPr/>
          <p:nvPr/>
        </p:nvSpPr>
        <p:spPr>
          <a:xfrm flipV="1">
            <a:off x="3580226" y="3046713"/>
            <a:ext cx="675248" cy="189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8BECCAA4-1113-44CB-907D-95C74917EA32}"/>
              </a:ext>
            </a:extLst>
          </p:cNvPr>
          <p:cNvSpPr/>
          <p:nvPr/>
        </p:nvSpPr>
        <p:spPr>
          <a:xfrm>
            <a:off x="3566159" y="3445887"/>
            <a:ext cx="703384" cy="204771"/>
          </a:xfrm>
          <a:prstGeom prst="rightArrow">
            <a:avLst>
              <a:gd name="adj1" fmla="val 50000"/>
              <a:gd name="adj2" fmla="val 537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D2E1E47A-E7D8-4F08-AC42-618E287A7B90}"/>
              </a:ext>
            </a:extLst>
          </p:cNvPr>
          <p:cNvSpPr/>
          <p:nvPr/>
        </p:nvSpPr>
        <p:spPr>
          <a:xfrm>
            <a:off x="3594294" y="3847718"/>
            <a:ext cx="675249" cy="2047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41440ADC-DC99-4574-856B-403D9A949801}"/>
              </a:ext>
            </a:extLst>
          </p:cNvPr>
          <p:cNvSpPr/>
          <p:nvPr/>
        </p:nvSpPr>
        <p:spPr>
          <a:xfrm>
            <a:off x="3917849" y="4249549"/>
            <a:ext cx="675249" cy="204771"/>
          </a:xfrm>
          <a:prstGeom prst="rightArrow">
            <a:avLst>
              <a:gd name="adj1" fmla="val 4222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703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29FAFC-5C86-4EE0-AFEE-3F7A24B1D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contenuto 4" descr="Immagine che contiene tavolo&#10;&#10;Descrizione generata automaticamente">
            <a:extLst>
              <a:ext uri="{FF2B5EF4-FFF2-40B4-BE49-F238E27FC236}">
                <a16:creationId xmlns:a16="http://schemas.microsoft.com/office/drawing/2014/main" id="{BB378895-B472-4038-860B-19AC2102CB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17" y="98474"/>
            <a:ext cx="5571334" cy="6394401"/>
          </a:xfr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C7F6BCD0-35FA-4503-885F-BBDD7FD802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364" y="0"/>
            <a:ext cx="56974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2589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306</Words>
  <Application>Microsoft Office PowerPoint</Application>
  <PresentationFormat>Widescreen</PresentationFormat>
  <Paragraphs>30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GRAMMATICA I NOMI  </vt:lpstr>
      <vt:lpstr>NOMI PRIMITIVI E DERIVATI </vt:lpstr>
      <vt:lpstr>Presentazione standard di PowerPoint</vt:lpstr>
      <vt:lpstr>Presentazione standard di PowerPoint</vt:lpstr>
      <vt:lpstr>RICORDA</vt:lpstr>
      <vt:lpstr>Presentazione standard di PowerPoint</vt:lpstr>
      <vt:lpstr>NOMI COMPOSTI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NOMI</dc:title>
  <dc:creator>Allocca Carmela</dc:creator>
  <cp:lastModifiedBy>Allocca Carmela</cp:lastModifiedBy>
  <cp:revision>39</cp:revision>
  <dcterms:created xsi:type="dcterms:W3CDTF">2021-01-05T11:24:20Z</dcterms:created>
  <dcterms:modified xsi:type="dcterms:W3CDTF">2021-01-12T06:59:14Z</dcterms:modified>
</cp:coreProperties>
</file>