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b8ANwpUt4E?feature=oembed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video" Target="https://www.youtube.com/embed/l-6alaLGhUY?feature=oembed" TargetMode="External"/><Relationship Id="rId1" Type="http://schemas.openxmlformats.org/officeDocument/2006/relationships/video" Target="https://www.youtube.com/embed/Ja8UHpUKL-Y?feature=oembed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9433" y="210472"/>
            <a:ext cx="3352256" cy="1227803"/>
          </a:xfrm>
        </p:spPr>
        <p:txBody>
          <a:bodyPr>
            <a:normAutofit/>
          </a:bodyPr>
          <a:lstStyle/>
          <a:p>
            <a:r>
              <a:rPr lang="it-IT" dirty="0"/>
              <a:t>GAIA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76046" y="2581275"/>
            <a:ext cx="3342968" cy="1889638"/>
          </a:xfrm>
        </p:spPr>
        <p:txBody>
          <a:bodyPr>
            <a:normAutofit/>
          </a:bodyPr>
          <a:lstStyle/>
          <a:p>
            <a:r>
              <a:rPr lang="it-IT" dirty="0"/>
              <a:t>………la nascita della Terra …</a:t>
            </a:r>
          </a:p>
          <a:p>
            <a:r>
              <a:rPr lang="it-IT" dirty="0"/>
              <a:t>una fantastica , affascinante e dimostrabile STORIA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" y="1098984"/>
            <a:ext cx="6921364" cy="466494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3B10F4-7073-40F7-AB0A-B4C64173FAB1}"/>
              </a:ext>
            </a:extLst>
          </p:cNvPr>
          <p:cNvSpPr txBox="1"/>
          <p:nvPr/>
        </p:nvSpPr>
        <p:spPr>
          <a:xfrm>
            <a:off x="552449" y="5890822"/>
            <a:ext cx="1069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Plesso Gianni Rodari Classi 3A  B   Docenti   Sposito Rosa- Feola Lisa –Castiello Raffaella –Napolitano Luigia Berta- Carbone Patrizia</a:t>
            </a:r>
          </a:p>
        </p:txBody>
      </p:sp>
    </p:spTree>
    <p:extLst>
      <p:ext uri="{BB962C8B-B14F-4D97-AF65-F5344CB8AC3E}">
        <p14:creationId xmlns:p14="http://schemas.microsoft.com/office/powerpoint/2010/main" val="139136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….</a:t>
            </a:r>
            <a:r>
              <a:rPr lang="it-IT" i="1" dirty="0"/>
              <a:t>e in classe le solite </a:t>
            </a:r>
            <a:r>
              <a:rPr lang="it-IT" u="sng" dirty="0">
                <a:solidFill>
                  <a:srgbClr val="FFFF00"/>
                </a:solidFill>
              </a:rPr>
              <a:t>storie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85" y="2314737"/>
            <a:ext cx="5290457" cy="4253289"/>
          </a:xfrm>
          <a:prstGeom prst="rect">
            <a:avLst/>
          </a:prstGeom>
        </p:spPr>
      </p:pic>
      <p:sp>
        <p:nvSpPr>
          <p:cNvPr id="4" name="Fumetto 3 3"/>
          <p:cNvSpPr/>
          <p:nvPr/>
        </p:nvSpPr>
        <p:spPr>
          <a:xfrm>
            <a:off x="2220686" y="1894114"/>
            <a:ext cx="2318657" cy="9307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Bimbi vi racconto…….i miti</a:t>
            </a:r>
          </a:p>
        </p:txBody>
      </p:sp>
      <p:sp>
        <p:nvSpPr>
          <p:cNvPr id="5" name="Fumetto 2 4"/>
          <p:cNvSpPr/>
          <p:nvPr/>
        </p:nvSpPr>
        <p:spPr>
          <a:xfrm>
            <a:off x="8458199" y="1894114"/>
            <a:ext cx="2188029" cy="10780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…ma che </a:t>
            </a:r>
            <a:r>
              <a:rPr lang="it-IT" dirty="0" err="1"/>
              <a:t>diciii</a:t>
            </a:r>
            <a:r>
              <a:rPr lang="it-IT" dirty="0"/>
              <a:t>????</a:t>
            </a:r>
          </a:p>
          <a:p>
            <a:pPr algn="ctr"/>
            <a:r>
              <a:rPr lang="it-IT" dirty="0"/>
              <a:t>I </a:t>
            </a:r>
            <a:r>
              <a:rPr lang="it-IT" dirty="0" err="1"/>
              <a:t>mitiii</a:t>
            </a:r>
            <a:r>
              <a:rPr lang="it-IT" dirty="0"/>
              <a:t>??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92" y="114626"/>
            <a:ext cx="1807780" cy="16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7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maestra Rosanna racconta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800" dirty="0"/>
              <a:t>Anche </a:t>
            </a:r>
            <a:r>
              <a:rPr lang="it-IT" sz="2800" dirty="0">
                <a:solidFill>
                  <a:srgbClr val="FF0000"/>
                </a:solidFill>
              </a:rPr>
              <a:t>i primi uomini</a:t>
            </a:r>
            <a:r>
              <a:rPr lang="it-IT" sz="2800" dirty="0"/>
              <a:t>, vissuti tantissimo tempo fa, hanno cercato di dare delle </a:t>
            </a:r>
            <a:r>
              <a:rPr lang="it-IT" sz="2800" dirty="0">
                <a:solidFill>
                  <a:srgbClr val="FF0000"/>
                </a:solidFill>
              </a:rPr>
              <a:t>spiegazioni</a:t>
            </a:r>
            <a:r>
              <a:rPr lang="it-IT" sz="2800" dirty="0"/>
              <a:t> sull’origine del nostro pianeta e dei suoi abitanti. </a:t>
            </a:r>
          </a:p>
          <a:p>
            <a:pPr marL="0" indent="0">
              <a:buNone/>
            </a:pPr>
            <a:r>
              <a:rPr lang="it-IT" sz="2800" dirty="0"/>
              <a:t>Allora </a:t>
            </a:r>
            <a:r>
              <a:rPr lang="it-IT" sz="2800" dirty="0">
                <a:solidFill>
                  <a:srgbClr val="FF0000"/>
                </a:solidFill>
              </a:rPr>
              <a:t>non c’erano scienziati</a:t>
            </a:r>
            <a:r>
              <a:rPr lang="it-IT" sz="2800" dirty="0"/>
              <a:t>: per questo hanno elaborato tante storie fantastiche, chiamate </a:t>
            </a:r>
            <a:r>
              <a:rPr lang="it-IT" sz="3600" dirty="0">
                <a:solidFill>
                  <a:schemeClr val="accent5"/>
                </a:solidFill>
              </a:rPr>
              <a:t>MITI</a:t>
            </a:r>
          </a:p>
          <a:p>
            <a:pPr marL="0" indent="0">
              <a:buNone/>
            </a:pPr>
            <a:r>
              <a:rPr lang="it-IT" sz="2800" dirty="0"/>
              <a:t>La parola </a:t>
            </a:r>
            <a:r>
              <a:rPr lang="it-IT" sz="2800" dirty="0">
                <a:solidFill>
                  <a:schemeClr val="accent5"/>
                </a:solidFill>
              </a:rPr>
              <a:t>MITO</a:t>
            </a:r>
            <a:r>
              <a:rPr lang="it-IT" sz="2800" dirty="0"/>
              <a:t> deriva dal termine greco </a:t>
            </a:r>
            <a:r>
              <a:rPr lang="it-IT" sz="2800" dirty="0">
                <a:solidFill>
                  <a:srgbClr val="FF0000"/>
                </a:solidFill>
              </a:rPr>
              <a:t>MYTOS</a:t>
            </a:r>
            <a:r>
              <a:rPr lang="it-IT" sz="2800" dirty="0"/>
              <a:t>, che significa racconto.</a:t>
            </a:r>
          </a:p>
          <a:p>
            <a:pPr marL="0" indent="0">
              <a:buNone/>
            </a:pPr>
            <a:r>
              <a:rPr lang="it-IT" sz="2800" dirty="0"/>
              <a:t>I miti sono </a:t>
            </a:r>
            <a:r>
              <a:rPr lang="it-IT" sz="2800" dirty="0">
                <a:solidFill>
                  <a:srgbClr val="FF0000"/>
                </a:solidFill>
              </a:rPr>
              <a:t>narrazioni fantastiche </a:t>
            </a:r>
            <a:r>
              <a:rPr lang="it-IT" sz="2800" dirty="0"/>
              <a:t>tramandate a voce dai popoli antichi per secoli e secoli.</a:t>
            </a:r>
          </a:p>
          <a:p>
            <a:pPr marL="0" indent="0">
              <a:buNone/>
            </a:pPr>
            <a:r>
              <a:rPr lang="it-IT" sz="2800" dirty="0"/>
              <a:t>Lo </a:t>
            </a:r>
            <a:r>
              <a:rPr lang="it-IT" sz="2800" dirty="0">
                <a:solidFill>
                  <a:srgbClr val="FF0000"/>
                </a:solidFill>
              </a:rPr>
              <a:t>scopo</a:t>
            </a:r>
            <a:r>
              <a:rPr lang="it-IT" sz="2800" dirty="0"/>
              <a:t> dei miti è spiegare in modo fantastico l’origine dell’universo,  la nascita dell’uomo e i fenomeni naturali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4400" dirty="0">
                <a:solidFill>
                  <a:schemeClr val="accent5"/>
                </a:solidFill>
              </a:rPr>
              <a:t>Il fantastico viaggio intorno ai </a:t>
            </a:r>
          </a:p>
          <a:p>
            <a:r>
              <a:rPr lang="it-IT" sz="4400" dirty="0">
                <a:solidFill>
                  <a:schemeClr val="accent5"/>
                </a:solidFill>
              </a:rPr>
              <a:t>          Miti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6" y="347352"/>
            <a:ext cx="2213084" cy="17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4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224673"/>
            <a:ext cx="10131425" cy="885670"/>
          </a:xfrm>
        </p:spPr>
        <p:txBody>
          <a:bodyPr/>
          <a:lstStyle/>
          <a:p>
            <a:r>
              <a:rPr lang="it-IT" dirty="0"/>
              <a:t>… </a:t>
            </a:r>
            <a:r>
              <a:rPr lang="it-IT" cap="none" dirty="0"/>
              <a:t>studieremo la struttura del  mito…e ne leggeremo…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616149"/>
              </p:ext>
            </p:extLst>
          </p:nvPr>
        </p:nvGraphicFramePr>
        <p:xfrm>
          <a:off x="151251" y="1110343"/>
          <a:ext cx="2579036" cy="364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6" imgH="8019694" progId="AcroExch.Document.DC">
                  <p:embed/>
                </p:oleObj>
              </mc:Choice>
              <mc:Fallback>
                <p:oleObj name="Acrobat Document" r:id="rId2" imgW="5667126" imgH="8019694" progId="AcroExch.Document.DC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251" y="1110343"/>
                        <a:ext cx="2579036" cy="364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39610"/>
              </p:ext>
            </p:extLst>
          </p:nvPr>
        </p:nvGraphicFramePr>
        <p:xfrm>
          <a:off x="2438519" y="3208338"/>
          <a:ext cx="2558024" cy="356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26" imgH="8019694" progId="AcroExch.Document.DC">
                  <p:embed/>
                </p:oleObj>
              </mc:Choice>
              <mc:Fallback>
                <p:oleObj name="Acrobat Document" r:id="rId4" imgW="5667126" imgH="8019694" progId="AcroExch.Document.DC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519" y="3208338"/>
                        <a:ext cx="2558024" cy="356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142616"/>
              </p:ext>
            </p:extLst>
          </p:nvPr>
        </p:nvGraphicFramePr>
        <p:xfrm>
          <a:off x="4702053" y="853055"/>
          <a:ext cx="2758168" cy="364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126" imgH="8019694" progId="AcroExch.Document.DC">
                  <p:embed/>
                </p:oleObj>
              </mc:Choice>
              <mc:Fallback>
                <p:oleObj name="Acrobat Document" r:id="rId6" imgW="5667126" imgH="8019694" progId="AcroExch.Document.DC">
                  <p:embed/>
                  <p:pic>
                    <p:nvPicPr>
                      <p:cNvPr id="3" name="Oggetto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2053" y="853055"/>
                        <a:ext cx="2758168" cy="364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822628"/>
              </p:ext>
            </p:extLst>
          </p:nvPr>
        </p:nvGraphicFramePr>
        <p:xfrm>
          <a:off x="6746539" y="3632881"/>
          <a:ext cx="2667454" cy="322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5667126" imgH="8019694" progId="AcroExch.Document.DC">
                  <p:embed/>
                </p:oleObj>
              </mc:Choice>
              <mc:Fallback>
                <p:oleObj name="Acrobat Document" r:id="rId8" imgW="5667126" imgH="8019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6539" y="3632881"/>
                        <a:ext cx="2667454" cy="3225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596914"/>
              </p:ext>
            </p:extLst>
          </p:nvPr>
        </p:nvGraphicFramePr>
        <p:xfrm>
          <a:off x="10062664" y="843189"/>
          <a:ext cx="2075609" cy="3402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5667126" imgH="8019694" progId="AcroExch.Document.DC">
                  <p:embed/>
                </p:oleObj>
              </mc:Choice>
              <mc:Fallback>
                <p:oleObj name="Acrobat Document" r:id="rId10" imgW="5667126" imgH="8019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62664" y="843189"/>
                        <a:ext cx="2075609" cy="3402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7619"/>
              </p:ext>
            </p:extLst>
          </p:nvPr>
        </p:nvGraphicFramePr>
        <p:xfrm>
          <a:off x="9595969" y="3558876"/>
          <a:ext cx="2442514" cy="321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2" imgW="5667126" imgH="8019694" progId="AcroExch.Document.DC">
                  <p:embed/>
                </p:oleObj>
              </mc:Choice>
              <mc:Fallback>
                <p:oleObj name="Acrobat Document" r:id="rId12" imgW="5667126" imgH="8019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95969" y="3558876"/>
                        <a:ext cx="2442514" cy="3219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56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08957"/>
          </a:xfrm>
        </p:spPr>
        <p:txBody>
          <a:bodyPr/>
          <a:lstStyle/>
          <a:p>
            <a:r>
              <a:rPr lang="it-IT" cap="none" dirty="0"/>
              <a:t>…ma poi sul serio studieremo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2874" y="1616921"/>
            <a:ext cx="4709054" cy="576262"/>
          </a:xfrm>
        </p:spPr>
        <p:txBody>
          <a:bodyPr/>
          <a:lstStyle/>
          <a:p>
            <a:r>
              <a:rPr lang="it-IT" dirty="0"/>
              <a:t>La vera Storia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" y="2226734"/>
            <a:ext cx="4206984" cy="1603223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667378" y="1541767"/>
            <a:ext cx="4722813" cy="576262"/>
          </a:xfrm>
        </p:spPr>
        <p:txBody>
          <a:bodyPr/>
          <a:lstStyle/>
          <a:p>
            <a:r>
              <a:rPr lang="it-IT" dirty="0"/>
              <a:t>Secondo gli scienziati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7" y="2193183"/>
            <a:ext cx="4095066" cy="2922751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78DE8C3-4F23-4B16-B16E-6DAE0C435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651" y="205139"/>
            <a:ext cx="2145978" cy="2139881"/>
          </a:xfrm>
          <a:prstGeom prst="rect">
            <a:avLst/>
          </a:prstGeom>
        </p:spPr>
      </p:pic>
      <p:pic>
        <p:nvPicPr>
          <p:cNvPr id="6" name="Elementi multimediali online 5" title="Il suono dell'Universo: lo straordinario canto dei pianeti del Sistema Solare | VIDEO HD">
            <a:hlinkClick r:id="" action="ppaction://media"/>
            <a:extLst>
              <a:ext uri="{FF2B5EF4-FFF2-40B4-BE49-F238E27FC236}">
                <a16:creationId xmlns:a16="http://schemas.microsoft.com/office/drawing/2014/main" id="{5461C8B1-9B84-45C6-BFFC-87AF14D1F9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8166" y="4914900"/>
            <a:ext cx="2540000" cy="14986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D7D8FB-25DD-44AD-ACAF-EF69C973AD41}"/>
              </a:ext>
            </a:extLst>
          </p:cNvPr>
          <p:cNvSpPr txBox="1"/>
          <p:nvPr/>
        </p:nvSpPr>
        <p:spPr>
          <a:xfrm>
            <a:off x="2924175" y="5664200"/>
            <a:ext cx="508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suono dell’universo: lo straordinario canto dei Pianeti del sistema solare </a:t>
            </a:r>
          </a:p>
        </p:txBody>
      </p:sp>
    </p:spTree>
    <p:extLst>
      <p:ext uri="{BB962C8B-B14F-4D97-AF65-F5344CB8AC3E}">
        <p14:creationId xmlns:p14="http://schemas.microsoft.com/office/powerpoint/2010/main" val="128739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759" y="231964"/>
            <a:ext cx="5708241" cy="1320612"/>
          </a:xfrm>
        </p:spPr>
        <p:txBody>
          <a:bodyPr>
            <a:normAutofit/>
          </a:bodyPr>
          <a:lstStyle/>
          <a:p>
            <a:r>
              <a:rPr lang="it-IT" dirty="0"/>
              <a:t>…</a:t>
            </a:r>
            <a:r>
              <a:rPr lang="it-IT" cap="none" dirty="0"/>
              <a:t>ma la scienza ci dice……..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4EF105-4710-4478-8F46-338765967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388" y="307102"/>
            <a:ext cx="3908631" cy="390863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lementi multimediali online 3" title="Big Bang! In Viaggio nello Spazio con Margherita Hack - La Teoria del Big Bang">
            <a:hlinkClick r:id="" action="ppaction://media"/>
            <a:extLst>
              <a:ext uri="{FF2B5EF4-FFF2-40B4-BE49-F238E27FC236}">
                <a16:creationId xmlns:a16="http://schemas.microsoft.com/office/drawing/2014/main" id="{CEC42080-89A9-42F8-AD62-481D75559B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340" y="1308917"/>
            <a:ext cx="2540000" cy="1905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73A313-B935-486C-A27B-E3F356D1EE06}"/>
              </a:ext>
            </a:extLst>
          </p:cNvPr>
          <p:cNvSpPr txBox="1"/>
          <p:nvPr/>
        </p:nvSpPr>
        <p:spPr>
          <a:xfrm>
            <a:off x="3048000" y="1714500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Big Bang di Margherita </a:t>
            </a:r>
            <a:r>
              <a:rPr lang="it-IT" dirty="0" err="1"/>
              <a:t>Hack</a:t>
            </a:r>
            <a:endParaRPr lang="it-IT" dirty="0"/>
          </a:p>
        </p:txBody>
      </p:sp>
      <p:pic>
        <p:nvPicPr>
          <p:cNvPr id="7" name="Elementi multimediali online 6" title="Il BIG BANG e la nascita dell'Universo">
            <a:hlinkClick r:id="" action="ppaction://media"/>
            <a:extLst>
              <a:ext uri="{FF2B5EF4-FFF2-40B4-BE49-F238E27FC236}">
                <a16:creationId xmlns:a16="http://schemas.microsoft.com/office/drawing/2014/main" id="{01E17F69-6747-4258-8088-6B5E670387D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117981" y="3305810"/>
            <a:ext cx="2540000" cy="14351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B09E96-A74B-4407-BA81-55487DC51DD0}"/>
              </a:ext>
            </a:extLst>
          </p:cNvPr>
          <p:cNvSpPr txBox="1"/>
          <p:nvPr/>
        </p:nvSpPr>
        <p:spPr>
          <a:xfrm>
            <a:off x="2930319" y="3654028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nascita dell’Universo</a:t>
            </a:r>
          </a:p>
        </p:txBody>
      </p:sp>
    </p:spTree>
    <p:extLst>
      <p:ext uri="{BB962C8B-B14F-4D97-AF65-F5344CB8AC3E}">
        <p14:creationId xmlns:p14="http://schemas.microsoft.com/office/powerpoint/2010/main" val="26321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39614" y="105103"/>
            <a:ext cx="9144000" cy="6858000"/>
            <a:chOff x="0" y="0"/>
            <a:chExt cx="14400" cy="10800"/>
          </a:xfrm>
        </p:grpSpPr>
        <p:pic>
          <p:nvPicPr>
            <p:cNvPr id="3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0" descr="creazio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0"/>
              <a:ext cx="14400" cy="7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CasellaDiTesto 4"/>
          <p:cNvSpPr txBox="1"/>
          <p:nvPr/>
        </p:nvSpPr>
        <p:spPr>
          <a:xfrm>
            <a:off x="3079531" y="914400"/>
            <a:ext cx="524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Bibbia ci parla della creazione ……………………………….</a:t>
            </a:r>
          </a:p>
          <a:p>
            <a:r>
              <a:rPr lang="it-IT" dirty="0"/>
              <a:t>La maestra Gina ci racconta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46" y="275225"/>
            <a:ext cx="1408386" cy="16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82261" y="325821"/>
            <a:ext cx="9144000" cy="5433848"/>
            <a:chOff x="0" y="0"/>
            <a:chExt cx="14400" cy="10800"/>
          </a:xfrm>
        </p:grpSpPr>
        <p:pic>
          <p:nvPicPr>
            <p:cNvPr id="3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27"/>
            <p:cNvSpPr>
              <a:spLocks/>
            </p:cNvSpPr>
            <p:nvPr/>
          </p:nvSpPr>
          <p:spPr bwMode="auto">
            <a:xfrm>
              <a:off x="6405" y="2677"/>
              <a:ext cx="2155" cy="568"/>
            </a:xfrm>
            <a:custGeom>
              <a:avLst/>
              <a:gdLst>
                <a:gd name="T0" fmla="+- 0 6472 6405"/>
                <a:gd name="T1" fmla="*/ T0 w 2155"/>
                <a:gd name="T2" fmla="+- 0 2819 2678"/>
                <a:gd name="T3" fmla="*/ 2819 h 568"/>
                <a:gd name="T4" fmla="+- 0 6405 6405"/>
                <a:gd name="T5" fmla="*/ T4 w 2155"/>
                <a:gd name="T6" fmla="+- 0 2819 2678"/>
                <a:gd name="T7" fmla="*/ 2819 h 568"/>
                <a:gd name="T8" fmla="+- 0 6405 6405"/>
                <a:gd name="T9" fmla="*/ T8 w 2155"/>
                <a:gd name="T10" fmla="+- 0 3103 2678"/>
                <a:gd name="T11" fmla="*/ 3103 h 568"/>
                <a:gd name="T12" fmla="+- 0 6472 6405"/>
                <a:gd name="T13" fmla="*/ T12 w 2155"/>
                <a:gd name="T14" fmla="+- 0 3103 2678"/>
                <a:gd name="T15" fmla="*/ 3103 h 568"/>
                <a:gd name="T16" fmla="+- 0 6472 6405"/>
                <a:gd name="T17" fmla="*/ T16 w 2155"/>
                <a:gd name="T18" fmla="+- 0 2819 2678"/>
                <a:gd name="T19" fmla="*/ 2819 h 568"/>
                <a:gd name="T20" fmla="+- 0 6674 6405"/>
                <a:gd name="T21" fmla="*/ T20 w 2155"/>
                <a:gd name="T22" fmla="+- 0 2819 2678"/>
                <a:gd name="T23" fmla="*/ 2819 h 568"/>
                <a:gd name="T24" fmla="+- 0 6540 6405"/>
                <a:gd name="T25" fmla="*/ T24 w 2155"/>
                <a:gd name="T26" fmla="+- 0 2819 2678"/>
                <a:gd name="T27" fmla="*/ 2819 h 568"/>
                <a:gd name="T28" fmla="+- 0 6540 6405"/>
                <a:gd name="T29" fmla="*/ T28 w 2155"/>
                <a:gd name="T30" fmla="+- 0 3103 2678"/>
                <a:gd name="T31" fmla="*/ 3103 h 568"/>
                <a:gd name="T32" fmla="+- 0 6674 6405"/>
                <a:gd name="T33" fmla="*/ T32 w 2155"/>
                <a:gd name="T34" fmla="+- 0 3103 2678"/>
                <a:gd name="T35" fmla="*/ 3103 h 568"/>
                <a:gd name="T36" fmla="+- 0 6674 6405"/>
                <a:gd name="T37" fmla="*/ T36 w 2155"/>
                <a:gd name="T38" fmla="+- 0 2819 2678"/>
                <a:gd name="T39" fmla="*/ 2819 h 568"/>
                <a:gd name="T40" fmla="+- 0 8560 6405"/>
                <a:gd name="T41" fmla="*/ T40 w 2155"/>
                <a:gd name="T42" fmla="+- 0 2961 2678"/>
                <a:gd name="T43" fmla="*/ 2961 h 568"/>
                <a:gd name="T44" fmla="+- 0 8021 6405"/>
                <a:gd name="T45" fmla="*/ T44 w 2155"/>
                <a:gd name="T46" fmla="+- 0 2678 2678"/>
                <a:gd name="T47" fmla="*/ 2678 h 568"/>
                <a:gd name="T48" fmla="+- 0 8021 6405"/>
                <a:gd name="T49" fmla="*/ T48 w 2155"/>
                <a:gd name="T50" fmla="+- 0 2819 2678"/>
                <a:gd name="T51" fmla="*/ 2819 h 568"/>
                <a:gd name="T52" fmla="+- 0 6742 6405"/>
                <a:gd name="T53" fmla="*/ T52 w 2155"/>
                <a:gd name="T54" fmla="+- 0 2819 2678"/>
                <a:gd name="T55" fmla="*/ 2819 h 568"/>
                <a:gd name="T56" fmla="+- 0 6742 6405"/>
                <a:gd name="T57" fmla="*/ T56 w 2155"/>
                <a:gd name="T58" fmla="+- 0 3103 2678"/>
                <a:gd name="T59" fmla="*/ 3103 h 568"/>
                <a:gd name="T60" fmla="+- 0 8021 6405"/>
                <a:gd name="T61" fmla="*/ T60 w 2155"/>
                <a:gd name="T62" fmla="+- 0 3103 2678"/>
                <a:gd name="T63" fmla="*/ 3103 h 568"/>
                <a:gd name="T64" fmla="+- 0 8021 6405"/>
                <a:gd name="T65" fmla="*/ T64 w 2155"/>
                <a:gd name="T66" fmla="+- 0 3245 2678"/>
                <a:gd name="T67" fmla="*/ 3245 h 568"/>
                <a:gd name="T68" fmla="+- 0 8560 6405"/>
                <a:gd name="T69" fmla="*/ T68 w 2155"/>
                <a:gd name="T70" fmla="+- 0 2961 2678"/>
                <a:gd name="T71" fmla="*/ 2961 h 5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2155" h="568">
                  <a:moveTo>
                    <a:pt x="67" y="141"/>
                  </a:moveTo>
                  <a:lnTo>
                    <a:pt x="0" y="141"/>
                  </a:lnTo>
                  <a:lnTo>
                    <a:pt x="0" y="425"/>
                  </a:lnTo>
                  <a:lnTo>
                    <a:pt x="67" y="425"/>
                  </a:lnTo>
                  <a:lnTo>
                    <a:pt x="67" y="141"/>
                  </a:lnTo>
                  <a:close/>
                  <a:moveTo>
                    <a:pt x="269" y="141"/>
                  </a:moveTo>
                  <a:lnTo>
                    <a:pt x="135" y="141"/>
                  </a:lnTo>
                  <a:lnTo>
                    <a:pt x="135" y="425"/>
                  </a:lnTo>
                  <a:lnTo>
                    <a:pt x="269" y="425"/>
                  </a:lnTo>
                  <a:lnTo>
                    <a:pt x="269" y="141"/>
                  </a:lnTo>
                  <a:close/>
                  <a:moveTo>
                    <a:pt x="2155" y="283"/>
                  </a:moveTo>
                  <a:lnTo>
                    <a:pt x="1616" y="0"/>
                  </a:lnTo>
                  <a:lnTo>
                    <a:pt x="1616" y="141"/>
                  </a:lnTo>
                  <a:lnTo>
                    <a:pt x="337" y="141"/>
                  </a:lnTo>
                  <a:lnTo>
                    <a:pt x="337" y="425"/>
                  </a:lnTo>
                  <a:lnTo>
                    <a:pt x="1616" y="425"/>
                  </a:lnTo>
                  <a:lnTo>
                    <a:pt x="1616" y="567"/>
                  </a:lnTo>
                  <a:lnTo>
                    <a:pt x="2155" y="283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5" name="AutoShape 26"/>
            <p:cNvSpPr>
              <a:spLocks/>
            </p:cNvSpPr>
            <p:nvPr/>
          </p:nvSpPr>
          <p:spPr bwMode="auto">
            <a:xfrm>
              <a:off x="6405" y="2677"/>
              <a:ext cx="2155" cy="568"/>
            </a:xfrm>
            <a:custGeom>
              <a:avLst/>
              <a:gdLst>
                <a:gd name="T0" fmla="+- 0 8021 6405"/>
                <a:gd name="T1" fmla="*/ T0 w 2155"/>
                <a:gd name="T2" fmla="+- 0 2678 2678"/>
                <a:gd name="T3" fmla="*/ 2678 h 568"/>
                <a:gd name="T4" fmla="+- 0 8021 6405"/>
                <a:gd name="T5" fmla="*/ T4 w 2155"/>
                <a:gd name="T6" fmla="+- 0 2819 2678"/>
                <a:gd name="T7" fmla="*/ 2819 h 568"/>
                <a:gd name="T8" fmla="+- 0 6742 6405"/>
                <a:gd name="T9" fmla="*/ T8 w 2155"/>
                <a:gd name="T10" fmla="+- 0 2819 2678"/>
                <a:gd name="T11" fmla="*/ 2819 h 568"/>
                <a:gd name="T12" fmla="+- 0 6742 6405"/>
                <a:gd name="T13" fmla="*/ T12 w 2155"/>
                <a:gd name="T14" fmla="+- 0 3103 2678"/>
                <a:gd name="T15" fmla="*/ 3103 h 568"/>
                <a:gd name="T16" fmla="+- 0 8021 6405"/>
                <a:gd name="T17" fmla="*/ T16 w 2155"/>
                <a:gd name="T18" fmla="+- 0 3103 2678"/>
                <a:gd name="T19" fmla="*/ 3103 h 568"/>
                <a:gd name="T20" fmla="+- 0 8021 6405"/>
                <a:gd name="T21" fmla="*/ T20 w 2155"/>
                <a:gd name="T22" fmla="+- 0 3245 2678"/>
                <a:gd name="T23" fmla="*/ 3245 h 568"/>
                <a:gd name="T24" fmla="+- 0 8560 6405"/>
                <a:gd name="T25" fmla="*/ T24 w 2155"/>
                <a:gd name="T26" fmla="+- 0 2961 2678"/>
                <a:gd name="T27" fmla="*/ 2961 h 568"/>
                <a:gd name="T28" fmla="+- 0 8021 6405"/>
                <a:gd name="T29" fmla="*/ T28 w 2155"/>
                <a:gd name="T30" fmla="+- 0 2678 2678"/>
                <a:gd name="T31" fmla="*/ 2678 h 568"/>
                <a:gd name="T32" fmla="+- 0 6540 6405"/>
                <a:gd name="T33" fmla="*/ T32 w 2155"/>
                <a:gd name="T34" fmla="+- 0 3103 2678"/>
                <a:gd name="T35" fmla="*/ 3103 h 568"/>
                <a:gd name="T36" fmla="+- 0 6674 6405"/>
                <a:gd name="T37" fmla="*/ T36 w 2155"/>
                <a:gd name="T38" fmla="+- 0 3103 2678"/>
                <a:gd name="T39" fmla="*/ 3103 h 568"/>
                <a:gd name="T40" fmla="+- 0 6674 6405"/>
                <a:gd name="T41" fmla="*/ T40 w 2155"/>
                <a:gd name="T42" fmla="+- 0 2819 2678"/>
                <a:gd name="T43" fmla="*/ 2819 h 568"/>
                <a:gd name="T44" fmla="+- 0 6540 6405"/>
                <a:gd name="T45" fmla="*/ T44 w 2155"/>
                <a:gd name="T46" fmla="+- 0 2819 2678"/>
                <a:gd name="T47" fmla="*/ 2819 h 568"/>
                <a:gd name="T48" fmla="+- 0 6540 6405"/>
                <a:gd name="T49" fmla="*/ T48 w 2155"/>
                <a:gd name="T50" fmla="+- 0 3103 2678"/>
                <a:gd name="T51" fmla="*/ 3103 h 568"/>
                <a:gd name="T52" fmla="+- 0 6405 6405"/>
                <a:gd name="T53" fmla="*/ T52 w 2155"/>
                <a:gd name="T54" fmla="+- 0 3103 2678"/>
                <a:gd name="T55" fmla="*/ 3103 h 568"/>
                <a:gd name="T56" fmla="+- 0 6472 6405"/>
                <a:gd name="T57" fmla="*/ T56 w 2155"/>
                <a:gd name="T58" fmla="+- 0 3103 2678"/>
                <a:gd name="T59" fmla="*/ 3103 h 568"/>
                <a:gd name="T60" fmla="+- 0 6472 6405"/>
                <a:gd name="T61" fmla="*/ T60 w 2155"/>
                <a:gd name="T62" fmla="+- 0 2819 2678"/>
                <a:gd name="T63" fmla="*/ 2819 h 568"/>
                <a:gd name="T64" fmla="+- 0 6405 6405"/>
                <a:gd name="T65" fmla="*/ T64 w 2155"/>
                <a:gd name="T66" fmla="+- 0 2819 2678"/>
                <a:gd name="T67" fmla="*/ 2819 h 568"/>
                <a:gd name="T68" fmla="+- 0 6405 6405"/>
                <a:gd name="T69" fmla="*/ T68 w 2155"/>
                <a:gd name="T70" fmla="+- 0 3103 2678"/>
                <a:gd name="T71" fmla="*/ 3103 h 5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2155" h="568">
                  <a:moveTo>
                    <a:pt x="1616" y="0"/>
                  </a:moveTo>
                  <a:lnTo>
                    <a:pt x="1616" y="141"/>
                  </a:lnTo>
                  <a:lnTo>
                    <a:pt x="337" y="141"/>
                  </a:lnTo>
                  <a:lnTo>
                    <a:pt x="337" y="425"/>
                  </a:lnTo>
                  <a:lnTo>
                    <a:pt x="1616" y="425"/>
                  </a:lnTo>
                  <a:lnTo>
                    <a:pt x="1616" y="567"/>
                  </a:lnTo>
                  <a:lnTo>
                    <a:pt x="2155" y="283"/>
                  </a:lnTo>
                  <a:lnTo>
                    <a:pt x="1616" y="0"/>
                  </a:lnTo>
                  <a:close/>
                  <a:moveTo>
                    <a:pt x="135" y="425"/>
                  </a:moveTo>
                  <a:lnTo>
                    <a:pt x="269" y="425"/>
                  </a:lnTo>
                  <a:lnTo>
                    <a:pt x="269" y="141"/>
                  </a:lnTo>
                  <a:lnTo>
                    <a:pt x="135" y="141"/>
                  </a:lnTo>
                  <a:lnTo>
                    <a:pt x="135" y="425"/>
                  </a:lnTo>
                  <a:close/>
                  <a:moveTo>
                    <a:pt x="0" y="425"/>
                  </a:moveTo>
                  <a:lnTo>
                    <a:pt x="67" y="425"/>
                  </a:lnTo>
                  <a:lnTo>
                    <a:pt x="67" y="141"/>
                  </a:lnTo>
                  <a:lnTo>
                    <a:pt x="0" y="141"/>
                  </a:lnTo>
                  <a:lnTo>
                    <a:pt x="0" y="425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" name="AutoShape 25"/>
            <p:cNvSpPr>
              <a:spLocks/>
            </p:cNvSpPr>
            <p:nvPr/>
          </p:nvSpPr>
          <p:spPr bwMode="auto">
            <a:xfrm>
              <a:off x="6177" y="6875"/>
              <a:ext cx="2155" cy="568"/>
            </a:xfrm>
            <a:custGeom>
              <a:avLst/>
              <a:gdLst>
                <a:gd name="T0" fmla="+- 0 6245 6178"/>
                <a:gd name="T1" fmla="*/ T0 w 2155"/>
                <a:gd name="T2" fmla="+- 0 7017 6875"/>
                <a:gd name="T3" fmla="*/ 7017 h 568"/>
                <a:gd name="T4" fmla="+- 0 6178 6178"/>
                <a:gd name="T5" fmla="*/ T4 w 2155"/>
                <a:gd name="T6" fmla="+- 0 7017 6875"/>
                <a:gd name="T7" fmla="*/ 7017 h 568"/>
                <a:gd name="T8" fmla="+- 0 6178 6178"/>
                <a:gd name="T9" fmla="*/ T8 w 2155"/>
                <a:gd name="T10" fmla="+- 0 7301 6875"/>
                <a:gd name="T11" fmla="*/ 7301 h 568"/>
                <a:gd name="T12" fmla="+- 0 6245 6178"/>
                <a:gd name="T13" fmla="*/ T12 w 2155"/>
                <a:gd name="T14" fmla="+- 0 7301 6875"/>
                <a:gd name="T15" fmla="*/ 7301 h 568"/>
                <a:gd name="T16" fmla="+- 0 6245 6178"/>
                <a:gd name="T17" fmla="*/ T16 w 2155"/>
                <a:gd name="T18" fmla="+- 0 7017 6875"/>
                <a:gd name="T19" fmla="*/ 7017 h 568"/>
                <a:gd name="T20" fmla="+- 0 6447 6178"/>
                <a:gd name="T21" fmla="*/ T20 w 2155"/>
                <a:gd name="T22" fmla="+- 0 7017 6875"/>
                <a:gd name="T23" fmla="*/ 7017 h 568"/>
                <a:gd name="T24" fmla="+- 0 6312 6178"/>
                <a:gd name="T25" fmla="*/ T24 w 2155"/>
                <a:gd name="T26" fmla="+- 0 7017 6875"/>
                <a:gd name="T27" fmla="*/ 7017 h 568"/>
                <a:gd name="T28" fmla="+- 0 6312 6178"/>
                <a:gd name="T29" fmla="*/ T28 w 2155"/>
                <a:gd name="T30" fmla="+- 0 7301 6875"/>
                <a:gd name="T31" fmla="*/ 7301 h 568"/>
                <a:gd name="T32" fmla="+- 0 6447 6178"/>
                <a:gd name="T33" fmla="*/ T32 w 2155"/>
                <a:gd name="T34" fmla="+- 0 7301 6875"/>
                <a:gd name="T35" fmla="*/ 7301 h 568"/>
                <a:gd name="T36" fmla="+- 0 6447 6178"/>
                <a:gd name="T37" fmla="*/ T36 w 2155"/>
                <a:gd name="T38" fmla="+- 0 7017 6875"/>
                <a:gd name="T39" fmla="*/ 7017 h 568"/>
                <a:gd name="T40" fmla="+- 0 8333 6178"/>
                <a:gd name="T41" fmla="*/ T40 w 2155"/>
                <a:gd name="T42" fmla="+- 0 7159 6875"/>
                <a:gd name="T43" fmla="*/ 7159 h 568"/>
                <a:gd name="T44" fmla="+- 0 7794 6178"/>
                <a:gd name="T45" fmla="*/ T44 w 2155"/>
                <a:gd name="T46" fmla="+- 0 6875 6875"/>
                <a:gd name="T47" fmla="*/ 6875 h 568"/>
                <a:gd name="T48" fmla="+- 0 7794 6178"/>
                <a:gd name="T49" fmla="*/ T48 w 2155"/>
                <a:gd name="T50" fmla="+- 0 7017 6875"/>
                <a:gd name="T51" fmla="*/ 7017 h 568"/>
                <a:gd name="T52" fmla="+- 0 6514 6178"/>
                <a:gd name="T53" fmla="*/ T52 w 2155"/>
                <a:gd name="T54" fmla="+- 0 7017 6875"/>
                <a:gd name="T55" fmla="*/ 7017 h 568"/>
                <a:gd name="T56" fmla="+- 0 6514 6178"/>
                <a:gd name="T57" fmla="*/ T56 w 2155"/>
                <a:gd name="T58" fmla="+- 0 7301 6875"/>
                <a:gd name="T59" fmla="*/ 7301 h 568"/>
                <a:gd name="T60" fmla="+- 0 7794 6178"/>
                <a:gd name="T61" fmla="*/ T60 w 2155"/>
                <a:gd name="T62" fmla="+- 0 7301 6875"/>
                <a:gd name="T63" fmla="*/ 7301 h 568"/>
                <a:gd name="T64" fmla="+- 0 7794 6178"/>
                <a:gd name="T65" fmla="*/ T64 w 2155"/>
                <a:gd name="T66" fmla="+- 0 7442 6875"/>
                <a:gd name="T67" fmla="*/ 7442 h 568"/>
                <a:gd name="T68" fmla="+- 0 8333 6178"/>
                <a:gd name="T69" fmla="*/ T68 w 2155"/>
                <a:gd name="T70" fmla="+- 0 7159 6875"/>
                <a:gd name="T71" fmla="*/ 7159 h 5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2155" h="568">
                  <a:moveTo>
                    <a:pt x="67" y="142"/>
                  </a:moveTo>
                  <a:lnTo>
                    <a:pt x="0" y="142"/>
                  </a:lnTo>
                  <a:lnTo>
                    <a:pt x="0" y="426"/>
                  </a:lnTo>
                  <a:lnTo>
                    <a:pt x="67" y="426"/>
                  </a:lnTo>
                  <a:lnTo>
                    <a:pt x="67" y="142"/>
                  </a:lnTo>
                  <a:close/>
                  <a:moveTo>
                    <a:pt x="269" y="142"/>
                  </a:moveTo>
                  <a:lnTo>
                    <a:pt x="134" y="142"/>
                  </a:lnTo>
                  <a:lnTo>
                    <a:pt x="134" y="426"/>
                  </a:lnTo>
                  <a:lnTo>
                    <a:pt x="269" y="426"/>
                  </a:lnTo>
                  <a:lnTo>
                    <a:pt x="269" y="142"/>
                  </a:lnTo>
                  <a:close/>
                  <a:moveTo>
                    <a:pt x="2155" y="284"/>
                  </a:moveTo>
                  <a:lnTo>
                    <a:pt x="1616" y="0"/>
                  </a:lnTo>
                  <a:lnTo>
                    <a:pt x="1616" y="142"/>
                  </a:lnTo>
                  <a:lnTo>
                    <a:pt x="336" y="142"/>
                  </a:lnTo>
                  <a:lnTo>
                    <a:pt x="336" y="426"/>
                  </a:lnTo>
                  <a:lnTo>
                    <a:pt x="1616" y="426"/>
                  </a:lnTo>
                  <a:lnTo>
                    <a:pt x="1616" y="567"/>
                  </a:lnTo>
                  <a:lnTo>
                    <a:pt x="2155" y="28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7" name="AutoShape 24"/>
            <p:cNvSpPr>
              <a:spLocks/>
            </p:cNvSpPr>
            <p:nvPr/>
          </p:nvSpPr>
          <p:spPr bwMode="auto">
            <a:xfrm>
              <a:off x="6177" y="6875"/>
              <a:ext cx="2155" cy="568"/>
            </a:xfrm>
            <a:custGeom>
              <a:avLst/>
              <a:gdLst>
                <a:gd name="T0" fmla="+- 0 7794 6178"/>
                <a:gd name="T1" fmla="*/ T0 w 2155"/>
                <a:gd name="T2" fmla="+- 0 6875 6875"/>
                <a:gd name="T3" fmla="*/ 6875 h 568"/>
                <a:gd name="T4" fmla="+- 0 7794 6178"/>
                <a:gd name="T5" fmla="*/ T4 w 2155"/>
                <a:gd name="T6" fmla="+- 0 7017 6875"/>
                <a:gd name="T7" fmla="*/ 7017 h 568"/>
                <a:gd name="T8" fmla="+- 0 6514 6178"/>
                <a:gd name="T9" fmla="*/ T8 w 2155"/>
                <a:gd name="T10" fmla="+- 0 7017 6875"/>
                <a:gd name="T11" fmla="*/ 7017 h 568"/>
                <a:gd name="T12" fmla="+- 0 6514 6178"/>
                <a:gd name="T13" fmla="*/ T12 w 2155"/>
                <a:gd name="T14" fmla="+- 0 7301 6875"/>
                <a:gd name="T15" fmla="*/ 7301 h 568"/>
                <a:gd name="T16" fmla="+- 0 7794 6178"/>
                <a:gd name="T17" fmla="*/ T16 w 2155"/>
                <a:gd name="T18" fmla="+- 0 7301 6875"/>
                <a:gd name="T19" fmla="*/ 7301 h 568"/>
                <a:gd name="T20" fmla="+- 0 7794 6178"/>
                <a:gd name="T21" fmla="*/ T20 w 2155"/>
                <a:gd name="T22" fmla="+- 0 7442 6875"/>
                <a:gd name="T23" fmla="*/ 7442 h 568"/>
                <a:gd name="T24" fmla="+- 0 8333 6178"/>
                <a:gd name="T25" fmla="*/ T24 w 2155"/>
                <a:gd name="T26" fmla="+- 0 7159 6875"/>
                <a:gd name="T27" fmla="*/ 7159 h 568"/>
                <a:gd name="T28" fmla="+- 0 7794 6178"/>
                <a:gd name="T29" fmla="*/ T28 w 2155"/>
                <a:gd name="T30" fmla="+- 0 6875 6875"/>
                <a:gd name="T31" fmla="*/ 6875 h 568"/>
                <a:gd name="T32" fmla="+- 0 6312 6178"/>
                <a:gd name="T33" fmla="*/ T32 w 2155"/>
                <a:gd name="T34" fmla="+- 0 7301 6875"/>
                <a:gd name="T35" fmla="*/ 7301 h 568"/>
                <a:gd name="T36" fmla="+- 0 6447 6178"/>
                <a:gd name="T37" fmla="*/ T36 w 2155"/>
                <a:gd name="T38" fmla="+- 0 7301 6875"/>
                <a:gd name="T39" fmla="*/ 7301 h 568"/>
                <a:gd name="T40" fmla="+- 0 6447 6178"/>
                <a:gd name="T41" fmla="*/ T40 w 2155"/>
                <a:gd name="T42" fmla="+- 0 7017 6875"/>
                <a:gd name="T43" fmla="*/ 7017 h 568"/>
                <a:gd name="T44" fmla="+- 0 6312 6178"/>
                <a:gd name="T45" fmla="*/ T44 w 2155"/>
                <a:gd name="T46" fmla="+- 0 7017 6875"/>
                <a:gd name="T47" fmla="*/ 7017 h 568"/>
                <a:gd name="T48" fmla="+- 0 6312 6178"/>
                <a:gd name="T49" fmla="*/ T48 w 2155"/>
                <a:gd name="T50" fmla="+- 0 7301 6875"/>
                <a:gd name="T51" fmla="*/ 7301 h 568"/>
                <a:gd name="T52" fmla="+- 0 6178 6178"/>
                <a:gd name="T53" fmla="*/ T52 w 2155"/>
                <a:gd name="T54" fmla="+- 0 7301 6875"/>
                <a:gd name="T55" fmla="*/ 7301 h 568"/>
                <a:gd name="T56" fmla="+- 0 6245 6178"/>
                <a:gd name="T57" fmla="*/ T56 w 2155"/>
                <a:gd name="T58" fmla="+- 0 7301 6875"/>
                <a:gd name="T59" fmla="*/ 7301 h 568"/>
                <a:gd name="T60" fmla="+- 0 6245 6178"/>
                <a:gd name="T61" fmla="*/ T60 w 2155"/>
                <a:gd name="T62" fmla="+- 0 7017 6875"/>
                <a:gd name="T63" fmla="*/ 7017 h 568"/>
                <a:gd name="T64" fmla="+- 0 6178 6178"/>
                <a:gd name="T65" fmla="*/ T64 w 2155"/>
                <a:gd name="T66" fmla="+- 0 7017 6875"/>
                <a:gd name="T67" fmla="*/ 7017 h 568"/>
                <a:gd name="T68" fmla="+- 0 6178 6178"/>
                <a:gd name="T69" fmla="*/ T68 w 2155"/>
                <a:gd name="T70" fmla="+- 0 7301 6875"/>
                <a:gd name="T71" fmla="*/ 7301 h 5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2155" h="568">
                  <a:moveTo>
                    <a:pt x="1616" y="0"/>
                  </a:moveTo>
                  <a:lnTo>
                    <a:pt x="1616" y="142"/>
                  </a:lnTo>
                  <a:lnTo>
                    <a:pt x="336" y="142"/>
                  </a:lnTo>
                  <a:lnTo>
                    <a:pt x="336" y="426"/>
                  </a:lnTo>
                  <a:lnTo>
                    <a:pt x="1616" y="426"/>
                  </a:lnTo>
                  <a:lnTo>
                    <a:pt x="1616" y="567"/>
                  </a:lnTo>
                  <a:lnTo>
                    <a:pt x="2155" y="284"/>
                  </a:lnTo>
                  <a:lnTo>
                    <a:pt x="1616" y="0"/>
                  </a:lnTo>
                  <a:close/>
                  <a:moveTo>
                    <a:pt x="134" y="426"/>
                  </a:moveTo>
                  <a:lnTo>
                    <a:pt x="269" y="426"/>
                  </a:lnTo>
                  <a:lnTo>
                    <a:pt x="269" y="142"/>
                  </a:lnTo>
                  <a:lnTo>
                    <a:pt x="134" y="142"/>
                  </a:lnTo>
                  <a:lnTo>
                    <a:pt x="134" y="426"/>
                  </a:lnTo>
                  <a:close/>
                  <a:moveTo>
                    <a:pt x="0" y="426"/>
                  </a:moveTo>
                  <a:lnTo>
                    <a:pt x="67" y="426"/>
                  </a:lnTo>
                  <a:lnTo>
                    <a:pt x="67" y="142"/>
                  </a:lnTo>
                  <a:lnTo>
                    <a:pt x="0" y="142"/>
                  </a:lnTo>
                  <a:lnTo>
                    <a:pt x="0" y="426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8" name="Picture 23" descr="libr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" y="5627"/>
              <a:ext cx="2608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 descr="mestieri_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" y="1577"/>
              <a:ext cx="1888" cy="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ttangolo 9"/>
          <p:cNvSpPr/>
          <p:nvPr/>
        </p:nvSpPr>
        <p:spPr>
          <a:xfrm>
            <a:off x="1715971" y="1330563"/>
            <a:ext cx="3372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3920">
              <a:spcBef>
                <a:spcPts val="1315"/>
              </a:spcBef>
              <a:spcAft>
                <a:spcPts val="0"/>
              </a:spcAft>
            </a:pPr>
            <a:r>
              <a:rPr lang="it-IT" b="1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SCIENZA</a:t>
            </a:r>
            <a:endParaRPr lang="it-IT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610571" y="3810785"/>
            <a:ext cx="331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13940">
              <a:spcBef>
                <a:spcPts val="2690"/>
              </a:spcBef>
              <a:spcAft>
                <a:spcPts val="0"/>
              </a:spcAft>
            </a:pPr>
            <a:r>
              <a:rPr lang="it-IT" b="1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BIBBIA</a:t>
            </a:r>
            <a:endParaRPr lang="it-IT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156835" y="138387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3920">
              <a:spcBef>
                <a:spcPts val="1280"/>
              </a:spcBef>
              <a:spcAft>
                <a:spcPts val="0"/>
              </a:spcAft>
            </a:pPr>
            <a:r>
              <a:rPr lang="it-IT" b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EVOLUZIONISMO</a:t>
            </a:r>
            <a:endParaRPr lang="it-IT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233823" y="4344974"/>
            <a:ext cx="415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4555">
              <a:spcAft>
                <a:spcPts val="0"/>
              </a:spcAft>
            </a:pPr>
            <a:r>
              <a:rPr lang="it-IT" b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CREAZIONISMO</a:t>
            </a:r>
            <a:endParaRPr lang="it-IT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68717" y="47753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dirty="0">
                <a:latin typeface="Verdana" panose="020B0604030504040204" pitchFamily="34" charset="0"/>
                <a:ea typeface="Arial" panose="020B0604020202020204" pitchFamily="34" charset="0"/>
              </a:rPr>
              <a:t> </a:t>
            </a:r>
            <a:r>
              <a:rPr lang="it-IT" sz="1200" dirty="0">
                <a:latin typeface="Arial" panose="020B0604020202020204" pitchFamily="34" charset="0"/>
                <a:ea typeface="Arial" panose="020B0604020202020204" pitchFamily="34" charset="0"/>
              </a:rPr>
              <a:t>DUE  RISPOSTE NON CONTRAPPOSTE MA COMPLEMENTARI</a:t>
            </a:r>
            <a:r>
              <a:rPr lang="it-IT" b="1" dirty="0">
                <a:solidFill>
                  <a:srgbClr val="FFFFFF"/>
                </a:solidFill>
                <a:latin typeface="Verdana" panose="020B0604030504040204" pitchFamily="34" charset="0"/>
                <a:ea typeface="Arial" panose="020B0604020202020204" pitchFamily="34" charset="0"/>
              </a:rPr>
              <a:t>	</a:t>
            </a:r>
            <a:endParaRPr lang="it-IT" sz="9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1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876" y="2032000"/>
            <a:ext cx="4513792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 cap="all">
                <a:solidFill>
                  <a:srgbClr val="FFFFFF"/>
                </a:solidFill>
              </a:rPr>
              <a:t>E come sempre dal mix di religione fantasia e scienza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6876" y="4851399"/>
            <a:ext cx="4513792" cy="914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cap="all">
                <a:solidFill>
                  <a:srgbClr val="FFFFFF"/>
                </a:solidFill>
              </a:rPr>
              <a:t>Scopriamo e impariamo cose nuove …..e la storia grazie anche a noi continuerà</a:t>
            </a:r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01" y="1872683"/>
            <a:ext cx="3686910" cy="43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9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254</Words>
  <Application>Microsoft Office PowerPoint</Application>
  <PresentationFormat>Widescreen</PresentationFormat>
  <Paragraphs>34</Paragraphs>
  <Slides>9</Slides>
  <Notes>0</Notes>
  <HiddenSlides>0</HiddenSlides>
  <MMClips>3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Celestiale</vt:lpstr>
      <vt:lpstr>Acrobat Document</vt:lpstr>
      <vt:lpstr>GAIA</vt:lpstr>
      <vt:lpstr>….e in classe le solite storie</vt:lpstr>
      <vt:lpstr>la maestra Rosanna racconta</vt:lpstr>
      <vt:lpstr>… studieremo la struttura del  mito…e ne leggeremo…</vt:lpstr>
      <vt:lpstr>…ma poi sul serio studieremo </vt:lpstr>
      <vt:lpstr>…ma la scienza ci dice……..</vt:lpstr>
      <vt:lpstr>Presentazione standard di PowerPoint</vt:lpstr>
      <vt:lpstr>Presentazione standard di PowerPoint</vt:lpstr>
      <vt:lpstr>E come sempre dal mix di religione fantasia e scienza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</dc:title>
  <dc:creator>Raffaella Castiello</dc:creator>
  <cp:lastModifiedBy>Raffaella Castiello</cp:lastModifiedBy>
  <cp:revision>3</cp:revision>
  <dcterms:created xsi:type="dcterms:W3CDTF">2021-01-04T15:53:16Z</dcterms:created>
  <dcterms:modified xsi:type="dcterms:W3CDTF">2021-01-12T15:42:36Z</dcterms:modified>
</cp:coreProperties>
</file>