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1" r:id="rId6"/>
    <p:sldId id="262"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8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B3BB08-CED6-4146-936E-BE80CD38C8B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E4905EC-02CD-452C-A655-5B52CEBBA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7BA83B0-51AF-49A4-9A56-4B7E3C145672}"/>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4C238211-4582-43F2-87F3-8EE791369C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E24CA14-A996-4167-9F84-CE31E6C4FFB6}"/>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346805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23FA99-28CF-4DEF-B588-C8C4F6B8D8C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085580A-C435-4707-8F91-68CB62BD87F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CF00DEC-CD28-4B4F-BC82-12D7DD781E64}"/>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6C30F627-185F-420F-AAED-14C4E65B15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166FFF-CC09-4EEF-9EB1-20305DA7031B}"/>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253044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78B9D45-C8DA-4B13-A5F7-B7F2B986A90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985641D-B586-455A-BCDF-0233D32AE2E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A58A12-9673-4B1A-9AD2-4323EC9AC67F}"/>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E8B3ACDF-9534-4B0C-B91B-F0CE10A992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04F89A0-94E7-4432-855A-D1157D96E5CC}"/>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2559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7F5764-F648-4331-A02C-605C6098B50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1D3270-358D-4FEA-9DB5-2A33F433A12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2F102F-4588-4135-BE88-8CF095D5CF29}"/>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7F035BB8-4748-416E-954A-24765676EC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5239A5-1D2F-4E6F-B80D-6A20FC731AE2}"/>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3789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DBEEAC-AE4D-49B7-A3C9-D547DA51865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5758247-4C0A-4366-82D7-0F9AE6442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D478912-BD46-43F0-833D-E6B179AB8126}"/>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790C3E24-0D89-4FF5-94D8-DCC304C0AE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A4347F-62BA-41E5-AB91-06BBB1D0CFD8}"/>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91407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327B60-5824-464A-807B-CFFB0FE853E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5A12DA-B7D1-4188-A75D-E6A4DCB0CE3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DE89607-FEDC-4FF9-BC63-4EAD7394EA9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4D505-5E02-4076-97B9-E3B9963688E6}"/>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6" name="Segnaposto piè di pagina 5">
            <a:extLst>
              <a:ext uri="{FF2B5EF4-FFF2-40B4-BE49-F238E27FC236}">
                <a16:creationId xmlns:a16="http://schemas.microsoft.com/office/drawing/2014/main" id="{1EE2A01B-8379-49E8-A7B8-466246A2727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894B2E1-FC75-42B5-907B-365F0BEE24E6}"/>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312278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3376E9-FDD8-4199-B285-FBDA2C9B3DA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819636-8A86-414C-B62C-EB4E1C745B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0626E15-8602-4BE4-A364-FAD67548274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8002322-75D2-4AC5-8FCE-43EABC304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B61711F-DA50-43CE-AE61-0F6632B45D6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B969D6C-4F4C-4933-A30A-C1B4ABD3274F}"/>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8" name="Segnaposto piè di pagina 7">
            <a:extLst>
              <a:ext uri="{FF2B5EF4-FFF2-40B4-BE49-F238E27FC236}">
                <a16:creationId xmlns:a16="http://schemas.microsoft.com/office/drawing/2014/main" id="{E6A81C1F-8597-4326-B0CB-7AF5FEA0865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EE81FDE-24B5-46EE-98AB-31174176E011}"/>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144140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DC5905-251C-4232-B70B-2632C3B1E8D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AD8780C-BC68-4C96-93A7-FF6637AD603D}"/>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4" name="Segnaposto piè di pagina 3">
            <a:extLst>
              <a:ext uri="{FF2B5EF4-FFF2-40B4-BE49-F238E27FC236}">
                <a16:creationId xmlns:a16="http://schemas.microsoft.com/office/drawing/2014/main" id="{ECEDFA84-CB38-4FA6-8666-0E2D2538618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3DCEB5-C064-460C-8CED-F7CC22E01AFA}"/>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258072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449FA0-2289-41A1-B6F8-32984F0FF36E}"/>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3" name="Segnaposto piè di pagina 2">
            <a:extLst>
              <a:ext uri="{FF2B5EF4-FFF2-40B4-BE49-F238E27FC236}">
                <a16:creationId xmlns:a16="http://schemas.microsoft.com/office/drawing/2014/main" id="{4A6C6FCF-C291-466B-A509-0481CCB6BAB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2E00EA8-1A4A-4317-8BF0-6A5618DD4ACE}"/>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178373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2641B8-27DE-46A6-BEA3-714617C480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E2E6CA1-23AB-4076-92AD-77D048C55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EA3284B-89BC-45D1-8696-ED8FB7517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66296DA-CBAB-47C2-8E4C-5E614303AA72}"/>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6" name="Segnaposto piè di pagina 5">
            <a:extLst>
              <a:ext uri="{FF2B5EF4-FFF2-40B4-BE49-F238E27FC236}">
                <a16:creationId xmlns:a16="http://schemas.microsoft.com/office/drawing/2014/main" id="{EB1349DB-41B9-42CD-AFC9-1FA7207B95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061D9BA-0888-430A-A50A-F06D1C30DCFB}"/>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218595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4CB262-9653-4D43-8D7C-5F07AA2E814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35D9DBF-C972-4D67-8118-9178DF2DB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E0AAC53-0843-471C-A258-51CA6A22A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F6331E-2828-47B5-A485-3BD3B11A5E51}"/>
              </a:ext>
            </a:extLst>
          </p:cNvPr>
          <p:cNvSpPr>
            <a:spLocks noGrp="1"/>
          </p:cNvSpPr>
          <p:nvPr>
            <p:ph type="dt" sz="half" idx="10"/>
          </p:nvPr>
        </p:nvSpPr>
        <p:spPr/>
        <p:txBody>
          <a:bodyPr/>
          <a:lstStyle/>
          <a:p>
            <a:fld id="{F577A930-BD78-417A-BE4E-5766847DE4D9}" type="datetimeFigureOut">
              <a:rPr lang="it-IT" smtClean="0"/>
              <a:t>18/01/2021</a:t>
            </a:fld>
            <a:endParaRPr lang="it-IT"/>
          </a:p>
        </p:txBody>
      </p:sp>
      <p:sp>
        <p:nvSpPr>
          <p:cNvPr id="6" name="Segnaposto piè di pagina 5">
            <a:extLst>
              <a:ext uri="{FF2B5EF4-FFF2-40B4-BE49-F238E27FC236}">
                <a16:creationId xmlns:a16="http://schemas.microsoft.com/office/drawing/2014/main" id="{88594E2A-C13A-4FA8-A07C-1E076ED001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97885E-A66A-4A7E-B127-6A6EDA45CEB9}"/>
              </a:ext>
            </a:extLst>
          </p:cNvPr>
          <p:cNvSpPr>
            <a:spLocks noGrp="1"/>
          </p:cNvSpPr>
          <p:nvPr>
            <p:ph type="sldNum" sz="quarter" idx="12"/>
          </p:nvPr>
        </p:nvSpPr>
        <p:spPr/>
        <p:txBody>
          <a:bodyPr/>
          <a:lstStyle/>
          <a:p>
            <a:fld id="{9E2FE5CA-E16D-4E89-B381-8DA52E9181FD}" type="slidenum">
              <a:rPr lang="it-IT" smtClean="0"/>
              <a:t>‹N›</a:t>
            </a:fld>
            <a:endParaRPr lang="it-IT"/>
          </a:p>
        </p:txBody>
      </p:sp>
    </p:spTree>
    <p:extLst>
      <p:ext uri="{BB962C8B-B14F-4D97-AF65-F5344CB8AC3E}">
        <p14:creationId xmlns:p14="http://schemas.microsoft.com/office/powerpoint/2010/main" val="10520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5CED2A-F796-491C-AD49-5C2E44A8E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C563034-264B-410C-9DE4-856DF1359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417C8C-4E20-4D33-96B5-A2424AA7B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7A930-BD78-417A-BE4E-5766847DE4D9}" type="datetimeFigureOut">
              <a:rPr lang="it-IT" smtClean="0"/>
              <a:t>18/01/2021</a:t>
            </a:fld>
            <a:endParaRPr lang="it-IT"/>
          </a:p>
        </p:txBody>
      </p:sp>
      <p:sp>
        <p:nvSpPr>
          <p:cNvPr id="5" name="Segnaposto piè di pagina 4">
            <a:extLst>
              <a:ext uri="{FF2B5EF4-FFF2-40B4-BE49-F238E27FC236}">
                <a16:creationId xmlns:a16="http://schemas.microsoft.com/office/drawing/2014/main" id="{A4EFE64A-7C99-4706-A7BC-A63FBEC77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EFE20F8-1154-4979-AF3E-48FD19C9A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FE5CA-E16D-4E89-B381-8DA52E9181FD}" type="slidenum">
              <a:rPr lang="it-IT" smtClean="0"/>
              <a:t>‹N›</a:t>
            </a:fld>
            <a:endParaRPr lang="it-IT"/>
          </a:p>
        </p:txBody>
      </p:sp>
    </p:spTree>
    <p:extLst>
      <p:ext uri="{BB962C8B-B14F-4D97-AF65-F5344CB8AC3E}">
        <p14:creationId xmlns:p14="http://schemas.microsoft.com/office/powerpoint/2010/main" val="325334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it.wikipedia.org/wiki/Germania_nazista" TargetMode="External"/><Relationship Id="rId13" Type="http://schemas.openxmlformats.org/officeDocument/2006/relationships/hyperlink" Target="https://it.wikipedia.org/wiki/Sinti" TargetMode="External"/><Relationship Id="rId18" Type="http://schemas.openxmlformats.org/officeDocument/2006/relationships/hyperlink" Target="https://it.wikipedia.org/wiki/Bambini_dell%27Olocausto" TargetMode="External"/><Relationship Id="rId26" Type="http://schemas.openxmlformats.org/officeDocument/2006/relationships/hyperlink" Target="https://it.wikipedia.org/wiki/Seconda_guerra_mondiale" TargetMode="External"/><Relationship Id="rId3" Type="http://schemas.openxmlformats.org/officeDocument/2006/relationships/slideLayout" Target="../slideLayouts/slideLayout2.xml"/><Relationship Id="rId21" Type="http://schemas.openxmlformats.org/officeDocument/2006/relationships/hyperlink" Target="https://it.wikipedia.org/wiki/Giudaismo" TargetMode="External"/><Relationship Id="rId7" Type="http://schemas.openxmlformats.org/officeDocument/2006/relationships/hyperlink" Target="https://it.wikipedia.org/wiki/Responsabili_dell%27Olocausto" TargetMode="External"/><Relationship Id="rId12" Type="http://schemas.openxmlformats.org/officeDocument/2006/relationships/hyperlink" Target="https://it.wikipedia.org/wiki/Rom_(popolo)" TargetMode="External"/><Relationship Id="rId17" Type="http://schemas.openxmlformats.org/officeDocument/2006/relationships/hyperlink" Target="https://it.wikipedia.org/wiki/Handicap" TargetMode="External"/><Relationship Id="rId25" Type="http://schemas.openxmlformats.org/officeDocument/2006/relationships/hyperlink" Target="https://it.wikipedia.org/wiki/Terzo_Reich" TargetMode="External"/><Relationship Id="rId2" Type="http://schemas.openxmlformats.org/officeDocument/2006/relationships/audio" Target="../media/media1.m4a"/><Relationship Id="rId16" Type="http://schemas.openxmlformats.org/officeDocument/2006/relationships/hyperlink" Target="https://it.wikipedia.org/wiki/Pentecostalismo" TargetMode="External"/><Relationship Id="rId20" Type="http://schemas.openxmlformats.org/officeDocument/2006/relationships/hyperlink" Target="https://it.wikipedia.org/wiki/Olocausto_(sacrificio)" TargetMode="External"/><Relationship Id="rId29" Type="http://schemas.openxmlformats.org/officeDocument/2006/relationships/hyperlink" Target="https://it.wikipedia.org/wiki/Soluzione_finale_della_questione_ebraica" TargetMode="External"/><Relationship Id="rId1" Type="http://schemas.microsoft.com/office/2007/relationships/media" Target="../media/media1.m4a"/><Relationship Id="rId6" Type="http://schemas.openxmlformats.org/officeDocument/2006/relationships/hyperlink" Target="https://it.wikipedia.org/wiki/Genocidio" TargetMode="External"/><Relationship Id="rId11" Type="http://schemas.openxmlformats.org/officeDocument/2006/relationships/hyperlink" Target="https://it.wikipedia.org/wiki/Vittime_dell%27Olocausto" TargetMode="External"/><Relationship Id="rId24" Type="http://schemas.openxmlformats.org/officeDocument/2006/relationships/hyperlink" Target="https://it.wikipedia.org/wiki/1933" TargetMode="External"/><Relationship Id="rId5" Type="http://schemas.openxmlformats.org/officeDocument/2006/relationships/hyperlink" Target="https://it.wikipedia.org/wiki/XX_secolo" TargetMode="External"/><Relationship Id="rId15" Type="http://schemas.openxmlformats.org/officeDocument/2006/relationships/hyperlink" Target="https://it.wikipedia.org/wiki/Testimoni_di_Geova" TargetMode="External"/><Relationship Id="rId23" Type="http://schemas.openxmlformats.org/officeDocument/2006/relationships/hyperlink" Target="https://it.wikipedia.org/wiki/Antisemitismo" TargetMode="External"/><Relationship Id="rId28" Type="http://schemas.openxmlformats.org/officeDocument/2006/relationships/hyperlink" Target="https://it.wikipedia.org/wiki/Campo_di_sterminio" TargetMode="External"/><Relationship Id="rId10" Type="http://schemas.openxmlformats.org/officeDocument/2006/relationships/hyperlink" Target="https://it.wikipedia.org/wiki/Europa" TargetMode="External"/><Relationship Id="rId19" Type="http://schemas.openxmlformats.org/officeDocument/2006/relationships/hyperlink" Target="https://it.wikipedia.org/wiki/Lingua_greca" TargetMode="External"/><Relationship Id="rId4" Type="http://schemas.openxmlformats.org/officeDocument/2006/relationships/image" Target="../media/image2.jpeg"/><Relationship Id="rId9" Type="http://schemas.openxmlformats.org/officeDocument/2006/relationships/hyperlink" Target="https://it.wikipedia.org/wiki/Ebrei" TargetMode="External"/><Relationship Id="rId14" Type="http://schemas.openxmlformats.org/officeDocument/2006/relationships/hyperlink" Target="https://it.wikipedia.org/wiki/Jenisch" TargetMode="External"/><Relationship Id="rId22" Type="http://schemas.openxmlformats.org/officeDocument/2006/relationships/hyperlink" Target="https://it.wikipedia.org/wiki/Lingua_ebraica" TargetMode="External"/><Relationship Id="rId27" Type="http://schemas.openxmlformats.org/officeDocument/2006/relationships/hyperlink" Target="https://it.wikipedia.org/wiki/1941" TargetMode="External"/><Relationship Id="rId30"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video" Target="https://www.youtube.com/embed/FXwsIQ5qLX8?feature=oembed" TargetMode="Externa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video" Target="https://www.youtube.com/embed/emKGBpLzkwQ?feature=oembed" TargetMode="Externa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D3F0A-602E-4BF6-8A93-7850D3C991BF}"/>
              </a:ext>
            </a:extLst>
          </p:cNvPr>
          <p:cNvSpPr>
            <a:spLocks noGrp="1"/>
          </p:cNvSpPr>
          <p:nvPr>
            <p:ph type="ctrTitle"/>
          </p:nvPr>
        </p:nvSpPr>
        <p:spPr>
          <a:xfrm>
            <a:off x="7464612" y="452487"/>
            <a:ext cx="4629978" cy="3667026"/>
          </a:xfrm>
        </p:spPr>
        <p:txBody>
          <a:bodyPr anchor="b">
            <a:normAutofit/>
          </a:bodyPr>
          <a:lstStyle/>
          <a:p>
            <a:pPr algn="l"/>
            <a:r>
              <a:rPr lang="it-IT" sz="5400" dirty="0"/>
              <a:t>«27 gennaio»</a:t>
            </a:r>
            <a:br>
              <a:rPr lang="it-IT" sz="5400" dirty="0"/>
            </a:br>
            <a:r>
              <a:rPr lang="it-IT" sz="3600" dirty="0"/>
              <a:t>giornata della memoria</a:t>
            </a:r>
            <a:br>
              <a:rPr lang="it-IT" sz="3600" dirty="0"/>
            </a:br>
            <a:br>
              <a:rPr lang="it-IT" sz="5400" dirty="0"/>
            </a:br>
            <a:r>
              <a:rPr lang="it-IT" sz="2400" dirty="0"/>
              <a:t>Classe IV F Plesso Fra’ Siciliano</a:t>
            </a:r>
            <a:br>
              <a:rPr lang="it-IT" sz="2200" dirty="0"/>
            </a:br>
            <a:br>
              <a:rPr lang="it-IT" sz="2200" dirty="0"/>
            </a:br>
            <a:r>
              <a:rPr lang="it-IT" sz="2400" dirty="0"/>
              <a:t>Attività trasversale italiano/storia/ ed. civica/musica</a:t>
            </a:r>
          </a:p>
        </p:txBody>
      </p:sp>
      <p:sp>
        <p:nvSpPr>
          <p:cNvPr id="3" name="Sottotitolo 2">
            <a:extLst>
              <a:ext uri="{FF2B5EF4-FFF2-40B4-BE49-F238E27FC236}">
                <a16:creationId xmlns:a16="http://schemas.microsoft.com/office/drawing/2014/main" id="{8EE18A6B-D036-44E9-B004-4B99DE371BD5}"/>
              </a:ext>
            </a:extLst>
          </p:cNvPr>
          <p:cNvSpPr>
            <a:spLocks noGrp="1"/>
          </p:cNvSpPr>
          <p:nvPr>
            <p:ph type="subTitle" idx="1"/>
          </p:nvPr>
        </p:nvSpPr>
        <p:spPr>
          <a:xfrm>
            <a:off x="7464612" y="5410986"/>
            <a:ext cx="4087305" cy="487770"/>
          </a:xfrm>
        </p:spPr>
        <p:txBody>
          <a:bodyPr anchor="t">
            <a:normAutofit/>
          </a:bodyPr>
          <a:lstStyle/>
          <a:p>
            <a:pPr algn="l"/>
            <a:r>
              <a:rPr lang="it-IT" dirty="0"/>
              <a:t>Doc. Pascale Maria Rosaria</a:t>
            </a:r>
          </a:p>
        </p:txBody>
      </p:sp>
      <p:sp>
        <p:nvSpPr>
          <p:cNvPr id="13"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9D9A3D87-893B-4C39-AD25-139EDEF6E05D}"/>
              </a:ext>
            </a:extLst>
          </p:cNvPr>
          <p:cNvPicPr>
            <a:picLocks noChangeAspect="1"/>
          </p:cNvPicPr>
          <p:nvPr/>
        </p:nvPicPr>
        <p:blipFill rotWithShape="1">
          <a:blip r:embed="rId2"/>
          <a:srcRect l="12093" r="19496"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7197577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8B7400-3A18-44A4-AA5E-E2BD193162C7}"/>
              </a:ext>
            </a:extLst>
          </p:cNvPr>
          <p:cNvSpPr>
            <a:spLocks noGrp="1"/>
          </p:cNvSpPr>
          <p:nvPr>
            <p:ph type="title"/>
          </p:nvPr>
        </p:nvSpPr>
        <p:spPr/>
        <p:txBody>
          <a:bodyPr/>
          <a:lstStyle/>
          <a:p>
            <a:r>
              <a:rPr lang="it-IT" dirty="0"/>
              <a:t>Olocausto o shoah?</a:t>
            </a:r>
          </a:p>
        </p:txBody>
      </p:sp>
      <p:sp>
        <p:nvSpPr>
          <p:cNvPr id="3" name="Segnaposto contenuto 2">
            <a:extLst>
              <a:ext uri="{FF2B5EF4-FFF2-40B4-BE49-F238E27FC236}">
                <a16:creationId xmlns:a16="http://schemas.microsoft.com/office/drawing/2014/main" id="{052A53E2-6495-4999-8CE7-28AA7DA21FEF}"/>
              </a:ext>
            </a:extLst>
          </p:cNvPr>
          <p:cNvSpPr>
            <a:spLocks noGrp="1"/>
          </p:cNvSpPr>
          <p:nvPr>
            <p:ph idx="1"/>
          </p:nvPr>
        </p:nvSpPr>
        <p:spPr/>
        <p:txBody>
          <a:bodyPr>
            <a:normAutofit fontScale="55000" lnSpcReduction="20000"/>
          </a:bodyPr>
          <a:lstStyle/>
          <a:p>
            <a:pPr marL="0" indent="0">
              <a:buNone/>
            </a:pPr>
            <a:r>
              <a:rPr lang="it-IT" dirty="0">
                <a:solidFill>
                  <a:srgbClr val="202122"/>
                </a:solidFill>
                <a:latin typeface="Arial" panose="020B0604020202020204" pitchFamily="34" charset="0"/>
              </a:rPr>
              <a:t>Il termine </a:t>
            </a:r>
            <a:r>
              <a:rPr lang="it-IT" b="1" dirty="0">
                <a:solidFill>
                  <a:srgbClr val="202122"/>
                </a:solidFill>
                <a:latin typeface="Arial" panose="020B0604020202020204" pitchFamily="34" charset="0"/>
              </a:rPr>
              <a:t>Olocausto</a:t>
            </a:r>
            <a:r>
              <a:rPr lang="it-IT" dirty="0">
                <a:solidFill>
                  <a:srgbClr val="202122"/>
                </a:solidFill>
                <a:latin typeface="Arial" panose="020B0604020202020204" pitchFamily="34" charset="0"/>
              </a:rPr>
              <a:t> indica, a partire dalla seconda metà del </a:t>
            </a:r>
            <a:r>
              <a:rPr lang="it-IT" dirty="0">
                <a:solidFill>
                  <a:srgbClr val="0B0080"/>
                </a:solidFill>
                <a:latin typeface="Arial" panose="020B0604020202020204" pitchFamily="34" charset="0"/>
                <a:hlinkClick r:id="rId5" tooltip="XX secolo">
                  <a:extLst>
                    <a:ext uri="{A12FA001-AC4F-418D-AE19-62706E023703}">
                      <ahyp:hlinkClr xmlns:ahyp="http://schemas.microsoft.com/office/drawing/2018/hyperlinkcolor" val="tx"/>
                    </a:ext>
                  </a:extLst>
                </a:hlinkClick>
              </a:rPr>
              <a:t>XX secolo</a:t>
            </a:r>
            <a:r>
              <a:rPr lang="it-IT" dirty="0">
                <a:solidFill>
                  <a:srgbClr val="202122"/>
                </a:solidFill>
                <a:latin typeface="Arial" panose="020B0604020202020204" pitchFamily="34" charset="0"/>
              </a:rPr>
              <a:t>, il </a:t>
            </a:r>
            <a:r>
              <a:rPr lang="it-IT" dirty="0">
                <a:solidFill>
                  <a:srgbClr val="0B0080"/>
                </a:solidFill>
                <a:latin typeface="Arial" panose="020B0604020202020204" pitchFamily="34" charset="0"/>
                <a:hlinkClick r:id="rId6" tooltip="Genocidio">
                  <a:extLst>
                    <a:ext uri="{A12FA001-AC4F-418D-AE19-62706E023703}">
                      <ahyp:hlinkClr xmlns:ahyp="http://schemas.microsoft.com/office/drawing/2018/hyperlinkcolor" val="tx"/>
                    </a:ext>
                  </a:extLst>
                </a:hlinkClick>
              </a:rPr>
              <a:t>genocidio</a:t>
            </a:r>
            <a:r>
              <a:rPr lang="it-IT" dirty="0">
                <a:solidFill>
                  <a:srgbClr val="202122"/>
                </a:solidFill>
                <a:latin typeface="Arial" panose="020B0604020202020204" pitchFamily="34" charset="0"/>
              </a:rPr>
              <a:t> di cui furono </a:t>
            </a:r>
            <a:r>
              <a:rPr lang="it-IT" dirty="0">
                <a:solidFill>
                  <a:srgbClr val="0B0080"/>
                </a:solidFill>
                <a:latin typeface="Arial" panose="020B0604020202020204" pitchFamily="34" charset="0"/>
                <a:hlinkClick r:id="rId7" tooltip="Responsabili dell'Olocausto">
                  <a:extLst>
                    <a:ext uri="{A12FA001-AC4F-418D-AE19-62706E023703}">
                      <ahyp:hlinkClr xmlns:ahyp="http://schemas.microsoft.com/office/drawing/2018/hyperlinkcolor" val="tx"/>
                    </a:ext>
                  </a:extLst>
                </a:hlinkClick>
              </a:rPr>
              <a:t>responsabili</a:t>
            </a:r>
            <a:r>
              <a:rPr lang="it-IT" dirty="0">
                <a:solidFill>
                  <a:srgbClr val="202122"/>
                </a:solidFill>
                <a:latin typeface="Arial" panose="020B0604020202020204" pitchFamily="34" charset="0"/>
              </a:rPr>
              <a:t> le autorità della </a:t>
            </a:r>
            <a:r>
              <a:rPr lang="it-IT" dirty="0">
                <a:solidFill>
                  <a:srgbClr val="0B0080"/>
                </a:solidFill>
                <a:latin typeface="Arial" panose="020B0604020202020204" pitchFamily="34" charset="0"/>
                <a:hlinkClick r:id="rId8" tooltip="Germania nazista">
                  <a:extLst>
                    <a:ext uri="{A12FA001-AC4F-418D-AE19-62706E023703}">
                      <ahyp:hlinkClr xmlns:ahyp="http://schemas.microsoft.com/office/drawing/2018/hyperlinkcolor" val="tx"/>
                    </a:ext>
                  </a:extLst>
                </a:hlinkClick>
              </a:rPr>
              <a:t>Germania nazista</a:t>
            </a:r>
            <a:r>
              <a:rPr lang="it-IT" dirty="0">
                <a:solidFill>
                  <a:srgbClr val="202122"/>
                </a:solidFill>
                <a:latin typeface="Arial" panose="020B0604020202020204" pitchFamily="34" charset="0"/>
              </a:rPr>
              <a:t> e i loro alleati nei confronti degli </a:t>
            </a:r>
            <a:r>
              <a:rPr lang="it-IT" dirty="0">
                <a:solidFill>
                  <a:srgbClr val="0B0080"/>
                </a:solidFill>
                <a:latin typeface="Arial" panose="020B0604020202020204" pitchFamily="34" charset="0"/>
                <a:hlinkClick r:id="rId9" tooltip="Ebrei">
                  <a:extLst>
                    <a:ext uri="{A12FA001-AC4F-418D-AE19-62706E023703}">
                      <ahyp:hlinkClr xmlns:ahyp="http://schemas.microsoft.com/office/drawing/2018/hyperlinkcolor" val="tx"/>
                    </a:ext>
                  </a:extLst>
                </a:hlinkClick>
              </a:rPr>
              <a:t>ebrei</a:t>
            </a:r>
            <a:r>
              <a:rPr lang="it-IT" dirty="0">
                <a:solidFill>
                  <a:srgbClr val="202122"/>
                </a:solidFill>
                <a:latin typeface="Arial" panose="020B0604020202020204" pitchFamily="34" charset="0"/>
              </a:rPr>
              <a:t> d'</a:t>
            </a:r>
            <a:r>
              <a:rPr lang="it-IT" dirty="0">
                <a:solidFill>
                  <a:srgbClr val="0B0080"/>
                </a:solidFill>
                <a:latin typeface="Arial" panose="020B0604020202020204" pitchFamily="34" charset="0"/>
                <a:hlinkClick r:id="rId10" tooltip="Europa">
                  <a:extLst>
                    <a:ext uri="{A12FA001-AC4F-418D-AE19-62706E023703}">
                      <ahyp:hlinkClr xmlns:ahyp="http://schemas.microsoft.com/office/drawing/2018/hyperlinkcolor" val="tx"/>
                    </a:ext>
                  </a:extLst>
                </a:hlinkClick>
              </a:rPr>
              <a:t>Europa</a:t>
            </a:r>
            <a:r>
              <a:rPr lang="it-IT" dirty="0">
                <a:solidFill>
                  <a:srgbClr val="202122"/>
                </a:solidFill>
                <a:latin typeface="Arial" panose="020B0604020202020204" pitchFamily="34" charset="0"/>
              </a:rPr>
              <a:t> e, per estensione, lo sterminio di tutte le categorie di persone dai nazisti ritenute "indesiderabili" o "inferiori" per motivi politici o razziali. Oltre agli ebrei, furono </a:t>
            </a:r>
            <a:r>
              <a:rPr lang="it-IT" dirty="0">
                <a:solidFill>
                  <a:srgbClr val="0B0080"/>
                </a:solidFill>
                <a:latin typeface="Arial" panose="020B0604020202020204" pitchFamily="34" charset="0"/>
                <a:hlinkClick r:id="rId11" tooltip="Vittime dell'Olocausto">
                  <a:extLst>
                    <a:ext uri="{A12FA001-AC4F-418D-AE19-62706E023703}">
                      <ahyp:hlinkClr xmlns:ahyp="http://schemas.microsoft.com/office/drawing/2018/hyperlinkcolor" val="tx"/>
                    </a:ext>
                  </a:extLst>
                </a:hlinkClick>
              </a:rPr>
              <a:t>vittime dell'Olocausto</a:t>
            </a:r>
            <a:r>
              <a:rPr lang="it-IT" dirty="0">
                <a:solidFill>
                  <a:srgbClr val="202122"/>
                </a:solidFill>
                <a:latin typeface="Arial" panose="020B0604020202020204" pitchFamily="34" charset="0"/>
              </a:rPr>
              <a:t> le popolazioni slave delle regioni occupate nell'Europa orientale e nei Balcani, e quindi prigionieri di guerra sovietici, oppositori politici, massoni, minoranze etniche come </a:t>
            </a:r>
            <a:r>
              <a:rPr lang="it-IT" dirty="0">
                <a:solidFill>
                  <a:srgbClr val="0B0080"/>
                </a:solidFill>
                <a:latin typeface="Arial" panose="020B0604020202020204" pitchFamily="34" charset="0"/>
                <a:hlinkClick r:id="rId12" tooltip="Rom (popolo)">
                  <a:extLst>
                    <a:ext uri="{A12FA001-AC4F-418D-AE19-62706E023703}">
                      <ahyp:hlinkClr xmlns:ahyp="http://schemas.microsoft.com/office/drawing/2018/hyperlinkcolor" val="tx"/>
                    </a:ext>
                  </a:extLst>
                </a:hlinkClick>
              </a:rPr>
              <a:t>rom</a:t>
            </a:r>
            <a:r>
              <a:rPr lang="it-IT" dirty="0">
                <a:solidFill>
                  <a:srgbClr val="202122"/>
                </a:solidFill>
                <a:latin typeface="Arial" panose="020B0604020202020204" pitchFamily="34" charset="0"/>
              </a:rPr>
              <a:t>, </a:t>
            </a:r>
            <a:r>
              <a:rPr lang="it-IT" dirty="0">
                <a:solidFill>
                  <a:srgbClr val="0B0080"/>
                </a:solidFill>
                <a:latin typeface="Arial" panose="020B0604020202020204" pitchFamily="34" charset="0"/>
                <a:hlinkClick r:id="rId13" tooltip="Sinti">
                  <a:extLst>
                    <a:ext uri="{A12FA001-AC4F-418D-AE19-62706E023703}">
                      <ahyp:hlinkClr xmlns:ahyp="http://schemas.microsoft.com/office/drawing/2018/hyperlinkcolor" val="tx"/>
                    </a:ext>
                  </a:extLst>
                </a:hlinkClick>
              </a:rPr>
              <a:t>sinti</a:t>
            </a:r>
            <a:r>
              <a:rPr lang="it-IT" dirty="0">
                <a:solidFill>
                  <a:srgbClr val="202122"/>
                </a:solidFill>
                <a:latin typeface="Arial" panose="020B0604020202020204" pitchFamily="34" charset="0"/>
              </a:rPr>
              <a:t> e </a:t>
            </a:r>
            <a:r>
              <a:rPr lang="it-IT" dirty="0" err="1">
                <a:solidFill>
                  <a:srgbClr val="0B0080"/>
                </a:solidFill>
                <a:latin typeface="Arial" panose="020B0604020202020204" pitchFamily="34" charset="0"/>
                <a:hlinkClick r:id="rId14" tooltip="Jenisch">
                  <a:extLst>
                    <a:ext uri="{A12FA001-AC4F-418D-AE19-62706E023703}">
                      <ahyp:hlinkClr xmlns:ahyp="http://schemas.microsoft.com/office/drawing/2018/hyperlinkcolor" val="tx"/>
                    </a:ext>
                  </a:extLst>
                </a:hlinkClick>
              </a:rPr>
              <a:t>jenisch</a:t>
            </a:r>
            <a:r>
              <a:rPr lang="it-IT" dirty="0">
                <a:solidFill>
                  <a:srgbClr val="202122"/>
                </a:solidFill>
                <a:latin typeface="Arial" panose="020B0604020202020204" pitchFamily="34" charset="0"/>
              </a:rPr>
              <a:t>, gruppi religiosi come </a:t>
            </a:r>
            <a:r>
              <a:rPr lang="it-IT" dirty="0">
                <a:solidFill>
                  <a:srgbClr val="0B0080"/>
                </a:solidFill>
                <a:latin typeface="Arial" panose="020B0604020202020204" pitchFamily="34" charset="0"/>
                <a:hlinkClick r:id="rId15" tooltip="Testimoni di Geova">
                  <a:extLst>
                    <a:ext uri="{A12FA001-AC4F-418D-AE19-62706E023703}">
                      <ahyp:hlinkClr xmlns:ahyp="http://schemas.microsoft.com/office/drawing/2018/hyperlinkcolor" val="tx"/>
                    </a:ext>
                  </a:extLst>
                </a:hlinkClick>
              </a:rPr>
              <a:t>testimoni di Geova</a:t>
            </a:r>
            <a:r>
              <a:rPr lang="it-IT" dirty="0">
                <a:solidFill>
                  <a:srgbClr val="202122"/>
                </a:solidFill>
                <a:latin typeface="Arial" panose="020B0604020202020204" pitchFamily="34" charset="0"/>
              </a:rPr>
              <a:t> e </a:t>
            </a:r>
            <a:r>
              <a:rPr lang="it-IT" dirty="0">
                <a:solidFill>
                  <a:srgbClr val="0B0080"/>
                </a:solidFill>
                <a:latin typeface="Arial" panose="020B0604020202020204" pitchFamily="34" charset="0"/>
                <a:hlinkClick r:id="rId16" tooltip="Pentecostalismo">
                  <a:extLst>
                    <a:ext uri="{A12FA001-AC4F-418D-AE19-62706E023703}">
                      <ahyp:hlinkClr xmlns:ahyp="http://schemas.microsoft.com/office/drawing/2018/hyperlinkcolor" val="tx"/>
                    </a:ext>
                  </a:extLst>
                </a:hlinkClick>
              </a:rPr>
              <a:t>pentecostali</a:t>
            </a:r>
            <a:r>
              <a:rPr lang="it-IT" dirty="0">
                <a:solidFill>
                  <a:srgbClr val="202122"/>
                </a:solidFill>
                <a:latin typeface="Arial" panose="020B0604020202020204" pitchFamily="34" charset="0"/>
              </a:rPr>
              <a:t>, omosessuali e portatori di </a:t>
            </a:r>
            <a:r>
              <a:rPr lang="it-IT" dirty="0">
                <a:solidFill>
                  <a:srgbClr val="0B0080"/>
                </a:solidFill>
                <a:latin typeface="Arial" panose="020B0604020202020204" pitchFamily="34" charset="0"/>
                <a:hlinkClick r:id="rId17" tooltip="Handicap">
                  <a:extLst>
                    <a:ext uri="{A12FA001-AC4F-418D-AE19-62706E023703}">
                      <ahyp:hlinkClr xmlns:ahyp="http://schemas.microsoft.com/office/drawing/2018/hyperlinkcolor" val="tx"/>
                    </a:ext>
                  </a:extLst>
                </a:hlinkClick>
              </a:rPr>
              <a:t>handicap</a:t>
            </a:r>
            <a:r>
              <a:rPr lang="it-IT" dirty="0">
                <a:solidFill>
                  <a:srgbClr val="202122"/>
                </a:solidFill>
                <a:latin typeface="Arial" panose="020B0604020202020204" pitchFamily="34" charset="0"/>
              </a:rPr>
              <a:t> mentali o fisici.</a:t>
            </a:r>
          </a:p>
          <a:p>
            <a:pPr marL="0" indent="0">
              <a:buNone/>
            </a:pPr>
            <a:r>
              <a:rPr lang="it-IT" dirty="0">
                <a:solidFill>
                  <a:srgbClr val="202122"/>
                </a:solidFill>
                <a:latin typeface="Arial" panose="020B0604020202020204" pitchFamily="34" charset="0"/>
              </a:rPr>
              <a:t>Tra il 1933 e il 1945, furono circa 15-17 milioni le </a:t>
            </a:r>
            <a:r>
              <a:rPr lang="it-IT" dirty="0">
                <a:solidFill>
                  <a:srgbClr val="0B0080"/>
                </a:solidFill>
                <a:latin typeface="Arial" panose="020B0604020202020204" pitchFamily="34" charset="0"/>
                <a:hlinkClick r:id="rId11" tooltip="Vittime dell'Olocausto">
                  <a:extLst>
                    <a:ext uri="{A12FA001-AC4F-418D-AE19-62706E023703}">
                      <ahyp:hlinkClr xmlns:ahyp="http://schemas.microsoft.com/office/drawing/2018/hyperlinkcolor" val="tx"/>
                    </a:ext>
                  </a:extLst>
                </a:hlinkClick>
              </a:rPr>
              <a:t>vittime dell'Olocausto</a:t>
            </a:r>
            <a:r>
              <a:rPr lang="it-IT" dirty="0">
                <a:solidFill>
                  <a:srgbClr val="202122"/>
                </a:solidFill>
                <a:latin typeface="Arial" panose="020B0604020202020204" pitchFamily="34" charset="0"/>
              </a:rPr>
              <a:t>, di entrambi i sessi e di tutte le età (senza riguardo per anziani e </a:t>
            </a:r>
            <a:r>
              <a:rPr lang="it-IT" dirty="0">
                <a:solidFill>
                  <a:srgbClr val="0B0080"/>
                </a:solidFill>
                <a:latin typeface="Arial" panose="020B0604020202020204" pitchFamily="34" charset="0"/>
                <a:hlinkClick r:id="rId18" tooltip="Bambini dell'Olocausto">
                  <a:extLst>
                    <a:ext uri="{A12FA001-AC4F-418D-AE19-62706E023703}">
                      <ahyp:hlinkClr xmlns:ahyp="http://schemas.microsoft.com/office/drawing/2018/hyperlinkcolor" val="tx"/>
                    </a:ext>
                  </a:extLst>
                </a:hlinkClick>
              </a:rPr>
              <a:t>bambini</a:t>
            </a:r>
            <a:r>
              <a:rPr lang="it-IT" dirty="0">
                <a:solidFill>
                  <a:srgbClr val="202122"/>
                </a:solidFill>
                <a:latin typeface="Arial" panose="020B0604020202020204" pitchFamily="34" charset="0"/>
              </a:rPr>
              <a:t>), tra cui 5-6 milioni di ebrei. La parola "Olocausto" deriva dal </a:t>
            </a:r>
            <a:r>
              <a:rPr lang="it-IT" dirty="0">
                <a:solidFill>
                  <a:srgbClr val="0B0080"/>
                </a:solidFill>
                <a:latin typeface="Arial" panose="020B0604020202020204" pitchFamily="34" charset="0"/>
                <a:hlinkClick r:id="rId19" tooltip="Lingua greca">
                  <a:extLst>
                    <a:ext uri="{A12FA001-AC4F-418D-AE19-62706E023703}">
                      <ahyp:hlinkClr xmlns:ahyp="http://schemas.microsoft.com/office/drawing/2018/hyperlinkcolor" val="tx"/>
                    </a:ext>
                  </a:extLst>
                </a:hlinkClick>
              </a:rPr>
              <a:t>greco</a:t>
            </a:r>
            <a:r>
              <a:rPr lang="it-IT" dirty="0">
                <a:solidFill>
                  <a:srgbClr val="202122"/>
                </a:solidFill>
                <a:latin typeface="Arial" panose="020B0604020202020204" pitchFamily="34" charset="0"/>
              </a:rPr>
              <a:t> </a:t>
            </a:r>
            <a:r>
              <a:rPr lang="el-GR" dirty="0">
                <a:solidFill>
                  <a:srgbClr val="202122"/>
                </a:solidFill>
                <a:latin typeface="Arial" panose="020B0604020202020204" pitchFamily="34" charset="0"/>
              </a:rPr>
              <a:t>ὁλόκαυστος (</a:t>
            </a:r>
            <a:r>
              <a:rPr lang="it-IT" i="1" dirty="0" err="1">
                <a:solidFill>
                  <a:srgbClr val="202122"/>
                </a:solidFill>
                <a:latin typeface="Arial" panose="020B0604020202020204" pitchFamily="34" charset="0"/>
              </a:rPr>
              <a:t>holòkaustos</a:t>
            </a:r>
            <a:r>
              <a:rPr lang="it-IT" dirty="0">
                <a:solidFill>
                  <a:srgbClr val="202122"/>
                </a:solidFill>
                <a:latin typeface="Arial" panose="020B0604020202020204" pitchFamily="34" charset="0"/>
              </a:rPr>
              <a:t>, "bruciato interamente"), a sua volta composta da </a:t>
            </a:r>
            <a:r>
              <a:rPr lang="el-GR" dirty="0">
                <a:solidFill>
                  <a:srgbClr val="202122"/>
                </a:solidFill>
                <a:latin typeface="Arial" panose="020B0604020202020204" pitchFamily="34" charset="0"/>
              </a:rPr>
              <a:t>ὅλος (</a:t>
            </a:r>
            <a:r>
              <a:rPr lang="it-IT" i="1" dirty="0" err="1">
                <a:solidFill>
                  <a:srgbClr val="202122"/>
                </a:solidFill>
                <a:latin typeface="Arial" panose="020B0604020202020204" pitchFamily="34" charset="0"/>
              </a:rPr>
              <a:t>hòlos</a:t>
            </a:r>
            <a:r>
              <a:rPr lang="it-IT" dirty="0">
                <a:solidFill>
                  <a:srgbClr val="202122"/>
                </a:solidFill>
                <a:latin typeface="Arial" panose="020B0604020202020204" pitchFamily="34" charset="0"/>
              </a:rPr>
              <a:t>, "tutto intero") e </a:t>
            </a:r>
            <a:r>
              <a:rPr lang="el-GR" dirty="0">
                <a:solidFill>
                  <a:srgbClr val="202122"/>
                </a:solidFill>
                <a:latin typeface="Arial" panose="020B0604020202020204" pitchFamily="34" charset="0"/>
              </a:rPr>
              <a:t>καίω (</a:t>
            </a:r>
            <a:r>
              <a:rPr lang="it-IT" i="1" dirty="0" err="1">
                <a:solidFill>
                  <a:srgbClr val="202122"/>
                </a:solidFill>
                <a:latin typeface="Arial" panose="020B0604020202020204" pitchFamily="34" charset="0"/>
              </a:rPr>
              <a:t>kàiō</a:t>
            </a:r>
            <a:r>
              <a:rPr lang="it-IT" dirty="0">
                <a:solidFill>
                  <a:srgbClr val="202122"/>
                </a:solidFill>
                <a:latin typeface="Arial" panose="020B0604020202020204" pitchFamily="34" charset="0"/>
              </a:rPr>
              <a:t>, "brucio")ed era inizialmente utilizzata ad indicare la più retta forma di </a:t>
            </a:r>
            <a:r>
              <a:rPr lang="it-IT" dirty="0">
                <a:solidFill>
                  <a:srgbClr val="0B0080"/>
                </a:solidFill>
                <a:latin typeface="Arial" panose="020B0604020202020204" pitchFamily="34" charset="0"/>
                <a:hlinkClick r:id="rId20" tooltip="Olocausto (sacrificio)">
                  <a:extLst>
                    <a:ext uri="{A12FA001-AC4F-418D-AE19-62706E023703}">
                      <ahyp:hlinkClr xmlns:ahyp="http://schemas.microsoft.com/office/drawing/2018/hyperlinkcolor" val="tx"/>
                    </a:ext>
                  </a:extLst>
                </a:hlinkClick>
              </a:rPr>
              <a:t>sacrificio</a:t>
            </a:r>
            <a:r>
              <a:rPr lang="it-IT" dirty="0">
                <a:solidFill>
                  <a:srgbClr val="202122"/>
                </a:solidFill>
                <a:latin typeface="Arial" panose="020B0604020202020204" pitchFamily="34" charset="0"/>
              </a:rPr>
              <a:t> prevista dal </a:t>
            </a:r>
            <a:r>
              <a:rPr lang="it-IT" dirty="0">
                <a:solidFill>
                  <a:srgbClr val="0B0080"/>
                </a:solidFill>
                <a:latin typeface="Arial" panose="020B0604020202020204" pitchFamily="34" charset="0"/>
                <a:hlinkClick r:id="rId21" tooltip="Giudaismo">
                  <a:extLst>
                    <a:ext uri="{A12FA001-AC4F-418D-AE19-62706E023703}">
                      <ahyp:hlinkClr xmlns:ahyp="http://schemas.microsoft.com/office/drawing/2018/hyperlinkcolor" val="tx"/>
                    </a:ext>
                  </a:extLst>
                </a:hlinkClick>
              </a:rPr>
              <a:t>giudaismo</a:t>
            </a:r>
            <a:r>
              <a:rPr lang="it-IT" dirty="0">
                <a:solidFill>
                  <a:srgbClr val="202122"/>
                </a:solidFill>
                <a:latin typeface="Arial" panose="020B0604020202020204" pitchFamily="34" charset="0"/>
              </a:rPr>
              <a:t>. L'Olocausto, in quanto genocidio degli ebrei, è identificato più correttamente con il termine </a:t>
            </a:r>
            <a:r>
              <a:rPr lang="it-IT" b="1" i="1" dirty="0">
                <a:solidFill>
                  <a:srgbClr val="202122"/>
                </a:solidFill>
                <a:latin typeface="Arial" panose="020B0604020202020204" pitchFamily="34" charset="0"/>
              </a:rPr>
              <a:t>Shoah</a:t>
            </a:r>
            <a:r>
              <a:rPr lang="it-IT" dirty="0">
                <a:solidFill>
                  <a:srgbClr val="202122"/>
                </a:solidFill>
                <a:latin typeface="Arial" panose="020B0604020202020204" pitchFamily="34" charset="0"/>
              </a:rPr>
              <a:t> (in </a:t>
            </a:r>
            <a:r>
              <a:rPr lang="it-IT" dirty="0" err="1">
                <a:solidFill>
                  <a:srgbClr val="0B0080"/>
                </a:solidFill>
                <a:latin typeface="Arial" panose="020B0604020202020204" pitchFamily="34" charset="0"/>
                <a:hlinkClick r:id="rId22" tooltip="Lingua ebraica">
                  <a:extLst>
                    <a:ext uri="{A12FA001-AC4F-418D-AE19-62706E023703}">
                      <ahyp:hlinkClr xmlns:ahyp="http://schemas.microsoft.com/office/drawing/2018/hyperlinkcolor" val="tx"/>
                    </a:ext>
                  </a:extLst>
                </a:hlinkClick>
              </a:rPr>
              <a:t>ebraico</a:t>
            </a:r>
            <a:r>
              <a:rPr lang="it-IT" dirty="0" err="1">
                <a:solidFill>
                  <a:srgbClr val="202122"/>
                </a:solidFill>
                <a:latin typeface="Arial" panose="020B0604020202020204" pitchFamily="34" charset="0"/>
              </a:rPr>
              <a:t>:lett</a:t>
            </a:r>
            <a:r>
              <a:rPr lang="it-IT" dirty="0">
                <a:solidFill>
                  <a:srgbClr val="202122"/>
                </a:solidFill>
                <a:latin typeface="Arial" panose="020B0604020202020204" pitchFamily="34" charset="0"/>
              </a:rPr>
              <a:t>. "catastrofe, distruzione")</a:t>
            </a:r>
            <a:r>
              <a:rPr lang="it-IT" baseline="30000" dirty="0">
                <a:solidFill>
                  <a:srgbClr val="0B0080"/>
                </a:solidFill>
                <a:latin typeface="Arial" panose="020B0604020202020204" pitchFamily="34" charset="0"/>
              </a:rPr>
              <a:t> </a:t>
            </a:r>
            <a:r>
              <a:rPr lang="it-IT" dirty="0">
                <a:solidFill>
                  <a:srgbClr val="202122"/>
                </a:solidFill>
                <a:latin typeface="Arial" panose="020B0604020202020204" pitchFamily="34" charset="0"/>
              </a:rPr>
              <a:t>che ha trovato ragioni storico-politiche nel diffuso </a:t>
            </a:r>
            <a:r>
              <a:rPr lang="it-IT" dirty="0">
                <a:solidFill>
                  <a:srgbClr val="0B0080"/>
                </a:solidFill>
                <a:latin typeface="Arial" panose="020B0604020202020204" pitchFamily="34" charset="0"/>
                <a:hlinkClick r:id="rId23" tooltip="Antisemitismo">
                  <a:extLst>
                    <a:ext uri="{A12FA001-AC4F-418D-AE19-62706E023703}">
                      <ahyp:hlinkClr xmlns:ahyp="http://schemas.microsoft.com/office/drawing/2018/hyperlinkcolor" val="tx"/>
                    </a:ext>
                  </a:extLst>
                </a:hlinkClick>
              </a:rPr>
              <a:t>antisemitismo</a:t>
            </a:r>
            <a:r>
              <a:rPr lang="it-IT" dirty="0">
                <a:solidFill>
                  <a:srgbClr val="202122"/>
                </a:solidFill>
                <a:latin typeface="Arial" panose="020B0604020202020204" pitchFamily="34" charset="0"/>
              </a:rPr>
              <a:t> secolare.</a:t>
            </a:r>
          </a:p>
          <a:p>
            <a:pPr marL="0" indent="0">
              <a:buNone/>
            </a:pPr>
            <a:r>
              <a:rPr lang="it-IT" dirty="0">
                <a:solidFill>
                  <a:srgbClr val="202122"/>
                </a:solidFill>
                <a:latin typeface="Arial" panose="020B0604020202020204" pitchFamily="34" charset="0"/>
              </a:rPr>
              <a:t>L'eliminazione di circa i due terzi degli ebrei d'Europa venne organizzata e portata a termine dalla Germania nazista mediante un complesso apparato amministrativo, economico e militare che coinvolse gran parte delle strutture di potere burocratiche del regime, con uno sviluppo progressivo che ebbe inizio nel </a:t>
            </a:r>
            <a:r>
              <a:rPr lang="it-IT" dirty="0">
                <a:solidFill>
                  <a:srgbClr val="0B0080"/>
                </a:solidFill>
                <a:latin typeface="Arial" panose="020B0604020202020204" pitchFamily="34" charset="0"/>
                <a:hlinkClick r:id="rId24" tooltip="1933">
                  <a:extLst>
                    <a:ext uri="{A12FA001-AC4F-418D-AE19-62706E023703}">
                      <ahyp:hlinkClr xmlns:ahyp="http://schemas.microsoft.com/office/drawing/2018/hyperlinkcolor" val="tx"/>
                    </a:ext>
                  </a:extLst>
                </a:hlinkClick>
              </a:rPr>
              <a:t>1933</a:t>
            </a:r>
            <a:r>
              <a:rPr lang="it-IT" dirty="0">
                <a:solidFill>
                  <a:srgbClr val="202122"/>
                </a:solidFill>
                <a:latin typeface="Arial" panose="020B0604020202020204" pitchFamily="34" charset="0"/>
              </a:rPr>
              <a:t> con la segregazione degli ebrei tedeschi, proseguì, estendendosi a tutta l'Europa occupata dal </a:t>
            </a:r>
            <a:r>
              <a:rPr lang="it-IT" dirty="0">
                <a:solidFill>
                  <a:srgbClr val="0B0080"/>
                </a:solidFill>
                <a:latin typeface="Arial" panose="020B0604020202020204" pitchFamily="34" charset="0"/>
                <a:hlinkClick r:id="rId25" tooltip="Terzo Reich">
                  <a:extLst>
                    <a:ext uri="{A12FA001-AC4F-418D-AE19-62706E023703}">
                      <ahyp:hlinkClr xmlns:ahyp="http://schemas.microsoft.com/office/drawing/2018/hyperlinkcolor" val="tx"/>
                    </a:ext>
                  </a:extLst>
                </a:hlinkClick>
              </a:rPr>
              <a:t>Terzo Reich</a:t>
            </a:r>
            <a:r>
              <a:rPr lang="it-IT" dirty="0">
                <a:solidFill>
                  <a:srgbClr val="202122"/>
                </a:solidFill>
                <a:latin typeface="Arial" panose="020B0604020202020204" pitchFamily="34" charset="0"/>
              </a:rPr>
              <a:t> durante la </a:t>
            </a:r>
            <a:r>
              <a:rPr lang="it-IT" dirty="0">
                <a:solidFill>
                  <a:srgbClr val="0B0080"/>
                </a:solidFill>
                <a:latin typeface="Arial" panose="020B0604020202020204" pitchFamily="34" charset="0"/>
                <a:hlinkClick r:id="rId26" tooltip="Seconda guerra mondiale">
                  <a:extLst>
                    <a:ext uri="{A12FA001-AC4F-418D-AE19-62706E023703}">
                      <ahyp:hlinkClr xmlns:ahyp="http://schemas.microsoft.com/office/drawing/2018/hyperlinkcolor" val="tx"/>
                    </a:ext>
                  </a:extLst>
                </a:hlinkClick>
              </a:rPr>
              <a:t>seconda guerra mondiale</a:t>
            </a:r>
            <a:r>
              <a:rPr lang="it-IT" dirty="0">
                <a:solidFill>
                  <a:srgbClr val="202122"/>
                </a:solidFill>
                <a:latin typeface="Arial" panose="020B0604020202020204" pitchFamily="34" charset="0"/>
              </a:rPr>
              <a:t>, con il concentramento e la deportazione e quindi culminò dal </a:t>
            </a:r>
            <a:r>
              <a:rPr lang="it-IT" dirty="0">
                <a:solidFill>
                  <a:srgbClr val="0B0080"/>
                </a:solidFill>
                <a:latin typeface="Arial" panose="020B0604020202020204" pitchFamily="34" charset="0"/>
                <a:hlinkClick r:id="rId27" tooltip="1941">
                  <a:extLst>
                    <a:ext uri="{A12FA001-AC4F-418D-AE19-62706E023703}">
                      <ahyp:hlinkClr xmlns:ahyp="http://schemas.microsoft.com/office/drawing/2018/hyperlinkcolor" val="tx"/>
                    </a:ext>
                  </a:extLst>
                </a:hlinkClick>
              </a:rPr>
              <a:t>1941</a:t>
            </a:r>
            <a:r>
              <a:rPr lang="it-IT" dirty="0">
                <a:solidFill>
                  <a:srgbClr val="202122"/>
                </a:solidFill>
                <a:latin typeface="Arial" panose="020B0604020202020204" pitchFamily="34" charset="0"/>
              </a:rPr>
              <a:t> con lo sterminio fisico per mezzo di eccidi di massa sul territorio da parte di reparti speciali, e soprattutto in strutture di annientamento appositamente predisposte (</a:t>
            </a:r>
            <a:r>
              <a:rPr lang="it-IT" dirty="0">
                <a:solidFill>
                  <a:srgbClr val="0B0080"/>
                </a:solidFill>
                <a:latin typeface="Arial" panose="020B0604020202020204" pitchFamily="34" charset="0"/>
                <a:hlinkClick r:id="rId28" tooltip="Campo di sterminio">
                  <a:extLst>
                    <a:ext uri="{A12FA001-AC4F-418D-AE19-62706E023703}">
                      <ahyp:hlinkClr xmlns:ahyp="http://schemas.microsoft.com/office/drawing/2018/hyperlinkcolor" val="tx"/>
                    </a:ext>
                  </a:extLst>
                </a:hlinkClick>
              </a:rPr>
              <a:t>campi di sterminio</a:t>
            </a:r>
            <a:r>
              <a:rPr lang="it-IT" dirty="0">
                <a:solidFill>
                  <a:srgbClr val="202122"/>
                </a:solidFill>
                <a:latin typeface="Arial" panose="020B0604020202020204" pitchFamily="34" charset="0"/>
              </a:rPr>
              <a:t>), in cui attuare quella che i nazisti denominarono </a:t>
            </a:r>
            <a:r>
              <a:rPr lang="it-IT" i="1" dirty="0">
                <a:solidFill>
                  <a:srgbClr val="0B0080"/>
                </a:solidFill>
                <a:latin typeface="Arial" panose="020B0604020202020204" pitchFamily="34" charset="0"/>
                <a:hlinkClick r:id="rId29" tooltip="Soluzione finale della questione ebraica">
                  <a:extLst>
                    <a:ext uri="{A12FA001-AC4F-418D-AE19-62706E023703}">
                      <ahyp:hlinkClr xmlns:ahyp="http://schemas.microsoft.com/office/drawing/2018/hyperlinkcolor" val="tx"/>
                    </a:ext>
                  </a:extLst>
                </a:hlinkClick>
              </a:rPr>
              <a:t>soluzione finale della questione ebraica</a:t>
            </a:r>
            <a:r>
              <a:rPr lang="it-IT" dirty="0">
                <a:solidFill>
                  <a:srgbClr val="202122"/>
                </a:solidFill>
                <a:latin typeface="Arial" panose="020B0604020202020204" pitchFamily="34" charset="0"/>
              </a:rPr>
              <a:t> L'annientamento degli ebrei nei centri di sterminio non trova nella storia altri esempi a cui possa essere paragonato, per le sue dimensioni e per le caratteristiche organizzative e tecniche dispiegate dalla macchina di distruzione nazista. Tuttavia, l'idea della "unicità della Shoah" in quanto incommensurabile e non confrontabile con ogni altro evento è assai discussa tra gli storici</a:t>
            </a:r>
            <a:r>
              <a:rPr lang="it-IT" baseline="30000" dirty="0">
                <a:solidFill>
                  <a:srgbClr val="0B0080"/>
                </a:solidFill>
                <a:latin typeface="Arial" panose="020B0604020202020204" pitchFamily="34" charset="0"/>
              </a:rPr>
              <a:t>.</a:t>
            </a:r>
            <a:endParaRPr lang="it-IT" dirty="0">
              <a:solidFill>
                <a:srgbClr val="202122"/>
              </a:solidFill>
              <a:latin typeface="Arial" panose="020B0604020202020204" pitchFamily="34" charset="0"/>
            </a:endParaRPr>
          </a:p>
          <a:p>
            <a:endParaRPr lang="it-IT" dirty="0"/>
          </a:p>
        </p:txBody>
      </p:sp>
      <p:pic>
        <p:nvPicPr>
          <p:cNvPr id="4" name="Audio registrato">
            <a:hlinkClick r:id="" action="ppaction://media"/>
            <a:extLst>
              <a:ext uri="{FF2B5EF4-FFF2-40B4-BE49-F238E27FC236}">
                <a16:creationId xmlns:a16="http://schemas.microsoft.com/office/drawing/2014/main" id="{2121D7A4-8689-440F-8D3A-DE2DDC8CFF11}"/>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0168890" y="418306"/>
            <a:ext cx="609600" cy="609600"/>
          </a:xfrm>
          <a:prstGeom prst="rect">
            <a:avLst/>
          </a:prstGeom>
        </p:spPr>
      </p:pic>
    </p:spTree>
    <p:extLst>
      <p:ext uri="{BB962C8B-B14F-4D97-AF65-F5344CB8AC3E}">
        <p14:creationId xmlns:p14="http://schemas.microsoft.com/office/powerpoint/2010/main" val="242158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895EDA-E6DF-4F5E-BC6D-345F44D304E3}"/>
              </a:ext>
            </a:extLst>
          </p:cNvPr>
          <p:cNvSpPr>
            <a:spLocks noGrp="1"/>
          </p:cNvSpPr>
          <p:nvPr>
            <p:ph type="title"/>
          </p:nvPr>
        </p:nvSpPr>
        <p:spPr/>
        <p:txBody>
          <a:bodyPr>
            <a:normAutofit fontScale="90000"/>
          </a:bodyPr>
          <a:lstStyle/>
          <a:p>
            <a:r>
              <a:rPr lang="it-IT" sz="2000" b="1" dirty="0"/>
              <a:t>Ascoltiamo cosa ci raccontano i bambini di religione ebraica di quello che è accaduto ai loro nonni durante il periodo della persecuzione razziale.</a:t>
            </a:r>
            <a:br>
              <a:rPr lang="it-IT" sz="2000" b="1" dirty="0"/>
            </a:br>
            <a:r>
              <a:rPr lang="it-IT" sz="2000" b="1" dirty="0"/>
              <a:t>Ascolterete anche dal Senato della Repubblica alcune citazioni da opere di famosi scrittori ebrei ed anche alcuni articoli della «Dichiarazione universale dei diritti dell’uomo» e della nostra «Legge costituzionale» che garantiscono a tutte le persone pari dignità.</a:t>
            </a:r>
          </a:p>
        </p:txBody>
      </p:sp>
      <p:pic>
        <p:nvPicPr>
          <p:cNvPr id="5" name="Audio registrato">
            <a:hlinkClick r:id="" action="ppaction://media"/>
            <a:extLst>
              <a:ext uri="{FF2B5EF4-FFF2-40B4-BE49-F238E27FC236}">
                <a16:creationId xmlns:a16="http://schemas.microsoft.com/office/drawing/2014/main" id="{E233B19E-18BC-4ECF-9EC1-33FEA6346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3124200"/>
            <a:ext cx="609600" cy="609600"/>
          </a:xfrm>
          <a:prstGeom prst="rect">
            <a:avLst/>
          </a:prstGeom>
        </p:spPr>
      </p:pic>
      <p:pic>
        <p:nvPicPr>
          <p:cNvPr id="6" name="Elementi multimediali online 5" title="Speciale del Senato &quot;Per non dimenticare&quot;, in occasione del Giorno della Memoria">
            <a:hlinkClick r:id="" action="ppaction://media"/>
            <a:extLst>
              <a:ext uri="{FF2B5EF4-FFF2-40B4-BE49-F238E27FC236}">
                <a16:creationId xmlns:a16="http://schemas.microsoft.com/office/drawing/2014/main" id="{12ABBDF3-4C53-4C19-AE1B-E99A3FDE7666}"/>
              </a:ext>
            </a:extLst>
          </p:cNvPr>
          <p:cNvPicPr>
            <a:picLocks noGrp="1" noRot="1" noChangeAspect="1"/>
          </p:cNvPicPr>
          <p:nvPr>
            <p:ph idx="1"/>
            <a:videoFile r:link="rId3"/>
          </p:nvPr>
        </p:nvPicPr>
        <p:blipFill>
          <a:blip r:embed="rId7"/>
          <a:stretch>
            <a:fillRect/>
          </a:stretch>
        </p:blipFill>
        <p:spPr>
          <a:xfrm>
            <a:off x="1029763" y="1976699"/>
            <a:ext cx="7700962" cy="4351338"/>
          </a:xfrm>
          <a:prstGeom prst="rect">
            <a:avLst/>
          </a:prstGeom>
        </p:spPr>
      </p:pic>
    </p:spTree>
    <p:extLst>
      <p:ext uri="{BB962C8B-B14F-4D97-AF65-F5344CB8AC3E}">
        <p14:creationId xmlns:p14="http://schemas.microsoft.com/office/powerpoint/2010/main" val="25547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9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33CD9-5145-445F-9D29-6EF0CDD8B0CB}"/>
              </a:ext>
            </a:extLst>
          </p:cNvPr>
          <p:cNvSpPr>
            <a:spLocks noGrp="1"/>
          </p:cNvSpPr>
          <p:nvPr>
            <p:ph type="title"/>
          </p:nvPr>
        </p:nvSpPr>
        <p:spPr>
          <a:xfrm>
            <a:off x="9162854" y="697584"/>
            <a:ext cx="2762053" cy="5448692"/>
          </a:xfrm>
        </p:spPr>
        <p:txBody>
          <a:bodyPr/>
          <a:lstStyle/>
          <a:p>
            <a:endParaRPr lang="it-IT" dirty="0"/>
          </a:p>
        </p:txBody>
      </p:sp>
      <p:pic>
        <p:nvPicPr>
          <p:cNvPr id="7" name="Immagine 6">
            <a:extLst>
              <a:ext uri="{FF2B5EF4-FFF2-40B4-BE49-F238E27FC236}">
                <a16:creationId xmlns:a16="http://schemas.microsoft.com/office/drawing/2014/main" id="{C1F82A15-3F6F-4F89-8806-67195F551537}"/>
              </a:ext>
            </a:extLst>
          </p:cNvPr>
          <p:cNvPicPr>
            <a:picLocks noChangeAspect="1"/>
          </p:cNvPicPr>
          <p:nvPr/>
        </p:nvPicPr>
        <p:blipFill>
          <a:blip r:embed="rId6"/>
          <a:stretch>
            <a:fillRect/>
          </a:stretch>
        </p:blipFill>
        <p:spPr>
          <a:xfrm>
            <a:off x="9192901" y="697584"/>
            <a:ext cx="2732006" cy="5448692"/>
          </a:xfrm>
          <a:prstGeom prst="rect">
            <a:avLst/>
          </a:prstGeom>
        </p:spPr>
      </p:pic>
      <p:pic>
        <p:nvPicPr>
          <p:cNvPr id="8" name="Audio registrato">
            <a:hlinkClick r:id="" action="ppaction://media"/>
            <a:extLst>
              <a:ext uri="{FF2B5EF4-FFF2-40B4-BE49-F238E27FC236}">
                <a16:creationId xmlns:a16="http://schemas.microsoft.com/office/drawing/2014/main" id="{251637F6-4431-4C62-930E-40E41C4ED8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3270" y="697584"/>
            <a:ext cx="609600" cy="609600"/>
          </a:xfrm>
          <a:prstGeom prst="rect">
            <a:avLst/>
          </a:prstGeom>
        </p:spPr>
      </p:pic>
      <p:pic>
        <p:nvPicPr>
          <p:cNvPr id="5" name="Elementi multimediali online 4" title="Gam gam-Versione di Morricone-giornata della memoria-testo ebraico">
            <a:hlinkClick r:id="" action="ppaction://media"/>
            <a:extLst>
              <a:ext uri="{FF2B5EF4-FFF2-40B4-BE49-F238E27FC236}">
                <a16:creationId xmlns:a16="http://schemas.microsoft.com/office/drawing/2014/main" id="{A18B27C3-75DB-45CD-9D1E-8B75EF93FAAF}"/>
              </a:ext>
            </a:extLst>
          </p:cNvPr>
          <p:cNvPicPr>
            <a:picLocks noGrp="1" noRot="1" noChangeAspect="1"/>
          </p:cNvPicPr>
          <p:nvPr>
            <p:ph idx="1"/>
            <a:videoFile r:link="rId3"/>
          </p:nvPr>
        </p:nvPicPr>
        <p:blipFill>
          <a:blip r:embed="rId8"/>
          <a:stretch>
            <a:fillRect/>
          </a:stretch>
        </p:blipFill>
        <p:spPr>
          <a:xfrm>
            <a:off x="564543" y="734067"/>
            <a:ext cx="7720716" cy="5448692"/>
          </a:xfrm>
          <a:prstGeom prst="rect">
            <a:avLst/>
          </a:prstGeom>
        </p:spPr>
      </p:pic>
    </p:spTree>
    <p:extLst>
      <p:ext uri="{BB962C8B-B14F-4D97-AF65-F5344CB8AC3E}">
        <p14:creationId xmlns:p14="http://schemas.microsoft.com/office/powerpoint/2010/main" val="11361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B7C6DF-EB07-4974-B389-BF3F7D7D1BD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899939"/>
            <a:ext cx="5816930" cy="4836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0EEC71-E454-47A8-A5AB-AB917790B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4028" y="1657046"/>
            <a:ext cx="5912678" cy="507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57CD196-190E-4170-94D1-5D50CF64F6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491" y="386500"/>
            <a:ext cx="8373876" cy="139658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gistrato">
            <a:hlinkClick r:id="" action="ppaction://media"/>
            <a:extLst>
              <a:ext uri="{FF2B5EF4-FFF2-40B4-BE49-F238E27FC236}">
                <a16:creationId xmlns:a16="http://schemas.microsoft.com/office/drawing/2014/main" id="{FD46F501-160B-496E-97A4-58DF3D555E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51820" y="609600"/>
            <a:ext cx="609600" cy="609600"/>
          </a:xfrm>
          <a:prstGeom prst="rect">
            <a:avLst/>
          </a:prstGeom>
        </p:spPr>
      </p:pic>
    </p:spTree>
    <p:extLst>
      <p:ext uri="{BB962C8B-B14F-4D97-AF65-F5344CB8AC3E}">
        <p14:creationId xmlns:p14="http://schemas.microsoft.com/office/powerpoint/2010/main" val="25833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C08A615-80CE-4FFA-A9E0-FBE5B719770B}"/>
              </a:ext>
            </a:extLst>
          </p:cNvPr>
          <p:cNvSpPr>
            <a:spLocks noGrp="1"/>
          </p:cNvSpPr>
          <p:nvPr>
            <p:ph idx="1"/>
          </p:nvPr>
        </p:nvSpPr>
        <p:spPr>
          <a:xfrm>
            <a:off x="499621" y="650449"/>
            <a:ext cx="10854179" cy="5526514"/>
          </a:xfrm>
        </p:spPr>
        <p:txBody>
          <a:bodyPr>
            <a:normAutofit/>
          </a:bodyPr>
          <a:lstStyle/>
          <a:p>
            <a:pPr marL="0" indent="0">
              <a:buNone/>
            </a:pPr>
            <a:r>
              <a:rPr lang="it-IT" dirty="0"/>
              <a:t>Art.3 della Costituzione Italiana</a:t>
            </a:r>
          </a:p>
          <a:p>
            <a:pPr marL="0" indent="0">
              <a:buNone/>
            </a:pPr>
            <a:r>
              <a:rPr lang="it-IT" sz="2000" dirty="0"/>
              <a:t>"Tutti i cittadini hanno pari dignità sociale e sono uguali davanti alla legge senza distinzione di sesso, di razza, di lingua, di religione, di opinioni politiche, di condizioni personali e sociali.</a:t>
            </a:r>
          </a:p>
          <a:p>
            <a:pPr marL="0" indent="0">
              <a:buNone/>
            </a:pPr>
            <a:r>
              <a:rPr lang="it-IT" sz="2000" dirty="0"/>
              <a:t>E’ compito della Repubblica rimuovere gli ostacoli di ordine economico e sociale, che limitando di fatto eguaglianza dei cittadini, impediscono il pieno sviluppo della persona umana e l'effettiva partecipazione di tutti i lavoratori all’ organizzazione politica, economica e sociale del paese.</a:t>
            </a:r>
          </a:p>
          <a:p>
            <a:pPr marL="0" indent="0">
              <a:buNone/>
            </a:pPr>
            <a:endParaRPr lang="it-IT" sz="2000" dirty="0"/>
          </a:p>
          <a:p>
            <a:pPr marL="0" indent="0">
              <a:buNone/>
            </a:pPr>
            <a:r>
              <a:rPr lang="it-IT" sz="2000" dirty="0"/>
              <a:t> Il 10 dicembre 1948, l'Assemblea Generale delle Nazioni Unite approvò e proclamò la </a:t>
            </a:r>
            <a:r>
              <a:rPr lang="it-IT" sz="2000" b="1" dirty="0"/>
              <a:t>Dichiarazione</a:t>
            </a:r>
            <a:r>
              <a:rPr lang="it-IT" sz="2000" dirty="0"/>
              <a:t> </a:t>
            </a:r>
            <a:r>
              <a:rPr lang="it-IT" sz="2000" b="1" dirty="0"/>
              <a:t>Universale dei Diritti Umani</a:t>
            </a:r>
            <a:r>
              <a:rPr lang="it-IT" sz="2000" dirty="0"/>
              <a:t>, il cui </a:t>
            </a:r>
            <a:r>
              <a:rPr lang="it-IT" sz="2000" b="1" dirty="0"/>
              <a:t>articolo 1 </a:t>
            </a:r>
            <a:r>
              <a:rPr lang="it-IT" sz="2000" dirty="0"/>
              <a:t>recita:</a:t>
            </a:r>
          </a:p>
          <a:p>
            <a:pPr marL="0" indent="0">
              <a:buNone/>
            </a:pPr>
            <a:r>
              <a:rPr lang="it-IT" sz="2000" dirty="0"/>
              <a:t>Tutti gli esseri umani nascono liberi ed eguali in dignità e diritti. Essi sono dotati di ragione e di coscienza e devono agire gli uni verso gli altri in spirito di fratellanza.</a:t>
            </a:r>
          </a:p>
          <a:p>
            <a:pPr marL="0" indent="0">
              <a:buNone/>
            </a:pPr>
            <a:r>
              <a:rPr lang="it-IT" sz="2000" dirty="0"/>
              <a:t>All’ </a:t>
            </a:r>
            <a:r>
              <a:rPr lang="it-IT" sz="2000" b="1" dirty="0"/>
              <a:t>articolo 2 </a:t>
            </a:r>
            <a:r>
              <a:rPr lang="it-IT" sz="2000" dirty="0"/>
              <a:t>continua così:</a:t>
            </a:r>
          </a:p>
          <a:p>
            <a:pPr marL="0" indent="0">
              <a:buNone/>
            </a:pPr>
            <a:r>
              <a:rPr lang="it-IT" sz="2000" dirty="0"/>
              <a:t> Ad ogni individuo spettano tutti i diritti e tutte le libertà enunciate nella presente Dichiarazione, senza distinzione alcuna, per ragioni di razza, di colore, di sesso, di lingua, di religione, di opinione politica o di altro genere, di origine nazionale o sociale, di ricchezza, di nascita o di altra condizione. . </a:t>
            </a:r>
          </a:p>
          <a:p>
            <a:pPr marL="0" indent="0">
              <a:buNone/>
            </a:pPr>
            <a:endParaRPr lang="it-IT" sz="2000" dirty="0"/>
          </a:p>
          <a:p>
            <a:pPr marL="0" indent="0">
              <a:buNone/>
            </a:pPr>
            <a:endParaRPr lang="it-IT" sz="2000" dirty="0"/>
          </a:p>
          <a:p>
            <a:pPr marL="0" indent="0">
              <a:buNone/>
            </a:pPr>
            <a:endParaRPr lang="it-IT" dirty="0"/>
          </a:p>
        </p:txBody>
      </p:sp>
      <p:pic>
        <p:nvPicPr>
          <p:cNvPr id="4" name="Audio registrato">
            <a:hlinkClick r:id="" action="ppaction://media"/>
            <a:extLst>
              <a:ext uri="{FF2B5EF4-FFF2-40B4-BE49-F238E27FC236}">
                <a16:creationId xmlns:a16="http://schemas.microsoft.com/office/drawing/2014/main" id="{5A1CD863-9C94-4FD4-9C6C-33DB28EB6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2936" y="345649"/>
            <a:ext cx="609600" cy="609600"/>
          </a:xfrm>
          <a:prstGeom prst="rect">
            <a:avLst/>
          </a:prstGeom>
        </p:spPr>
      </p:pic>
    </p:spTree>
    <p:extLst>
      <p:ext uri="{BB962C8B-B14F-4D97-AF65-F5344CB8AC3E}">
        <p14:creationId xmlns:p14="http://schemas.microsoft.com/office/powerpoint/2010/main" val="34805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767</Words>
  <Application>Microsoft Office PowerPoint</Application>
  <PresentationFormat>Widescreen</PresentationFormat>
  <Paragraphs>16</Paragraphs>
  <Slides>6</Slides>
  <Notes>0</Notes>
  <HiddenSlides>0</HiddenSlides>
  <MMClips>7</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vt:i4>
      </vt:variant>
    </vt:vector>
  </HeadingPairs>
  <TitlesOfParts>
    <vt:vector size="10" baseType="lpstr">
      <vt:lpstr>Arial</vt:lpstr>
      <vt:lpstr>Calibri</vt:lpstr>
      <vt:lpstr>Calibri Light</vt:lpstr>
      <vt:lpstr>Tema di Office</vt:lpstr>
      <vt:lpstr>«27 gennaio» giornata della memoria  Classe IV F Plesso Fra’ Siciliano  Attività trasversale italiano/storia/ ed. civica/musica</vt:lpstr>
      <vt:lpstr>Olocausto o shoah?</vt:lpstr>
      <vt:lpstr>Ascoltiamo cosa ci raccontano i bambini di religione ebraica di quello che è accaduto ai loro nonni durante il periodo della persecuzione razziale. Ascolterete anche dal Senato della Repubblica alcune citazioni da opere di famosi scrittori ebrei ed anche alcuni articoli della «Dichiarazione universale dei diritti dell’uomo» e della nostra «Legge costituzionale» che garantiscono a tutte le persone pari dignità.</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Romano</dc:creator>
  <cp:lastModifiedBy>Vincenzo Romano</cp:lastModifiedBy>
  <cp:revision>14</cp:revision>
  <dcterms:created xsi:type="dcterms:W3CDTF">2021-01-18T15:34:45Z</dcterms:created>
  <dcterms:modified xsi:type="dcterms:W3CDTF">2021-01-18T18:59:04Z</dcterms:modified>
</cp:coreProperties>
</file>