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3" r:id="rId2"/>
    <p:sldId id="256" r:id="rId3"/>
    <p:sldId id="257" r:id="rId4"/>
    <p:sldId id="258" r:id="rId5"/>
    <p:sldId id="260" r:id="rId6"/>
    <p:sldId id="268" r:id="rId7"/>
    <p:sldId id="261" r:id="rId8"/>
    <p:sldId id="262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093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5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8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21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30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4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01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29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2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8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87A9-917B-4816-BF3F-41E26760AB2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8000-EBB8-4BA0-ACA5-8CEF21BAE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6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7vmWCgB5u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rmanews.it/wp-content/uploads/2017/07/o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" y="91440"/>
            <a:ext cx="12003577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6952" y="340822"/>
            <a:ext cx="353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Attività interdisciplinare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ITALIANO-L2-MUSICA- ARTE-ED.CIVICA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Doc. Foria Concetta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0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81119" y="184150"/>
            <a:ext cx="11636058" cy="6673850"/>
            <a:chOff x="405" y="1049"/>
            <a:chExt cx="16028" cy="105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741"/>
              <a:ext cx="16028" cy="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364"/>
              <a:ext cx="8011" cy="1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" y="1048"/>
              <a:ext cx="9394" cy="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59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7571"/>
            <a:ext cx="11878887" cy="627610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8067" y="62576"/>
            <a:ext cx="11180618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985" marR="234950" algn="ctr">
              <a:spcBef>
                <a:spcPts val="500"/>
              </a:spcBef>
              <a:spcAft>
                <a:spcPts val="0"/>
              </a:spcAft>
            </a:pP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WORLD</a:t>
            </a:r>
            <a:r>
              <a:rPr lang="it-IT" b="1" dirty="0">
                <a:solidFill>
                  <a:srgbClr val="0066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WATER DAY</a:t>
            </a:r>
            <a:endParaRPr lang="it-IT" dirty="0">
              <a:solidFill>
                <a:srgbClr val="0066FF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66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 </a:t>
            </a:r>
            <a:endParaRPr lang="it-IT" dirty="0">
              <a:solidFill>
                <a:srgbClr val="0066FF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marL="260985" marR="234950" algn="ctr">
              <a:spcBef>
                <a:spcPts val="3400"/>
              </a:spcBef>
              <a:spcAft>
                <a:spcPts val="0"/>
              </a:spcAft>
            </a:pPr>
            <a:r>
              <a:rPr lang="it-IT" b="1" kern="0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Water, water </a:t>
            </a:r>
            <a:r>
              <a:rPr lang="it-IT" b="1" kern="0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everywhere</a:t>
            </a:r>
            <a:r>
              <a:rPr lang="it-IT" b="1" kern="0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!</a:t>
            </a:r>
          </a:p>
          <a:p>
            <a:pPr marL="897255" marR="870585" algn="ctr">
              <a:lnSpc>
                <a:spcPct val="150000"/>
              </a:lnSpc>
              <a:spcBef>
                <a:spcPts val="2140"/>
              </a:spcBef>
              <a:spcAft>
                <a:spcPts val="0"/>
              </a:spcAft>
            </a:pP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 in the </a:t>
            </a:r>
            <a:r>
              <a:rPr lang="it-IT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ocean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, </a:t>
            </a:r>
            <a:endParaRPr lang="it-IT" dirty="0" smtClean="0">
              <a:solidFill>
                <a:srgbClr val="0936DB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marL="897255" marR="870585" algn="ctr">
              <a:lnSpc>
                <a:spcPct val="150000"/>
              </a:lnSpc>
              <a:spcBef>
                <a:spcPts val="214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 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 the </a:t>
            </a:r>
            <a:r>
              <a:rPr lang="it-IT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sea</a:t>
            </a:r>
            <a:r>
              <a:rPr lang="it-IT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,</a:t>
            </a:r>
          </a:p>
          <a:p>
            <a:pPr marL="897255" marR="870585" algn="ctr">
              <a:lnSpc>
                <a:spcPct val="150000"/>
              </a:lnSpc>
              <a:spcBef>
                <a:spcPts val="214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 in the </a:t>
            </a:r>
            <a:r>
              <a:rPr lang="it-IT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river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.</a:t>
            </a:r>
          </a:p>
          <a:p>
            <a:pPr marL="260985" marR="234950" algn="ctr">
              <a:lnSpc>
                <a:spcPts val="4260"/>
              </a:lnSpc>
              <a:spcAft>
                <a:spcPts val="0"/>
              </a:spcAft>
            </a:pPr>
            <a:r>
              <a:rPr lang="it-IT" b="1" kern="0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 for </a:t>
            </a:r>
            <a:r>
              <a:rPr lang="it-IT" b="1" kern="0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you</a:t>
            </a:r>
            <a:r>
              <a:rPr lang="it-IT" b="1" kern="0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and me</a:t>
            </a:r>
            <a:r>
              <a:rPr lang="it-IT" b="1" kern="0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.</a:t>
            </a:r>
          </a:p>
          <a:p>
            <a:pPr marL="260985" marR="234950" algn="ctr">
              <a:lnSpc>
                <a:spcPts val="4260"/>
              </a:lnSpc>
              <a:spcAft>
                <a:spcPts val="0"/>
              </a:spcAft>
            </a:pPr>
            <a:endParaRPr lang="it-IT" b="1" kern="0" dirty="0">
              <a:solidFill>
                <a:srgbClr val="0936DB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r>
              <a:rPr lang="it-IT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                                                                                              Drink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! Wash! </a:t>
            </a:r>
            <a:r>
              <a:rPr lang="it-IT" dirty="0" err="1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Brush</a:t>
            </a:r>
            <a:r>
              <a:rPr lang="it-IT" dirty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! </a:t>
            </a:r>
            <a:endParaRPr lang="it-IT" dirty="0" smtClean="0">
              <a:solidFill>
                <a:srgbClr val="0936DB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endParaRPr lang="it-IT" dirty="0" smtClean="0">
              <a:solidFill>
                <a:srgbClr val="0936DB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r>
              <a:rPr lang="it-IT" dirty="0" smtClean="0">
                <a:solidFill>
                  <a:srgbClr val="0936DB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                                                                                            Play </a:t>
            </a:r>
            <a:r>
              <a:rPr lang="it-IT" b="1" dirty="0" err="1" smtClean="0">
                <a:solidFill>
                  <a:srgbClr val="0936DB"/>
                </a:solidFill>
              </a:rPr>
              <a:t>We</a:t>
            </a:r>
            <a:r>
              <a:rPr lang="it-IT" b="1" dirty="0" smtClean="0">
                <a:solidFill>
                  <a:srgbClr val="0936DB"/>
                </a:solidFill>
              </a:rPr>
              <a:t> </a:t>
            </a:r>
            <a:r>
              <a:rPr lang="it-IT" b="1" dirty="0">
                <a:solidFill>
                  <a:srgbClr val="0936DB"/>
                </a:solidFill>
              </a:rPr>
              <a:t>use water </a:t>
            </a:r>
            <a:r>
              <a:rPr lang="it-IT" b="1" dirty="0" err="1">
                <a:solidFill>
                  <a:srgbClr val="0936DB"/>
                </a:solidFill>
              </a:rPr>
              <a:t>every</a:t>
            </a:r>
            <a:r>
              <a:rPr lang="it-IT" b="1" dirty="0">
                <a:solidFill>
                  <a:srgbClr val="0936DB"/>
                </a:solidFill>
              </a:rPr>
              <a:t> </a:t>
            </a:r>
            <a:r>
              <a:rPr lang="it-IT" b="1" dirty="0" err="1">
                <a:solidFill>
                  <a:srgbClr val="0936DB"/>
                </a:solidFill>
              </a:rPr>
              <a:t>day</a:t>
            </a:r>
            <a:endParaRPr lang="it-IT" b="1" dirty="0">
              <a:solidFill>
                <a:srgbClr val="0936DB"/>
              </a:solidFill>
            </a:endParaRPr>
          </a:p>
          <a:p>
            <a:r>
              <a:rPr lang="it-IT" dirty="0">
                <a:solidFill>
                  <a:srgbClr val="0936DB"/>
                </a:solidFill>
              </a:rPr>
              <a:t/>
            </a:r>
            <a:br>
              <a:rPr lang="it-IT" dirty="0">
                <a:solidFill>
                  <a:srgbClr val="0936DB"/>
                </a:solidFill>
              </a:rPr>
            </a:br>
            <a:endParaRPr lang="it-IT" dirty="0">
              <a:solidFill>
                <a:srgbClr val="0936DB"/>
              </a:solidFill>
            </a:endParaRPr>
          </a:p>
        </p:txBody>
      </p:sp>
      <p:pic>
        <p:nvPicPr>
          <p:cNvPr id="3" name="Immagin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269" y="195580"/>
            <a:ext cx="773083" cy="6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91834" y="-91976"/>
            <a:ext cx="354456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piccolo </a:t>
            </a:r>
            <a:r>
              <a:rPr lang="it-IT" sz="3600" b="1" dirty="0" smtClean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fiume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La storia di un fiume – laboratorio all'aperto | Turism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601461"/>
            <a:ext cx="293370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05941" y="475673"/>
            <a:ext cx="6096000" cy="185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C’era una volta, non tanto tempo fa, un piccolo fiume di nome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scorreva allegro dalla montagna di cristallo fino alla grande pianura.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era un fiume, svelto e luccicante, amico degli uomini e dei bambini e anche dei contadini ai quali dava volentieri un po’ della sua acqua per irrigare i campi e per </a:t>
            </a:r>
            <a:r>
              <a:rPr lang="it-IT" sz="1600" dirty="0"/>
              <a:t>annaffiare gli orti</a:t>
            </a:r>
          </a:p>
        </p:txBody>
      </p:sp>
      <p:pic>
        <p:nvPicPr>
          <p:cNvPr id="7" name="Immagine 6" descr="La raccolta degli spinac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3278062"/>
            <a:ext cx="2641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3009206" y="2684262"/>
            <a:ext cx="9077499" cy="39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giorno in pianura arrivarono uomini, che cominciarono a buttare nell’acqua del fiume vari tipi di rifiuti: detersivi, plastica, lattine, oggetti, ecc. L’acqua cominciò a diventare sporca e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riusciva più a respirare.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bambini non potevano più andare a giocare sulle sue rive!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pesci, che da tempo vivevano nelle sue acque, cominciarono a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morire.La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frutta, la verdura e tutti i prodotti dei campi irrigati con quell’acqua sporca facevano venire il mal di pancia a chi li mangiava.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Insomma per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attraversare la pianura era diventato un vero incubo!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Piangeva sempre, ma nessuno poteva vedere le sue lacrime in mezzo all’acqua e nessuno sentiva i suoi lamenti.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Pian piano i contadini abbandonarono i campi e tutto intorno a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vennero costruiti dei palazzoni e dei parcheggi</a:t>
            </a:r>
            <a:r>
              <a:rPr lang="it-IT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it-IT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7834" y="272472"/>
            <a:ext cx="791432" cy="9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ESAGGI CON TECNICA NAIF - Artbay.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2" y="95076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270192" y="105719"/>
            <a:ext cx="8833138" cy="50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Arrivò l’autunno e con l’autunno la pioggia, tanta pioggia!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Sembrava non voler smettere mai!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acque di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ingrossarono tanto da rompere gli argini e inondare tutta la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pianura.L’acqua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sporca invadeva le strade, i negozi e le cantine dei palazzi, le auto galleggiavano sulle strade e la gente non riusciva più a muoversi.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tanti giorni di pioggia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cominciava a sentirsi meglio, si sentiva più pulito e vivo.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finalmente il sole apparve nel cielo, le sue acque apparvero limpide, di un bel colore azzurro.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bellissimo!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acque si ritirarono un po’e  i bambini andarono subito vicino agli argini a giocare, mentre i loro genitori stavano ancora cercando di pulire le strade dal fango.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gli uomini arrivarono con i camion per buttare nel fiume tutta la sporcizia, che avevano raccolto nelle strade i bambini cominciarono a urlare: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“Eh no! Adesso basta! Lasciatelo stare</a:t>
            </a:r>
            <a:r>
              <a:rPr lang="it-IT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r>
              <a:rPr lang="it-IT" dirty="0"/>
              <a:t> Attirate dalle urla dei bambini, tutte le persone della pianura si avvicinarono al fiume per vedere cosa stesse succedendo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7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ndo “Paesaggio e biodiversità autentici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3" y="-49876"/>
            <a:ext cx="4108450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4269971" y="-82211"/>
            <a:ext cx="6096000" cy="2911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scorreva allegro e più lucente che mai. Era uno spettacolo!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uomini lo guardarono incantati, poi decisero che non lo avrebbero riempito di rifiuti un’altra volta, anzi non l’avrebbero fatto mai più!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“Lo ripuliremo per bene e nessuno dovrà più buttare immondizia nell’acqua, perché se lo farà le multe saranno salate!” disse il sindaco.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 </a:t>
            </a:r>
            <a:r>
              <a:rPr lang="it-IT" sz="1600" dirty="0" err="1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Bèr</a:t>
            </a: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scorre felice nella pianura vicino alle case dei bambini.</a:t>
            </a:r>
            <a:b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40404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i pesciolini sono tornati a guizzare allegri nelle sue acque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72988" y="2829676"/>
            <a:ext cx="400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RISPONDI ALLE DOMANDE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67697" y="2919541"/>
            <a:ext cx="5738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</a:t>
            </a:r>
            <a:r>
              <a:rPr lang="it-IT" dirty="0" smtClean="0">
                <a:solidFill>
                  <a:srgbClr val="FF0000"/>
                </a:solidFill>
              </a:rPr>
              <a:t>Chi è il protagonista della storia?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.Come si chiama?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.Com’è?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.Cosa succede un giorno?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.Come diventa il fiume?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.Cosa fanno i contadini?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.A cosa servono le sue acque?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.Cosa viene costruito intorno al fiume?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.Cosa accade durante un autunno?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.Il fiume cambia?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.Che cosa fanno i bambini?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.Che cosa decidono di fare i cittadini?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.Come sta alla fine Ber?</a:t>
            </a:r>
          </a:p>
          <a:p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5229" y="208279"/>
            <a:ext cx="721360" cy="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533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1" t="-352" r="3666" b="20001"/>
          <a:stretch/>
        </p:blipFill>
        <p:spPr>
          <a:xfrm>
            <a:off x="-157942" y="99753"/>
            <a:ext cx="11978639" cy="675824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198225" y="733266"/>
            <a:ext cx="6242858" cy="440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9E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9E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rgbClr val="009E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L’acqua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la scalda il signor sole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ecco l’acqua in alto sale.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E’ vapore diventata: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grassa nuvoletta.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si incontra con le amiche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prende freddo e si bisticcia.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bel pianto si faranno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riempiran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tutto lo stagno.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sole arriva quatto quatto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riporta ancora in alto: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ricomincia la ballata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nuvola arrabbiata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9010" y="587261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it-IT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Acquario acquaio acquasantiera</a:t>
            </a:r>
            <a:r>
              <a:rPr lang="it-IT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acquavite acquaiolo acquamarina</a:t>
            </a:r>
            <a:r>
              <a:rPr lang="it-IT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acquaragia acquifero subacqueo acquoso acquitrino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7" name="Onda 1 6"/>
          <p:cNvSpPr/>
          <p:nvPr/>
        </p:nvSpPr>
        <p:spPr>
          <a:xfrm>
            <a:off x="532014" y="276066"/>
            <a:ext cx="3832167" cy="9144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FFFF"/>
                </a:solidFill>
              </a:rPr>
              <a:t>IMPARA LA FILASTROCCA </a:t>
            </a:r>
            <a:endParaRPr lang="it-IT" sz="2000" dirty="0">
              <a:solidFill>
                <a:srgbClr val="00FFFF"/>
              </a:solidFill>
            </a:endParaRPr>
          </a:p>
        </p:txBody>
      </p:sp>
      <p:sp>
        <p:nvSpPr>
          <p:cNvPr id="9" name="Onda 1 8"/>
          <p:cNvSpPr/>
          <p:nvPr/>
        </p:nvSpPr>
        <p:spPr>
          <a:xfrm>
            <a:off x="399010" y="4472400"/>
            <a:ext cx="3715789" cy="9144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DIVIDI IN SILLABE LE PAROLE ELENCATE</a:t>
            </a:r>
            <a:endParaRPr lang="it-IT" dirty="0">
              <a:solidFill>
                <a:srgbClr val="00FFFF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6530" y="484808"/>
            <a:ext cx="840509" cy="7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8160"/>
            <a:ext cx="12192000" cy="674993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0946" y="468160"/>
            <a:ext cx="10839796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spcBef>
                <a:spcPts val="395"/>
              </a:spcBef>
              <a:spcAft>
                <a:spcPts val="0"/>
              </a:spcAft>
            </a:pPr>
            <a:r>
              <a:rPr lang="it-IT" sz="3600" dirty="0" smtClean="0">
                <a:solidFill>
                  <a:srgbClr val="0066FF"/>
                </a:solidFill>
                <a:latin typeface="Calibri" panose="020F050202020403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                                       L’ACQUA</a:t>
            </a:r>
            <a:endParaRPr lang="it-IT" sz="3600" dirty="0" smtClean="0">
              <a:solidFill>
                <a:srgbClr val="0066FF"/>
              </a:solidFill>
              <a:latin typeface="Calibri" panose="020F0502020204030204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01600">
              <a:spcBef>
                <a:spcPts val="395"/>
              </a:spcBef>
              <a:spcAft>
                <a:spcPts val="0"/>
              </a:spcAft>
            </a:pPr>
            <a:r>
              <a:rPr lang="it-IT" sz="3600" b="1" dirty="0" smtClean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Unisci le </a:t>
            </a:r>
            <a:r>
              <a:rPr lang="it-IT" sz="3600" b="1" dirty="0" smtClean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parole </a:t>
            </a:r>
            <a:r>
              <a:rPr lang="it-IT" sz="3600" b="1" dirty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</a:t>
            </a:r>
            <a:r>
              <a:rPr lang="it-IT" sz="3600" b="1" spc="-40" dirty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3600" b="1" dirty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significato</a:t>
            </a:r>
            <a:r>
              <a:rPr lang="it-IT" sz="3600" b="1" spc="-5" dirty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3600" b="1" dirty="0">
                <a:solidFill>
                  <a:srgbClr val="0936DB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opposto.</a:t>
            </a:r>
          </a:p>
          <a:p>
            <a:pPr marL="342900" lvl="0" indent="-342900">
              <a:spcBef>
                <a:spcPts val="40"/>
              </a:spcBef>
              <a:spcAft>
                <a:spcPts val="0"/>
              </a:spcAft>
              <a:buClr>
                <a:srgbClr val="F7941D"/>
              </a:buClr>
              <a:buSzPts val="900"/>
              <a:buFont typeface="Trebuchet MS" panose="020B0603020202020204" pitchFamily="34" charset="0"/>
              <a:buChar char="•"/>
              <a:tabLst>
                <a:tab pos="191135" algn="l"/>
                <a:tab pos="2926715" algn="l"/>
              </a:tabLst>
            </a:pPr>
            <a:endParaRPr lang="it-IT" sz="36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>
              <a:spcBef>
                <a:spcPts val="40"/>
              </a:spcBef>
              <a:spcAft>
                <a:spcPts val="0"/>
              </a:spcAft>
              <a:buClr>
                <a:srgbClr val="F7941D"/>
              </a:buClr>
              <a:buSzPts val="900"/>
              <a:tabLst>
                <a:tab pos="191135" algn="l"/>
                <a:tab pos="2926715" algn="l"/>
              </a:tabLst>
            </a:pP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</a:t>
            </a:r>
            <a:r>
              <a:rPr lang="it-IT" sz="3600" dirty="0" smtClean="0">
                <a:solidFill>
                  <a:srgbClr val="00FFFF"/>
                </a:solidFill>
                <a:latin typeface="Gill Sans MT" panose="020B05020201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otabile</a:t>
            </a:r>
            <a:r>
              <a:rPr lang="it-IT" sz="3600" spc="-10" dirty="0" smtClean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      </a:t>
            </a:r>
            <a:r>
              <a:rPr lang="it-IT" sz="3600" spc="-1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fredda                   naturale</a:t>
            </a:r>
            <a:endParaRPr lang="it-IT" sz="3600" dirty="0">
              <a:solidFill>
                <a:srgbClr val="00FFFF"/>
              </a:solidFill>
              <a:latin typeface="Gill Sans MT" panose="020B05020201040202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it-IT" sz="3600" dirty="0" smtClean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calda</a:t>
            </a: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	      pulita	                   dolce 	      </a:t>
            </a:r>
            <a:r>
              <a:rPr lang="it-IT" sz="3600" spc="-1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            </a:t>
            </a: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salata            gasata                </a:t>
            </a:r>
            <a:r>
              <a:rPr lang="it-IT" sz="3600" dirty="0" smtClean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non potabile</a:t>
            </a:r>
            <a:endParaRPr lang="it-IT" sz="3600" dirty="0">
              <a:solidFill>
                <a:srgbClr val="00FFFF"/>
              </a:solidFill>
            </a:endParaRP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it-IT" sz="3600" dirty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</a:t>
            </a:r>
            <a:r>
              <a:rPr lang="it-IT" sz="3600" dirty="0" smtClean="0">
                <a:solidFill>
                  <a:srgbClr val="00FFF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orrente       stagnante               sporca</a:t>
            </a:r>
            <a:endParaRPr lang="it-IT" sz="3600" dirty="0">
              <a:solidFill>
                <a:srgbClr val="00FFFF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7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7vmWCgB5u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78" y="879292"/>
            <a:ext cx="8404167" cy="5845704"/>
          </a:xfrm>
          <a:prstGeom prst="rect">
            <a:avLst/>
          </a:prstGeom>
        </p:spPr>
      </p:pic>
      <p:sp>
        <p:nvSpPr>
          <p:cNvPr id="11" name="Goccia 10"/>
          <p:cNvSpPr/>
          <p:nvPr/>
        </p:nvSpPr>
        <p:spPr>
          <a:xfrm>
            <a:off x="8611985" y="4305993"/>
            <a:ext cx="3125586" cy="2352501"/>
          </a:xfrm>
          <a:prstGeom prst="teardrop">
            <a:avLst>
              <a:gd name="adj" fmla="val 110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Chiudi gli occhi , libera la </a:t>
            </a:r>
            <a:r>
              <a:rPr lang="it-IT" dirty="0" smtClean="0">
                <a:solidFill>
                  <a:srgbClr val="00FFFF"/>
                </a:solidFill>
              </a:rPr>
              <a:t>mente… ascolta il brano, </a:t>
            </a:r>
            <a:r>
              <a:rPr lang="it-IT" dirty="0" smtClean="0">
                <a:solidFill>
                  <a:srgbClr val="00FFFF"/>
                </a:solidFill>
              </a:rPr>
              <a:t>dopo disegna  ciò che ti viene in mente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12" name="Goccia 11"/>
          <p:cNvSpPr/>
          <p:nvPr/>
        </p:nvSpPr>
        <p:spPr>
          <a:xfrm>
            <a:off x="9418322" y="1151312"/>
            <a:ext cx="2152995" cy="1271848"/>
          </a:xfrm>
          <a:prstGeom prst="teardrop">
            <a:avLst>
              <a:gd name="adj" fmla="val 116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Clicca 2 volte su video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25340" y="-74815"/>
            <a:ext cx="4796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FEDERIC CHOPIN </a:t>
            </a:r>
          </a:p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waltz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rain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003" y="1779687"/>
            <a:ext cx="65005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i="1" dirty="0" smtClean="0">
                <a:solidFill>
                  <a:srgbClr val="0070B8"/>
                </a:solidFill>
                <a:latin typeface="Open Sans"/>
              </a:rPr>
              <a:t>Come </a:t>
            </a: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sai, l’acqua è un bene prezioso,</a:t>
            </a:r>
            <a:r>
              <a:rPr lang="it-IT" altLang="it-IT" sz="1400" b="1" i="1" dirty="0">
                <a:solidFill>
                  <a:srgbClr val="333333"/>
                </a:solidFill>
                <a:latin typeface="Open Sans"/>
              </a:rPr>
              <a:t/>
            </a:r>
            <a:br>
              <a:rPr lang="it-IT" altLang="it-IT" sz="1400" b="1" i="1" dirty="0">
                <a:solidFill>
                  <a:srgbClr val="333333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del quale non si può fare a meno.</a:t>
            </a:r>
            <a:r>
              <a:rPr lang="it-IT" altLang="it-IT" sz="1400" b="1" dirty="0">
                <a:solidFill>
                  <a:srgbClr val="0070B8"/>
                </a:solidFill>
                <a:latin typeface="Open Sans"/>
              </a:rPr>
              <a:t/>
            </a:r>
            <a:br>
              <a:rPr lang="it-IT" altLang="it-IT" sz="1400" b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i="1" dirty="0">
                <a:solidFill>
                  <a:srgbClr val="0070B8"/>
                </a:solidFill>
                <a:latin typeface="Open Sans"/>
              </a:rPr>
              <a:t/>
            </a:r>
            <a:br>
              <a:rPr lang="it-IT" altLang="it-IT" sz="1400" i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Per attingerla e farla arrivare nelle case sono necessarie opere costose e delicate: prima di uscire dal rubinetto, deve essere pompata, controllata e canalizzata.</a:t>
            </a:r>
            <a:br>
              <a:rPr lang="it-IT" altLang="it-IT" sz="1400" b="1" i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/>
            </a:r>
            <a:br>
              <a:rPr lang="it-IT" altLang="it-IT" sz="1400" b="1" i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Le riserve d’acqua non sono </a:t>
            </a:r>
            <a:r>
              <a:rPr lang="it-IT" altLang="it-IT" sz="1400" b="1" i="1" dirty="0" err="1">
                <a:solidFill>
                  <a:srgbClr val="0070B8"/>
                </a:solidFill>
                <a:latin typeface="Open Sans"/>
              </a:rPr>
              <a:t>inﬁnite</a:t>
            </a: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 e vanno tutelate anche per le generazioni future, come ci insegnano le regole dello sviluppo sostenibile.</a:t>
            </a:r>
            <a:br>
              <a:rPr lang="it-IT" altLang="it-IT" sz="1400" b="1" i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/>
            </a:r>
            <a:br>
              <a:rPr lang="it-IT" altLang="it-IT" sz="1400" b="1" i="1" dirty="0">
                <a:solidFill>
                  <a:srgbClr val="0070B8"/>
                </a:solidFill>
                <a:latin typeface="Open Sans"/>
              </a:rPr>
            </a:br>
            <a:r>
              <a:rPr lang="it-IT" altLang="it-IT" sz="1400" b="1" i="1" dirty="0">
                <a:solidFill>
                  <a:srgbClr val="0070B8"/>
                </a:solidFill>
                <a:latin typeface="Open Sans"/>
              </a:rPr>
              <a:t>Perciò nessuno deve sprecarla o inquinarla.</a:t>
            </a:r>
            <a:endParaRPr lang="it-IT" altLang="it-IT" sz="1400" dirty="0">
              <a:solidFill>
                <a:srgbClr val="333333"/>
              </a:solidFill>
              <a:latin typeface="Open Sans"/>
            </a:endParaRPr>
          </a:p>
          <a:p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È stato calcolato che chi abita in città, in media, consuma all’incirca </a:t>
            </a:r>
            <a:r>
              <a:rPr lang="it-IT" altLang="it-IT" sz="1400" b="1" dirty="0">
                <a:solidFill>
                  <a:srgbClr val="333333"/>
                </a:solidFill>
                <a:latin typeface="Open Sans"/>
              </a:rPr>
              <a:t>350 litri d’acqua al giorno</a:t>
            </a:r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 per bere, lavarsi, cucinare, tenere puliti i vestiti e la casa, ecc.</a:t>
            </a:r>
            <a:br>
              <a:rPr lang="it-IT" altLang="it-IT" sz="1400" dirty="0">
                <a:solidFill>
                  <a:srgbClr val="333333"/>
                </a:solidFill>
                <a:latin typeface="Open Sans"/>
              </a:rPr>
            </a:br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La parte più consistente viene impiegata per gli sciacquoni del bagno, le macchine pulitrici, il giardinaggio o persa per scarsa attenzione.</a:t>
            </a:r>
            <a:br>
              <a:rPr lang="it-IT" altLang="it-IT" sz="1400" dirty="0">
                <a:solidFill>
                  <a:srgbClr val="333333"/>
                </a:solidFill>
                <a:latin typeface="Open Sans"/>
              </a:rPr>
            </a:br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Di questa grande quantità d’acqua, quanta viene realmente utilizzata e quanta, invece, viene persa per incuria?</a:t>
            </a:r>
            <a:br>
              <a:rPr lang="it-IT" altLang="it-IT" sz="1400" dirty="0">
                <a:solidFill>
                  <a:srgbClr val="333333"/>
                </a:solidFill>
                <a:latin typeface="Open Sans"/>
              </a:rPr>
            </a:br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I 350 litri al giorno di cui stiamo parlando </a:t>
            </a:r>
            <a:r>
              <a:rPr lang="it-IT" altLang="it-IT" sz="1400" b="1" dirty="0">
                <a:solidFill>
                  <a:srgbClr val="333333"/>
                </a:solidFill>
                <a:latin typeface="Open Sans"/>
              </a:rPr>
              <a:t>sono tanti</a:t>
            </a:r>
            <a:r>
              <a:rPr lang="it-IT" altLang="it-IT" sz="1400" dirty="0">
                <a:solidFill>
                  <a:srgbClr val="333333"/>
                </a:solidFill>
                <a:latin typeface="Open Sans"/>
              </a:rPr>
              <a:t>, forse troppi. Sicuramente ci sono degli sprechi che ciascuno di noi, nella vita quotidiana, può evitare, mettendo in pratica </a:t>
            </a:r>
            <a:r>
              <a:rPr lang="it-IT" sz="1400" dirty="0"/>
              <a:t>utile a garantire anche la sicurezza della propria casa.</a:t>
            </a:r>
          </a:p>
          <a:p>
            <a:r>
              <a:rPr lang="it-IT" sz="1400" dirty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/>
          </a:p>
        </p:txBody>
      </p:sp>
      <p:sp>
        <p:nvSpPr>
          <p:cNvPr id="7" name="Goccia 6"/>
          <p:cNvSpPr/>
          <p:nvPr/>
        </p:nvSpPr>
        <p:spPr>
          <a:xfrm>
            <a:off x="2086495" y="191956"/>
            <a:ext cx="2975957" cy="1645920"/>
          </a:xfrm>
          <a:prstGeom prst="teardrop">
            <a:avLst>
              <a:gd name="adj" fmla="val 116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00FFFF"/>
                </a:solidFill>
                <a:latin typeface="inherit"/>
              </a:rPr>
              <a:t>«L'acqua… un  bene  prezioso»</a:t>
            </a:r>
            <a:endParaRPr lang="it-IT" altLang="it-IT" b="1" dirty="0">
              <a:solidFill>
                <a:srgbClr val="00FFFF"/>
              </a:solidFill>
              <a:latin typeface="inherit"/>
            </a:endParaRPr>
          </a:p>
        </p:txBody>
      </p:sp>
      <p:sp>
        <p:nvSpPr>
          <p:cNvPr id="9" name="Goccia 8"/>
          <p:cNvSpPr/>
          <p:nvPr/>
        </p:nvSpPr>
        <p:spPr>
          <a:xfrm>
            <a:off x="7448203" y="532013"/>
            <a:ext cx="4064923" cy="3898669"/>
          </a:xfrm>
          <a:prstGeom prst="teardrop">
            <a:avLst>
              <a:gd name="adj" fmla="val 11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ED. CIVICA</a:t>
            </a:r>
            <a:endParaRPr lang="it-IT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4902" y="615523"/>
            <a:ext cx="739832" cy="6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388423"/>
            <a:ext cx="11894126" cy="62350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9629" y="683400"/>
            <a:ext cx="11878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6EBB"/>
                </a:solidFill>
                <a:latin typeface="Open Sans"/>
              </a:rPr>
              <a:t>Vediamo cosa si può fare per risolvere questo problema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Accertare sempre di aver chiuso bene i rubinetti. Un rubinetto che gocciola può perdere 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ﬁno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a 10 litri d’acqua al giorno. Se a perdere è lo sciacquone del water si può arrivare addirittura a 100 litri sprecati! Per questo motivo, è bene sempre controllare l’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efﬁcienza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di scarichi e guarnizioni e sostituire queste ultime periodicamente. Solo così eviteremo perdite e dispersioni, che non possiamo controllare quando non ci siamo.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Quando si va in vacanza o si sta fuori per qualche giorno, è buona norma chiudere il rubinetto principale dell’acqua..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Durante l’inverno controllare i contatori esterni: il freddo li può danneggiare.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Lavando l’automobile si consumano 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ﬁno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a </a:t>
            </a:r>
            <a:r>
              <a:rPr lang="it-IT" sz="2000" b="1" dirty="0">
                <a:solidFill>
                  <a:srgbClr val="333333"/>
                </a:solidFill>
                <a:latin typeface="Open Sans"/>
              </a:rPr>
              <a:t>200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 litri d’acqua se si usa la pompa. Al suo posto, usiamo un secchio! Risparmieremo 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ﬁno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a </a:t>
            </a:r>
            <a:r>
              <a:rPr lang="it-IT" sz="2000" b="1" dirty="0">
                <a:solidFill>
                  <a:srgbClr val="333333"/>
                </a:solidFill>
                <a:latin typeface="Open Sans"/>
              </a:rPr>
              <a:t>130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 litri a ogni lavaggio.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Far funzionare la lavatrice e la lavapiatti a pieno carico 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signiﬁca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effettuare meno lavaggi e risparmiare, in un anno, </a:t>
            </a:r>
            <a:r>
              <a:rPr lang="it-IT" sz="2000" dirty="0" err="1">
                <a:solidFill>
                  <a:srgbClr val="333333"/>
                </a:solidFill>
                <a:latin typeface="Open Sans"/>
              </a:rPr>
              <a:t>ﬁno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 a </a:t>
            </a:r>
            <a:r>
              <a:rPr lang="it-IT" sz="2000" b="1" dirty="0">
                <a:solidFill>
                  <a:srgbClr val="333333"/>
                </a:solidFill>
                <a:latin typeface="Open Sans"/>
              </a:rPr>
              <a:t>10.000</a:t>
            </a:r>
            <a:r>
              <a:rPr lang="it-IT" sz="2000" dirty="0">
                <a:solidFill>
                  <a:srgbClr val="333333"/>
                </a:solidFill>
                <a:latin typeface="Open Sans"/>
              </a:rPr>
              <a:t> litri d’acqua.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Frutta e verdura si possono lavare anche tenendole a mollo, anziché sotto l’acqua corrente. Inoltre, l’acqua del recipiente possiamo usarla per bagnare le piante del terrazzo o del giardino.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rgbClr val="333333"/>
                </a:solidFill>
                <a:latin typeface="Open Sans"/>
              </a:rPr>
              <a:t>Evitiamo di lasciar scorrere l’acqua del rubinetto quando ci laviamo i denti e diciamo a papà di fare lo stesso quando si rade la barba! Per un risciacquo della bocca bastano pochi sorsi</a:t>
            </a:r>
            <a:r>
              <a:rPr lang="it-IT" sz="2000" dirty="0" smtClean="0">
                <a:solidFill>
                  <a:srgbClr val="333333"/>
                </a:solidFill>
                <a:latin typeface="Open Sans"/>
              </a:rPr>
              <a:t>..</a:t>
            </a:r>
          </a:p>
          <a:p>
            <a:pPr>
              <a:buFont typeface="+mj-lt"/>
              <a:buAutoNum type="arabicPeriod"/>
            </a:pPr>
            <a:r>
              <a:rPr lang="it-IT" sz="2000" b="1" dirty="0" smtClean="0">
                <a:solidFill>
                  <a:srgbClr val="333333"/>
                </a:solidFill>
                <a:latin typeface="Open Sans"/>
              </a:rPr>
              <a:t>L’ acqua è di tutti non va sprecata</a:t>
            </a:r>
            <a:endParaRPr lang="it-IT" sz="2000" b="1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4247" y="277000"/>
            <a:ext cx="762924" cy="7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superior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518</Words>
  <Application>Microsoft Office PowerPoint</Application>
  <PresentationFormat>Widescreen</PresentationFormat>
  <Paragraphs>86</Paragraphs>
  <Slides>11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Gill Sans MT</vt:lpstr>
      <vt:lpstr>Helvetica</vt:lpstr>
      <vt:lpstr>inherit</vt:lpstr>
      <vt:lpstr>Open Sans</vt:lpstr>
      <vt:lpstr>Times New Roman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41</cp:revision>
  <dcterms:created xsi:type="dcterms:W3CDTF">2020-11-28T16:35:37Z</dcterms:created>
  <dcterms:modified xsi:type="dcterms:W3CDTF">2020-11-30T17:13:42Z</dcterms:modified>
</cp:coreProperties>
</file>