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89" d="100"/>
          <a:sy n="89" d="100"/>
        </p:scale>
        <p:origin x="341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gif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49580" y="1066800"/>
            <a:ext cx="8235632" cy="2887980"/>
          </a:xfrm>
        </p:spPr>
        <p:txBody>
          <a:bodyPr>
            <a:normAutofit fontScale="90000"/>
          </a:bodyPr>
          <a:lstStyle/>
          <a:p>
            <a:r>
              <a:rPr lang="it-IT" sz="2400" dirty="0" err="1" smtClean="0">
                <a:latin typeface="Algerian" panose="04020705040A02060702" pitchFamily="82" charset="0"/>
              </a:rPr>
              <a:t>Power</a:t>
            </a:r>
            <a:r>
              <a:rPr lang="it-IT" sz="2400" dirty="0" smtClean="0">
                <a:latin typeface="Algerian" panose="04020705040A02060702" pitchFamily="82" charset="0"/>
              </a:rPr>
              <a:t> </a:t>
            </a:r>
            <a:r>
              <a:rPr lang="it-IT" sz="2400" dirty="0" err="1" smtClean="0">
                <a:latin typeface="Algerian" panose="04020705040A02060702" pitchFamily="82" charset="0"/>
              </a:rPr>
              <a:t>point</a:t>
            </a:r>
            <a:r>
              <a:rPr lang="it-IT" sz="2400" dirty="0" smtClean="0">
                <a:latin typeface="Algerian" panose="04020705040A02060702" pitchFamily="82" charset="0"/>
              </a:rPr>
              <a:t> interdisciplinare </a:t>
            </a:r>
            <a:br>
              <a:rPr lang="it-IT" sz="2400" dirty="0" smtClean="0">
                <a:latin typeface="Algerian" panose="04020705040A02060702" pitchFamily="82" charset="0"/>
              </a:rPr>
            </a:br>
            <a:r>
              <a:rPr lang="it-IT" sz="2400" dirty="0" smtClean="0">
                <a:latin typeface="Algerian" panose="04020705040A02060702" pitchFamily="82" charset="0"/>
              </a:rPr>
              <a:t>casse </a:t>
            </a:r>
            <a:r>
              <a:rPr lang="it-IT" sz="2400" dirty="0" err="1" smtClean="0">
                <a:latin typeface="Algerian" panose="04020705040A02060702" pitchFamily="82" charset="0"/>
              </a:rPr>
              <a:t>IVAt.p</a:t>
            </a:r>
            <a:r>
              <a:rPr lang="it-IT" sz="2400" dirty="0" smtClean="0">
                <a:latin typeface="Algerian" panose="04020705040A02060702" pitchFamily="82" charset="0"/>
              </a:rPr>
              <a:t>. capoluogo</a:t>
            </a:r>
            <a:br>
              <a:rPr lang="it-IT" sz="2400" dirty="0" smtClean="0">
                <a:latin typeface="Algerian" panose="04020705040A02060702" pitchFamily="82" charset="0"/>
              </a:rPr>
            </a:br>
            <a:r>
              <a:rPr lang="it-IT" sz="2400" dirty="0" smtClean="0">
                <a:latin typeface="Algerian" panose="04020705040A02060702" pitchFamily="82" charset="0"/>
              </a:rPr>
              <a:t>maestra </a:t>
            </a:r>
            <a:r>
              <a:rPr lang="it-IT" sz="2400" dirty="0" err="1" smtClean="0">
                <a:latin typeface="Algerian" panose="04020705040A02060702" pitchFamily="82" charset="0"/>
              </a:rPr>
              <a:t>francesca</a:t>
            </a:r>
            <a:r>
              <a:rPr lang="it-IT" sz="2400" dirty="0" smtClean="0">
                <a:latin typeface="Algerian" panose="04020705040A02060702" pitchFamily="82" charset="0"/>
              </a:rPr>
              <a:t> ferrante</a:t>
            </a:r>
            <a:br>
              <a:rPr lang="it-IT" sz="2400" dirty="0" smtClean="0">
                <a:latin typeface="Algerian" panose="04020705040A02060702" pitchFamily="82" charset="0"/>
              </a:rPr>
            </a:br>
            <a:r>
              <a:rPr lang="it-IT" sz="2400" dirty="0" smtClean="0">
                <a:latin typeface="Algerian" panose="04020705040A02060702" pitchFamily="82" charset="0"/>
              </a:rPr>
              <a:t>anno scolastico 2020/21</a:t>
            </a:r>
            <a:br>
              <a:rPr lang="it-IT" sz="2400" dirty="0" smtClean="0">
                <a:latin typeface="Algerian" panose="04020705040A02060702" pitchFamily="82" charset="0"/>
              </a:rPr>
            </a:br>
            <a:r>
              <a:rPr lang="it-IT" sz="2400" dirty="0">
                <a:latin typeface="Algerian" panose="04020705040A02060702" pitchFamily="82" charset="0"/>
              </a:rPr>
              <a:t/>
            </a:r>
            <a:br>
              <a:rPr lang="it-IT" sz="2400" dirty="0">
                <a:latin typeface="Algerian" panose="04020705040A02060702" pitchFamily="82" charset="0"/>
              </a:rPr>
            </a:br>
            <a:r>
              <a:rPr lang="it-IT" sz="2400" dirty="0" smtClean="0">
                <a:latin typeface="Algerian" panose="04020705040A02060702" pitchFamily="82" charset="0"/>
              </a:rPr>
              <a:t/>
            </a:r>
            <a:br>
              <a:rPr lang="it-IT" sz="2400" dirty="0" smtClean="0">
                <a:latin typeface="Algerian" panose="04020705040A02060702" pitchFamily="82" charset="0"/>
              </a:rPr>
            </a:br>
            <a:r>
              <a:rPr lang="it-IT" sz="2400" dirty="0" smtClean="0">
                <a:latin typeface="Algerian" panose="04020705040A02060702" pitchFamily="82" charset="0"/>
              </a:rPr>
              <a:t/>
            </a:r>
            <a:br>
              <a:rPr lang="it-IT" sz="2400" dirty="0" smtClean="0">
                <a:latin typeface="Algerian" panose="04020705040A02060702" pitchFamily="82" charset="0"/>
              </a:rPr>
            </a:br>
            <a:endParaRPr lang="it-IT" sz="2400" dirty="0">
              <a:latin typeface="Algerian" panose="04020705040A02060702" pitchFamily="82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838740" y="8064500"/>
            <a:ext cx="5082237" cy="1581803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938" y="1129665"/>
            <a:ext cx="4220742" cy="2444115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6339840" y="2293620"/>
            <a:ext cx="3710940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1400" b="0" cap="none" spc="0" dirty="0" smtClean="0">
                <a:ln w="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Black" panose="020B0A04020102020204" pitchFamily="34" charset="0"/>
              </a:rPr>
              <a:t>IC 3 PONTE-SICILIANO </a:t>
            </a:r>
            <a:endParaRPr lang="it-IT" sz="1400" b="0" cap="none" spc="0" dirty="0">
              <a:ln w="0"/>
              <a:solidFill>
                <a:schemeClr val="accent6">
                  <a:lumMod val="60000"/>
                  <a:lumOff val="4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Arial Black" panose="020B0A04020102020204" pitchFamily="34" charset="0"/>
            </a:endParaRPr>
          </a:p>
        </p:txBody>
      </p:sp>
      <p:pic>
        <p:nvPicPr>
          <p:cNvPr id="3074" name="Picture 2" descr="Frasi e Citazioni di Maria Montessori | Portale Bambin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0276" y="3868421"/>
            <a:ext cx="2629052" cy="2629052"/>
          </a:xfrm>
          <a:prstGeom prst="rect">
            <a:avLst/>
          </a:prstGeom>
          <a:noFill/>
          <a:ln w="38100">
            <a:solidFill>
              <a:schemeClr val="tx1"/>
            </a:solidFill>
          </a:ln>
          <a:scene3d>
            <a:camera prst="isometricOffAxis2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SK_IT Twitterren: &quot;Giornata mondiale delle persone con #disabilità. #IDPD  Che cosa vuol dire prevenire la disabilità? Chi sono i bambini con bisogni  speciali? Che cosa sono i bisogni educativi speciali? Ce l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974" y="3464380"/>
            <a:ext cx="4803152" cy="2545260"/>
          </a:xfrm>
          <a:prstGeom prst="rect">
            <a:avLst/>
          </a:prstGeom>
          <a:noFill/>
          <a:ln w="571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225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La divisione e la sua proprietà, programma matematica quinta elementar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6334">
            <a:off x="4706543" y="2007963"/>
            <a:ext cx="2960524" cy="3614738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La Divisione - Lessons - Blendspa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94" y="269558"/>
            <a:ext cx="3464212" cy="4899660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ivisione e moltiplicazione inverse.cdr - Lannaron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0726">
            <a:off x="8023705" y="443305"/>
            <a:ext cx="2818793" cy="3982402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Matematica elementare. Divisioni in colonna a più cifre con resto |  Imparare Faci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555" y="342584"/>
            <a:ext cx="1714500" cy="1514475"/>
          </a:xfrm>
          <a:prstGeom prst="rect">
            <a:avLst/>
          </a:prstGeom>
          <a:noFill/>
          <a:ln w="28575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ome fare le divisioni in colonna | Viva la Scuol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550" y="5367720"/>
            <a:ext cx="1999276" cy="1332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7385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916910" y="10830129"/>
            <a:ext cx="1096318" cy="544610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pic>
        <p:nvPicPr>
          <p:cNvPr id="2052" name="Picture 4" descr="Scuola Primaria &quot;Maria Ausiliatrice&quot; Lodi. Scuola Primaria &quot;Maria  Ausiliatrice&quot; Lodi. - ppt scarica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56" y="305805"/>
            <a:ext cx="4317377" cy="3238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cuola Primaria &quot;Maria Ausiliatrice&quot; Lodi. Scuola Primaria &quot;Maria  Ausiliatrice&quot; Lodi. - ppt scarica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233" y="3663479"/>
            <a:ext cx="3636497" cy="2727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L'acqua E Le Sue Caratteristiche - Lessons - Tes Tea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48" y="3677357"/>
            <a:ext cx="3617992" cy="271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Dal corso sul telescopio alla scienza in famigli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5670" y="491736"/>
            <a:ext cx="2097890" cy="1307084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magine 8" descr="ciclo acqua - Risorse per l'insegnamento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107" y="53803"/>
            <a:ext cx="3059394" cy="3490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magine 9" descr="gli stati della materia classe seconda.jpg | Stati della materia, Scienza,  Scienza scuola media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997" y="1918461"/>
            <a:ext cx="2575803" cy="27077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1742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C:\Users\salvatore\Downloads\allegato - 2020-12-03T184750.056.jpe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81710" y="482308"/>
            <a:ext cx="2800729" cy="227551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5" name="Immagine 4" descr="C:\Users\salvatore\Downloads\allegato - 2020-12-03T184901.805.jpe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532152" y="661170"/>
            <a:ext cx="2396490" cy="186944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6" name="Immagine 5" descr="C:\Users\salvatore\Downloads\scienze+2+dicembre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537" y="4053275"/>
            <a:ext cx="2258293" cy="2402840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7" name="Immagine 6" descr="C:\Users\salvatore\Downloads\scienze_1 (1)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517" y="3710972"/>
            <a:ext cx="2228741" cy="2493645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8" name="Immagine 7" descr="C:\Users\salvatore\Downloads\allegato - 2020-12-03T184407.459.jpe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3657">
            <a:off x="9071435" y="3181499"/>
            <a:ext cx="2346960" cy="2074498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  <a:scene3d>
            <a:camera prst="isometricOffAxis2Left"/>
            <a:lightRig rig="threePt" dir="t"/>
          </a:scene3d>
        </p:spPr>
      </p:pic>
      <p:pic>
        <p:nvPicPr>
          <p:cNvPr id="9" name="Immagine 8" descr="C:\Users\salvatore\Downloads\allegato - 2020-12-03T184943.125.jpe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993" y="528654"/>
            <a:ext cx="2801310" cy="202755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10" name="Picture 2" descr="filastrocca ACQUA | Filastrocche, Ortografia di prima classe, Le idee della  scuol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43" y="3356010"/>
            <a:ext cx="3083395" cy="2999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tangolo 10"/>
          <p:cNvSpPr/>
          <p:nvPr/>
        </p:nvSpPr>
        <p:spPr>
          <a:xfrm>
            <a:off x="2783239" y="2967335"/>
            <a:ext cx="662553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Sono diventato molto bravo, lavoro da solo</a:t>
            </a:r>
            <a:endParaRPr lang="it-IT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6622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Magicamente Insieme 2 DISCIPLINE by Elvira Ussia - issuu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381" y="2557542"/>
            <a:ext cx="2751746" cy="279447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49580" y="148645"/>
            <a:ext cx="5113020" cy="1805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800" b="0" i="1" u="none" strike="noStrike" cap="none" normalizeH="0" baseline="-30000" dirty="0" smtClean="0">
              <a:ln>
                <a:noFill/>
              </a:ln>
              <a:solidFill>
                <a:srgbClr val="C45911"/>
              </a:solidFill>
              <a:effectLst/>
              <a:latin typeface="Forte" panose="03060902040502070203" pitchFamily="66" charset="0"/>
              <a:ea typeface="Calibri" panose="020F0502020204030204" pitchFamily="34" charset="0"/>
              <a:cs typeface="LucidaCalligraphy-Italic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sz="2800" i="1" baseline="-30000" dirty="0">
              <a:solidFill>
                <a:srgbClr val="C45911"/>
              </a:solidFill>
              <a:latin typeface="Forte" panose="03060902040502070203" pitchFamily="66" charset="0"/>
              <a:ea typeface="Calibri" panose="020F0502020204030204" pitchFamily="34" charset="0"/>
              <a:cs typeface="LucidaCalligraphy-Italic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800" b="0" i="1" u="none" strike="noStrike" cap="none" normalizeH="0" baseline="-30000" dirty="0" smtClean="0">
                <a:ln>
                  <a:noFill/>
                </a:ln>
                <a:solidFill>
                  <a:srgbClr val="C45911"/>
                </a:solidFill>
                <a:effectLst/>
                <a:latin typeface="Forte" panose="03060902040502070203" pitchFamily="66" charset="0"/>
                <a:ea typeface="Calibri" panose="020F0502020204030204" pitchFamily="34" charset="0"/>
                <a:cs typeface="LucidaCalligraphy-Italic"/>
              </a:rPr>
              <a:t>C</a:t>
            </a:r>
            <a:r>
              <a:rPr kumimoji="0" lang="it-IT" sz="2800" b="0" i="1" u="none" strike="noStrike" cap="none" normalizeH="0" baseline="-30000" dirty="0" smtClean="0">
                <a:ln>
                  <a:noFill/>
                </a:ln>
                <a:solidFill>
                  <a:srgbClr val="C459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LucidaCalligraphy-Italic"/>
              </a:rPr>
              <a:t>’’</a:t>
            </a:r>
            <a:r>
              <a:rPr kumimoji="0" lang="it-IT" sz="2800" b="0" i="1" u="none" strike="noStrike" cap="none" normalizeH="0" baseline="-30000" dirty="0" smtClean="0">
                <a:ln>
                  <a:noFill/>
                </a:ln>
                <a:solidFill>
                  <a:srgbClr val="C45911"/>
                </a:solidFill>
                <a:effectLst/>
                <a:latin typeface="Forte" panose="03060902040502070203" pitchFamily="66" charset="0"/>
                <a:ea typeface="Calibri" panose="020F0502020204030204" pitchFamily="34" charset="0"/>
                <a:cs typeface="LucidaCalligraphy-Italic"/>
              </a:rPr>
              <a:t>era una volta </a:t>
            </a:r>
            <a:r>
              <a:rPr kumimoji="0" lang="it-IT" sz="2800" b="0" i="1" u="none" strike="noStrike" cap="none" normalizeH="0" baseline="-30000" dirty="0" smtClean="0">
                <a:ln>
                  <a:noFill/>
                </a:ln>
                <a:solidFill>
                  <a:srgbClr val="C459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LucidaCalligraphy-Italic"/>
              </a:rPr>
              <a:t>…</a:t>
            </a:r>
            <a:r>
              <a:rPr kumimoji="0" lang="it-IT" sz="2800" b="0" i="1" u="none" strike="noStrike" cap="none" normalizeH="0" baseline="-30000" dirty="0" smtClean="0">
                <a:ln>
                  <a:noFill/>
                </a:ln>
                <a:solidFill>
                  <a:srgbClr val="C45911"/>
                </a:solidFill>
                <a:effectLst/>
                <a:latin typeface="Forte" panose="03060902040502070203" pitchFamily="66" charset="0"/>
                <a:ea typeface="Calibri" panose="020F0502020204030204" pitchFamily="34" charset="0"/>
                <a:cs typeface="LucidaCalligraphy-Italic"/>
              </a:rPr>
              <a:t> il ferro da stiro a carbone</a:t>
            </a:r>
            <a:endParaRPr kumimoji="0" lang="it-IT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800" b="0" i="1" u="none" strike="noStrike" cap="none" normalizeH="0" baseline="0" dirty="0" smtClean="0">
                <a:ln>
                  <a:noFill/>
                </a:ln>
                <a:solidFill>
                  <a:srgbClr val="C459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LucidaCalligraphy-Italic"/>
              </a:rPr>
              <a:t>                                    </a:t>
            </a:r>
            <a:endParaRPr kumimoji="0" lang="it-IT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5" name="Immagine 3" descr="ferro da stiro antico - | Ricordi, Ricordi d'infanzia, Oggett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1" y="2747114"/>
            <a:ext cx="2438400" cy="2042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499361" y="1915760"/>
            <a:ext cx="5707380" cy="4078039"/>
          </a:xfrm>
          <a:prstGeom prst="rect">
            <a:avLst/>
          </a:prstGeom>
          <a:solidFill>
            <a:srgbClr val="FFE5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100" b="0" i="0" u="none" strike="noStrike" cap="none" normalizeH="0" baseline="0" dirty="0" smtClean="0">
                <a:ln>
                  <a:noFill/>
                </a:ln>
                <a:solidFill>
                  <a:srgbClr val="FFD9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</a:t>
            </a:r>
            <a:r>
              <a:rPr kumimoji="0" lang="it-IT" sz="1200" b="0" i="1" u="none" strike="noStrike" cap="none" normalizeH="0" baseline="0" dirty="0" smtClean="0">
                <a:ln>
                  <a:noFill/>
                </a:ln>
                <a:solidFill>
                  <a:srgbClr val="806000"/>
                </a:solidFill>
                <a:effectLst/>
                <a:latin typeface="Forte" panose="03060902040502070203" pitchFamily="66" charset="0"/>
                <a:ea typeface="Calibri" panose="020F0502020204030204" pitchFamily="34" charset="0"/>
                <a:cs typeface="LucidaCalligraphy-Italic"/>
              </a:rPr>
              <a:t>Nome: ferro da stiro</a:t>
            </a:r>
            <a:endParaRPr kumimoji="0" lang="it-IT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0" i="1" u="none" strike="noStrike" cap="none" normalizeH="0" baseline="0" dirty="0" smtClean="0">
                <a:ln>
                  <a:noFill/>
                </a:ln>
                <a:solidFill>
                  <a:srgbClr val="806000"/>
                </a:solidFill>
                <a:effectLst/>
                <a:latin typeface="Forte" panose="03060902040502070203" pitchFamily="66" charset="0"/>
                <a:ea typeface="Calibri" panose="020F0502020204030204" pitchFamily="34" charset="0"/>
                <a:cs typeface="LucidaCalligraphy-Italic"/>
              </a:rPr>
              <a:t>                                                                                  Apparteneva: alla nonna della</a:t>
            </a:r>
            <a:endParaRPr kumimoji="0" lang="it-IT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0" i="1" u="none" strike="noStrike" cap="none" normalizeH="0" baseline="0" dirty="0" smtClean="0">
                <a:ln>
                  <a:noFill/>
                </a:ln>
                <a:solidFill>
                  <a:srgbClr val="806000"/>
                </a:solidFill>
                <a:effectLst/>
                <a:latin typeface="Forte" panose="03060902040502070203" pitchFamily="66" charset="0"/>
                <a:ea typeface="Calibri" panose="020F0502020204030204" pitchFamily="34" charset="0"/>
                <a:cs typeface="LucidaCalligraphy-Italic"/>
              </a:rPr>
              <a:t>                                                                                                        mamma</a:t>
            </a:r>
            <a:endParaRPr kumimoji="0" lang="it-IT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0" i="1" u="none" strike="noStrike" cap="none" normalizeH="0" baseline="0" dirty="0" smtClean="0">
                <a:ln>
                  <a:noFill/>
                </a:ln>
                <a:solidFill>
                  <a:srgbClr val="806000"/>
                </a:solidFill>
                <a:effectLst/>
                <a:latin typeface="Forte" panose="03060902040502070203" pitchFamily="66" charset="0"/>
                <a:ea typeface="Calibri" panose="020F0502020204030204" pitchFamily="34" charset="0"/>
                <a:cs typeface="LucidaCalligraphy-Italic"/>
              </a:rPr>
              <a:t>                                                                                  Epoca: 1940-1950</a:t>
            </a:r>
            <a:endParaRPr kumimoji="0" lang="it-IT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0" i="1" u="none" strike="noStrike" cap="none" normalizeH="0" baseline="0" dirty="0" smtClean="0">
                <a:ln>
                  <a:noFill/>
                </a:ln>
                <a:solidFill>
                  <a:srgbClr val="806000"/>
                </a:solidFill>
                <a:effectLst/>
                <a:latin typeface="Forte" panose="03060902040502070203" pitchFamily="66" charset="0"/>
                <a:ea typeface="Calibri" panose="020F0502020204030204" pitchFamily="34" charset="0"/>
                <a:cs typeface="LucidaCalligraphy-Italic"/>
              </a:rPr>
              <a:t>                                                                                Luogo: Pomigliano d</a:t>
            </a:r>
            <a:r>
              <a:rPr kumimoji="0" lang="it-IT" sz="1200" b="0" i="1" u="none" strike="noStrike" cap="none" normalizeH="0" baseline="0" dirty="0" smtClean="0">
                <a:ln>
                  <a:noFill/>
                </a:ln>
                <a:solidFill>
                  <a:srgbClr val="806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LucidaCalligraphy-Italic"/>
              </a:rPr>
              <a:t>’</a:t>
            </a:r>
            <a:r>
              <a:rPr kumimoji="0" lang="it-IT" sz="1200" b="0" i="1" u="none" strike="noStrike" cap="none" normalizeH="0" baseline="0" dirty="0" smtClean="0">
                <a:ln>
                  <a:noFill/>
                </a:ln>
                <a:solidFill>
                  <a:srgbClr val="806000"/>
                </a:solidFill>
                <a:effectLst/>
                <a:latin typeface="Forte" panose="03060902040502070203" pitchFamily="66" charset="0"/>
                <a:ea typeface="Calibri" panose="020F0502020204030204" pitchFamily="34" charset="0"/>
                <a:cs typeface="LucidaCalligraphy-Italic"/>
              </a:rPr>
              <a:t>Arco</a:t>
            </a:r>
            <a:endParaRPr kumimoji="0" lang="it-IT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0" i="1" u="none" strike="noStrike" cap="none" normalizeH="0" baseline="0" dirty="0" smtClean="0">
                <a:ln>
                  <a:noFill/>
                </a:ln>
                <a:solidFill>
                  <a:srgbClr val="806000"/>
                </a:solidFill>
                <a:effectLst/>
                <a:latin typeface="Forte" panose="03060902040502070203" pitchFamily="66" charset="0"/>
                <a:ea typeface="Calibri" panose="020F0502020204030204" pitchFamily="34" charset="0"/>
                <a:cs typeface="LucidaCalligraphy-Italic"/>
              </a:rPr>
              <a:t>                                                                                 serviva per: stirare</a:t>
            </a:r>
            <a:endParaRPr kumimoji="0" lang="it-IT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ahnschrift SemiLight" panose="020B0502040204020203" pitchFamily="34" charset="0"/>
                <a:ea typeface="Calibri" panose="020F0502020204030204" pitchFamily="34" charset="0"/>
                <a:cs typeface="LucidaCalligraphy-Italic"/>
              </a:rPr>
              <a:t>l mio oggetto antico: il ferro da stiro a carbone</a:t>
            </a:r>
            <a:endParaRPr kumimoji="0" lang="it-IT" sz="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</a:t>
            </a:r>
            <a:r>
              <a:rPr kumimoji="0" lang="it-IT" sz="2200" b="0" i="0" u="none" strike="noStrike" cap="none" normalizeH="0" baseline="0" dirty="0" smtClean="0">
                <a:ln>
                  <a:noFill/>
                </a:ln>
                <a:solidFill>
                  <a:srgbClr val="C45911"/>
                </a:solidFill>
                <a:effectLst/>
                <a:latin typeface="Forte" panose="0306090204050207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Descrizione</a:t>
            </a:r>
            <a:endParaRPr kumimoji="0" lang="it-IT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Bahnschrift SemiLight" panose="020B0502040204020203" pitchFamily="34" charset="0"/>
                <a:ea typeface="Calibri" panose="020F0502020204030204" pitchFamily="34" charset="0"/>
                <a:cs typeface="LucidaCalligraphy-Italic"/>
              </a:rPr>
              <a:t>Il mio oggetto antico </a:t>
            </a:r>
            <a:r>
              <a:rPr kumimoji="0" lang="it-IT" sz="1200" b="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LucidaCalligraphy-Italic"/>
              </a:rPr>
              <a:t>è</a:t>
            </a:r>
            <a:r>
              <a:rPr kumimoji="0" lang="it-IT" sz="1200" b="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Bahnschrift SemiLight" panose="020B0502040204020203" pitchFamily="34" charset="0"/>
                <a:ea typeface="Calibri" panose="020F0502020204030204" pitchFamily="34" charset="0"/>
                <a:cs typeface="LucidaCalligraphy-Italic"/>
              </a:rPr>
              <a:t> un ferro da stiro.</a:t>
            </a:r>
            <a:endParaRPr kumimoji="0" lang="it-IT" sz="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Bahnschrift SemiLight" panose="020B0502040204020203" pitchFamily="34" charset="0"/>
                <a:ea typeface="Calibri" panose="020F0502020204030204" pitchFamily="34" charset="0"/>
                <a:cs typeface="LucidaCalligraphy-Italic"/>
              </a:rPr>
              <a:t>E</a:t>
            </a:r>
            <a:r>
              <a:rPr kumimoji="0" lang="it-IT" sz="1200" b="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LucidaCalligraphy-Italic"/>
              </a:rPr>
              <a:t>’</a:t>
            </a:r>
            <a:r>
              <a:rPr kumimoji="0" lang="it-IT" sz="1200" b="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Bahnschrift SemiLight" panose="020B0502040204020203" pitchFamily="34" charset="0"/>
                <a:ea typeface="Calibri" panose="020F0502020204030204" pitchFamily="34" charset="0"/>
                <a:cs typeface="LucidaCalligraphy-Italic"/>
              </a:rPr>
              <a:t> di ghisa.</a:t>
            </a:r>
            <a:endParaRPr kumimoji="0" lang="it-IT" sz="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Bahnschrift SemiLight" panose="020B0502040204020203" pitchFamily="34" charset="0"/>
                <a:ea typeface="Calibri" panose="020F0502020204030204" pitchFamily="34" charset="0"/>
                <a:cs typeface="LucidaCalligraphy-Italic"/>
              </a:rPr>
              <a:t>E</a:t>
            </a:r>
            <a:r>
              <a:rPr kumimoji="0" lang="it-IT" sz="1200" b="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LucidaCalligraphy-Italic"/>
              </a:rPr>
              <a:t>’</a:t>
            </a:r>
            <a:r>
              <a:rPr kumimoji="0" lang="it-IT" sz="1200" b="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Bahnschrift SemiLight" panose="020B0502040204020203" pitchFamily="34" charset="0"/>
                <a:ea typeface="Calibri" panose="020F0502020204030204" pitchFamily="34" charset="0"/>
                <a:cs typeface="LucidaCalligraphy-Italic"/>
              </a:rPr>
              <a:t> un po</a:t>
            </a:r>
            <a:r>
              <a:rPr kumimoji="0" lang="it-IT" sz="1200" b="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LucidaCalligraphy-Italic"/>
              </a:rPr>
              <a:t>’</a:t>
            </a:r>
            <a:r>
              <a:rPr kumimoji="0" lang="it-IT" sz="1200" b="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Bahnschrift SemiLight" panose="020B0502040204020203" pitchFamily="34" charset="0"/>
                <a:ea typeface="Calibri" panose="020F0502020204030204" pitchFamily="34" charset="0"/>
                <a:cs typeface="LucidaCalligraphy-Italic"/>
              </a:rPr>
              <a:t> sciupato perch</a:t>
            </a:r>
            <a:r>
              <a:rPr kumimoji="0" lang="it-IT" sz="1200" b="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LucidaCalligraphy-Italic"/>
              </a:rPr>
              <a:t>é</a:t>
            </a:r>
            <a:r>
              <a:rPr kumimoji="0" lang="it-IT" sz="1200" b="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Bahnschrift SemiLight" panose="020B0502040204020203" pitchFamily="34" charset="0"/>
                <a:ea typeface="Calibri" panose="020F0502020204030204" pitchFamily="34" charset="0"/>
                <a:cs typeface="LucidaCalligraphy-Italic"/>
              </a:rPr>
              <a:t> ha qualche macchia di ruggine nel manico.</a:t>
            </a:r>
            <a:endParaRPr kumimoji="0" lang="it-IT" sz="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Bahnschrift SemiLight" panose="020B0502040204020203" pitchFamily="34" charset="0"/>
                <a:ea typeface="Calibri" panose="020F0502020204030204" pitchFamily="34" charset="0"/>
                <a:cs typeface="LucidaCalligraphy-Italic"/>
              </a:rPr>
              <a:t>Apparteneva alla nonna di mia mamma che abitava a Grizzana Morandi.</a:t>
            </a:r>
            <a:endParaRPr kumimoji="0" lang="it-IT" sz="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Bahnschrift SemiLight" panose="020B0502040204020203" pitchFamily="34" charset="0"/>
                <a:ea typeface="Calibri" panose="020F0502020204030204" pitchFamily="34" charset="0"/>
                <a:cs typeface="LucidaCalligraphy-Italic"/>
              </a:rPr>
              <a:t>Risale agli anni tra il 1940 e il 1950.</a:t>
            </a:r>
            <a:endParaRPr kumimoji="0" lang="it-IT" sz="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Bahnschrift SemiLight" panose="020B0502040204020203" pitchFamily="34" charset="0"/>
                <a:ea typeface="Calibri" panose="020F0502020204030204" pitchFamily="34" charset="0"/>
                <a:cs typeface="LucidaCalligraphy-Italic"/>
              </a:rPr>
              <a:t>Si metteva sopra alla stufa con altri ferri; quando era caldo se ne prendeva</a:t>
            </a:r>
            <a:endParaRPr kumimoji="0" lang="it-IT" sz="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Bahnschrift SemiLight" panose="020B0502040204020203" pitchFamily="34" charset="0"/>
                <a:ea typeface="Calibri" panose="020F0502020204030204" pitchFamily="34" charset="0"/>
                <a:cs typeface="LucidaCalligraphy-Italic"/>
              </a:rPr>
              <a:t>uno e poi si iniziava a stirare.</a:t>
            </a:r>
            <a:endParaRPr kumimoji="0" lang="it-IT" sz="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Bahnschrift SemiLight" panose="020B0502040204020203" pitchFamily="34" charset="0"/>
                <a:ea typeface="Calibri" panose="020F0502020204030204" pitchFamily="34" charset="0"/>
                <a:cs typeface="LucidaCalligraphy-Italic"/>
              </a:rPr>
              <a:t>Se si raffreddava se ne prendeva un altro.</a:t>
            </a:r>
            <a:endParaRPr kumimoji="0" lang="it-IT" sz="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Bahnschrift SemiLight" panose="020B0502040204020203" pitchFamily="34" charset="0"/>
                <a:ea typeface="Calibri" panose="020F0502020204030204" pitchFamily="34" charset="0"/>
                <a:cs typeface="LucidaCalligraphy-Italic"/>
              </a:rPr>
              <a:t>Il mio oggetto oggi non si usa pi</a:t>
            </a:r>
            <a:r>
              <a:rPr kumimoji="0" lang="it-IT" sz="1200" b="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LucidaCalligraphy-Italic"/>
              </a:rPr>
              <a:t>ù</a:t>
            </a:r>
            <a:r>
              <a:rPr kumimoji="0" lang="it-IT" sz="1200" b="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Bahnschrift SemiLight" panose="020B0502040204020203" pitchFamily="34" charset="0"/>
                <a:ea typeface="Calibri" panose="020F0502020204030204" pitchFamily="34" charset="0"/>
                <a:cs typeface="LucidaCalligraphy-Italic"/>
              </a:rPr>
              <a:t> perch</a:t>
            </a:r>
            <a:r>
              <a:rPr kumimoji="0" lang="it-IT" sz="1200" b="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LucidaCalligraphy-Italic"/>
              </a:rPr>
              <a:t>é</a:t>
            </a:r>
            <a:r>
              <a:rPr kumimoji="0" lang="it-IT" sz="1200" b="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Bahnschrift SemiLight" panose="020B0502040204020203" pitchFamily="34" charset="0"/>
                <a:ea typeface="Calibri" panose="020F0502020204030204" pitchFamily="34" charset="0"/>
                <a:cs typeface="LucidaCalligraphy-Italic"/>
              </a:rPr>
              <a:t> adesso ci sono i ferri da stiro</a:t>
            </a:r>
            <a:endParaRPr kumimoji="0" lang="it-IT" sz="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Bahnschrift SemiLight" panose="020B0502040204020203" pitchFamily="34" charset="0"/>
                <a:ea typeface="Calibri" panose="020F0502020204030204" pitchFamily="34" charset="0"/>
                <a:cs typeface="LucidaCalligraphy-Italic"/>
              </a:rPr>
              <a:t>elettrici a vapore.</a:t>
            </a:r>
            <a:endParaRPr kumimoji="0" lang="it-IT" sz="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9" name="Picture 5" descr="ALTRI TEMPI: 21. Come stiravano le nostre non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8136" y="656254"/>
            <a:ext cx="2388235" cy="159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1385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 popoli della Mesopotamia: Sumeri, Babilonesi e Assiri - gb69pro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" y="655320"/>
            <a:ext cx="3468688" cy="104394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Urra 4 by ELVIRA USSIA - issu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" y="1859280"/>
            <a:ext cx="3552508" cy="394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Piccoli detective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840" y="3676594"/>
            <a:ext cx="2967355" cy="2225517"/>
          </a:xfrm>
          <a:prstGeom prst="rect">
            <a:avLst/>
          </a:prstGeom>
          <a:noFill/>
          <a:ln w="5715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Le Civilta' Dei Fiumi: I Sumeri - Lessons - Blendspac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840" y="495819"/>
            <a:ext cx="3246120" cy="2909802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Storia - 19ladyukai8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2120" y="975995"/>
            <a:ext cx="1752600" cy="2200275"/>
          </a:xfrm>
          <a:prstGeom prst="rect">
            <a:avLst/>
          </a:prstGeom>
          <a:noFill/>
          <a:ln w="38100">
            <a:solidFill>
              <a:schemeClr val="tx1"/>
            </a:solidFill>
          </a:ln>
          <a:scene3d>
            <a:camera prst="isometricLeftDown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967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annaritamaestra - mappe sumeri quar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807" y="3200992"/>
            <a:ext cx="4876800" cy="344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C MANZONI » Sumer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371" y="334803"/>
            <a:ext cx="2668811" cy="3800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La storia in classe quarta - ppt scarica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39" y="334803"/>
            <a:ext cx="4286520" cy="270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393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959598" y="8170571"/>
            <a:ext cx="4720344" cy="1405020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4" name="Picture 10" descr="Regni Della Mesopotamia - Lessons - Blendspac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9" y="242304"/>
            <a:ext cx="4819650" cy="361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LA MESOPOTAMIA E I SUMER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598" y="263049"/>
            <a:ext cx="5404500" cy="3593993"/>
          </a:xfrm>
          <a:prstGeom prst="rect">
            <a:avLst/>
          </a:prstGeom>
          <a:noFill/>
          <a:ln w="28575">
            <a:solidFill>
              <a:schemeClr val="tx2">
                <a:lumMod val="50000"/>
              </a:schemeClr>
            </a:solidFill>
          </a:ln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 Sumeri - Lessons - Tes Tea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179" y="3857042"/>
            <a:ext cx="3986951" cy="2824612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290882"/>
      </p:ext>
    </p:extLst>
  </p:cSld>
  <p:clrMapOvr>
    <a:masterClrMapping/>
  </p:clrMapOvr>
</p:sld>
</file>

<file path=ppt/theme/theme1.xml><?xml version="1.0" encoding="utf-8"?>
<a:theme xmlns:a="http://schemas.openxmlformats.org/drawingml/2006/main" name="Sezion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112</TotalTime>
  <Words>172</Words>
  <Application>Microsoft Office PowerPoint</Application>
  <PresentationFormat>Widescreen</PresentationFormat>
  <Paragraphs>26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9" baseType="lpstr">
      <vt:lpstr>Algerian</vt:lpstr>
      <vt:lpstr>Arial</vt:lpstr>
      <vt:lpstr>Arial Black</vt:lpstr>
      <vt:lpstr>Bahnschrift SemiLight</vt:lpstr>
      <vt:lpstr>Calibri</vt:lpstr>
      <vt:lpstr>Century Gothic</vt:lpstr>
      <vt:lpstr>Forte</vt:lpstr>
      <vt:lpstr>LucidaCalligraphy-Italic</vt:lpstr>
      <vt:lpstr>Times New Roman</vt:lpstr>
      <vt:lpstr>Wingdings 3</vt:lpstr>
      <vt:lpstr>Sezione</vt:lpstr>
      <vt:lpstr>Power point interdisciplinare  casse IVAt.p. capoluogo maestra francesca ferrante anno scolastico 2020/21  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salvatore</dc:creator>
  <cp:lastModifiedBy>salvatore</cp:lastModifiedBy>
  <cp:revision>14</cp:revision>
  <dcterms:created xsi:type="dcterms:W3CDTF">2020-12-02T15:23:06Z</dcterms:created>
  <dcterms:modified xsi:type="dcterms:W3CDTF">2020-12-03T18:28:19Z</dcterms:modified>
</cp:coreProperties>
</file>