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70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5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20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4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974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086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78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80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5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22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11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55CAA2-4A78-40EF-AEC3-3CF871912AC5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508820-B611-40B2-B339-97CAF323AB8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82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video" Target="https://www.youtube.com/embed/Oamg2EILh8A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DFc7h7bQz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D42B36-3045-4292-A762-A924E27C841C}"/>
              </a:ext>
            </a:extLst>
          </p:cNvPr>
          <p:cNvSpPr txBox="1"/>
          <p:nvPr/>
        </p:nvSpPr>
        <p:spPr>
          <a:xfrm>
            <a:off x="435006" y="585926"/>
            <a:ext cx="114788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MATEMATICA – GEOMETRIA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             </a:t>
            </a:r>
            <a:r>
              <a:rPr lang="it-IT" sz="2000" dirty="0">
                <a:solidFill>
                  <a:srgbClr val="FF0000"/>
                </a:solidFill>
              </a:rPr>
              <a:t>ADDIZIONI IN COLONNA CON IL CAMBIO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              LE LINEE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                                                                                                 Classe 2 A/B plesso Rodari</a:t>
            </a:r>
          </a:p>
          <a:p>
            <a:r>
              <a:rPr lang="it-IT" sz="2000" dirty="0"/>
              <a:t>                                                                                                  doc. Vitale Raffaella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AB1C22-5D46-44D6-AD64-10194DF11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85" y="1900561"/>
            <a:ext cx="7133207" cy="3566604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1306846-359F-4C09-BE81-27A54178F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2006" y="342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4968B1-C82A-42E8-81EA-37B6635BF9CC}"/>
              </a:ext>
            </a:extLst>
          </p:cNvPr>
          <p:cNvSpPr txBox="1"/>
          <p:nvPr/>
        </p:nvSpPr>
        <p:spPr>
          <a:xfrm>
            <a:off x="1115626" y="372862"/>
            <a:ext cx="11558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L’ ADDIZIONE</a:t>
            </a:r>
          </a:p>
          <a:p>
            <a:endParaRPr lang="it-IT" sz="2000" dirty="0"/>
          </a:p>
          <a:p>
            <a:r>
              <a:rPr lang="it-IT" sz="2000" dirty="0"/>
              <a:t>L’</a:t>
            </a:r>
            <a:r>
              <a:rPr lang="it-IT" sz="2000" dirty="0">
                <a:solidFill>
                  <a:srgbClr val="FF0000"/>
                </a:solidFill>
              </a:rPr>
              <a:t> addizione </a:t>
            </a:r>
            <a:r>
              <a:rPr lang="it-IT" sz="2000" dirty="0"/>
              <a:t>è l’operazione che </a:t>
            </a:r>
            <a:r>
              <a:rPr lang="it-IT" sz="2000" dirty="0">
                <a:solidFill>
                  <a:srgbClr val="FF0000"/>
                </a:solidFill>
              </a:rPr>
              <a:t>unisce, aggiunge due </a:t>
            </a:r>
            <a:r>
              <a:rPr lang="it-IT" sz="2000" dirty="0"/>
              <a:t>o </a:t>
            </a:r>
            <a:r>
              <a:rPr lang="it-IT" sz="2000" dirty="0">
                <a:solidFill>
                  <a:srgbClr val="FF0000"/>
                </a:solidFill>
              </a:rPr>
              <a:t>più quantità.</a:t>
            </a:r>
          </a:p>
          <a:p>
            <a:r>
              <a:rPr lang="it-IT" sz="2000" dirty="0"/>
              <a:t>Il </a:t>
            </a:r>
            <a:r>
              <a:rPr lang="it-IT" sz="2000" dirty="0">
                <a:solidFill>
                  <a:srgbClr val="FF0000"/>
                </a:solidFill>
              </a:rPr>
              <a:t>segno</a:t>
            </a:r>
            <a:r>
              <a:rPr lang="it-IT" sz="2000" dirty="0"/>
              <a:t> dell’addizione è il </a:t>
            </a:r>
            <a:r>
              <a:rPr lang="it-IT" sz="2000" dirty="0">
                <a:solidFill>
                  <a:srgbClr val="FF0000"/>
                </a:solidFill>
              </a:rPr>
              <a:t>più</a:t>
            </a:r>
            <a:r>
              <a:rPr lang="it-IT" sz="2000" dirty="0"/>
              <a:t> (</a:t>
            </a:r>
            <a:r>
              <a:rPr lang="it-IT" sz="2000" dirty="0">
                <a:solidFill>
                  <a:srgbClr val="FF0000"/>
                </a:solidFill>
              </a:rPr>
              <a:t> + </a:t>
            </a:r>
            <a:r>
              <a:rPr lang="it-IT" sz="2000" dirty="0"/>
              <a:t>).</a:t>
            </a:r>
          </a:p>
          <a:p>
            <a:r>
              <a:rPr lang="it-IT" sz="2000" dirty="0"/>
              <a:t>I </a:t>
            </a:r>
            <a:r>
              <a:rPr lang="it-IT" sz="2000" dirty="0">
                <a:solidFill>
                  <a:srgbClr val="FF0000"/>
                </a:solidFill>
              </a:rPr>
              <a:t>termini</a:t>
            </a:r>
            <a:r>
              <a:rPr lang="it-IT" sz="2000" dirty="0"/>
              <a:t> dell’addizione si chiamano </a:t>
            </a:r>
            <a:r>
              <a:rPr lang="it-IT" sz="2000" dirty="0">
                <a:solidFill>
                  <a:srgbClr val="FF0000"/>
                </a:solidFill>
              </a:rPr>
              <a:t>addendi</a:t>
            </a:r>
            <a:r>
              <a:rPr lang="it-IT" sz="2000" dirty="0"/>
              <a:t> e il risultato si chiama </a:t>
            </a:r>
            <a:r>
              <a:rPr lang="it-IT" sz="2000" dirty="0">
                <a:solidFill>
                  <a:srgbClr val="FF0000"/>
                </a:solidFill>
              </a:rPr>
              <a:t>somma.</a:t>
            </a:r>
          </a:p>
          <a:p>
            <a:endParaRPr lang="it-IT" sz="2000" dirty="0"/>
          </a:p>
          <a:p>
            <a:r>
              <a:rPr lang="it-IT" sz="2000" dirty="0"/>
              <a:t>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rgbClr val="FF0000"/>
                </a:solidFill>
              </a:rPr>
              <a:t>da  </a:t>
            </a:r>
            <a:r>
              <a:rPr lang="it-IT" sz="2400" dirty="0"/>
              <a:t>u</a:t>
            </a:r>
          </a:p>
          <a:p>
            <a:r>
              <a:rPr lang="it-IT" sz="2400" dirty="0">
                <a:solidFill>
                  <a:srgbClr val="FF0000"/>
                </a:solidFill>
              </a:rPr>
              <a:t>                                        1   </a:t>
            </a:r>
            <a:r>
              <a:rPr lang="it-IT" sz="2400" dirty="0"/>
              <a:t>5 +   </a:t>
            </a:r>
            <a:r>
              <a:rPr lang="it-IT" sz="2400" dirty="0">
                <a:solidFill>
                  <a:srgbClr val="FF0000"/>
                </a:solidFill>
              </a:rPr>
              <a:t>addendo</a:t>
            </a:r>
          </a:p>
          <a:p>
            <a:r>
              <a:rPr lang="it-IT" sz="2400" dirty="0"/>
              <a:t>                                       </a:t>
            </a:r>
            <a:r>
              <a:rPr lang="it-IT" sz="2400" dirty="0">
                <a:solidFill>
                  <a:srgbClr val="FF0000"/>
                </a:solidFill>
              </a:rPr>
              <a:t> 3   </a:t>
            </a:r>
            <a:r>
              <a:rPr lang="it-IT" sz="2400" dirty="0"/>
              <a:t>4 =   </a:t>
            </a:r>
            <a:r>
              <a:rPr lang="it-IT" sz="2400" dirty="0">
                <a:solidFill>
                  <a:srgbClr val="FF0000"/>
                </a:solidFill>
              </a:rPr>
              <a:t>addendo</a:t>
            </a:r>
          </a:p>
          <a:p>
            <a:r>
              <a:rPr lang="it-IT" sz="2400" dirty="0"/>
              <a:t>                                        </a:t>
            </a:r>
            <a:r>
              <a:rPr lang="it-IT" sz="2400" dirty="0">
                <a:solidFill>
                  <a:srgbClr val="FF0000"/>
                </a:solidFill>
              </a:rPr>
              <a:t>4</a:t>
            </a:r>
            <a:r>
              <a:rPr lang="it-IT" sz="2400" dirty="0"/>
              <a:t>   9       </a:t>
            </a:r>
            <a:r>
              <a:rPr lang="it-IT" sz="2400" dirty="0">
                <a:solidFill>
                  <a:srgbClr val="FF0000"/>
                </a:solidFill>
              </a:rPr>
              <a:t>somma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39F73F9-9955-41E5-864C-51B8AA0A6EF3}"/>
              </a:ext>
            </a:extLst>
          </p:cNvPr>
          <p:cNvCxnSpPr/>
          <p:nvPr/>
        </p:nvCxnSpPr>
        <p:spPr>
          <a:xfrm>
            <a:off x="4842769" y="2317071"/>
            <a:ext cx="0" cy="1472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0601E0A-01AA-4870-8553-77BAE48B055E}"/>
              </a:ext>
            </a:extLst>
          </p:cNvPr>
          <p:cNvCxnSpPr/>
          <p:nvPr/>
        </p:nvCxnSpPr>
        <p:spPr>
          <a:xfrm>
            <a:off x="4296792" y="2610035"/>
            <a:ext cx="932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A8EDFC4-9FEA-4010-9DA6-668C6221F3DD}"/>
              </a:ext>
            </a:extLst>
          </p:cNvPr>
          <p:cNvCxnSpPr/>
          <p:nvPr/>
        </p:nvCxnSpPr>
        <p:spPr>
          <a:xfrm>
            <a:off x="4296792" y="3338004"/>
            <a:ext cx="932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9656252-D27C-48D3-8E54-E84D42F1A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5648" y="4126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D096E-C591-411E-8D32-5F67FE15DFBD}"/>
              </a:ext>
            </a:extLst>
          </p:cNvPr>
          <p:cNvSpPr txBox="1"/>
          <p:nvPr/>
        </p:nvSpPr>
        <p:spPr>
          <a:xfrm>
            <a:off x="250054" y="539577"/>
            <a:ext cx="1169189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         LE ADDIZIONI IN COLONNA CON IL CAMBIO</a:t>
            </a:r>
          </a:p>
          <a:p>
            <a:r>
              <a:rPr lang="it-IT" sz="2000" dirty="0"/>
              <a:t>         RICORDA</a:t>
            </a:r>
          </a:p>
          <a:p>
            <a:r>
              <a:rPr lang="it-IT" sz="2000" dirty="0"/>
              <a:t>         Incolonnare significa scrivere i numeri uno sotto l’altro; le unità sotto le unità e le decine sotto le decine.</a:t>
            </a:r>
          </a:p>
          <a:p>
            <a:endParaRPr lang="it-IT" sz="2000" dirty="0"/>
          </a:p>
          <a:p>
            <a:r>
              <a:rPr lang="it-IT" sz="2000" dirty="0"/>
              <a:t>         Esegui la seguente addizione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FF0000"/>
                </a:solidFill>
              </a:rPr>
              <a:t>         1</a:t>
            </a:r>
            <a:r>
              <a:rPr lang="it-IT" sz="2000" dirty="0"/>
              <a:t>8 + </a:t>
            </a:r>
            <a:r>
              <a:rPr lang="it-IT" sz="2000" dirty="0">
                <a:solidFill>
                  <a:srgbClr val="FF0000"/>
                </a:solidFill>
              </a:rPr>
              <a:t>1</a:t>
            </a:r>
            <a:r>
              <a:rPr lang="it-IT" sz="2000" dirty="0"/>
              <a:t>6 =  </a:t>
            </a:r>
            <a:r>
              <a:rPr lang="it-IT" sz="2000" dirty="0">
                <a:solidFill>
                  <a:srgbClr val="FF0000"/>
                </a:solidFill>
              </a:rPr>
              <a:t>3</a:t>
            </a:r>
            <a:r>
              <a:rPr lang="it-IT" sz="2000" dirty="0"/>
              <a:t>4                     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da</a:t>
            </a:r>
            <a:r>
              <a:rPr lang="it-IT" sz="2000" dirty="0"/>
              <a:t>  u                </a:t>
            </a:r>
          </a:p>
          <a:p>
            <a:r>
              <a:rPr lang="it-IT" sz="2000" dirty="0"/>
              <a:t>                                              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1200" dirty="0">
                <a:solidFill>
                  <a:srgbClr val="FF0000"/>
                </a:solidFill>
              </a:rPr>
              <a:t>1</a:t>
            </a:r>
            <a:r>
              <a:rPr lang="it-IT" sz="2000" dirty="0">
                <a:solidFill>
                  <a:srgbClr val="FF0000"/>
                </a:solidFill>
              </a:rPr>
              <a:t>  1</a:t>
            </a:r>
            <a:r>
              <a:rPr lang="it-IT" sz="2000" dirty="0"/>
              <a:t>  8 +   </a:t>
            </a:r>
            <a:r>
              <a:rPr lang="it-IT" sz="2000" dirty="0">
                <a:solidFill>
                  <a:srgbClr val="FF0000"/>
                </a:solidFill>
              </a:rPr>
              <a:t>addendo</a:t>
            </a:r>
          </a:p>
          <a:p>
            <a:r>
              <a:rPr lang="it-IT" sz="2000" dirty="0"/>
              <a:t>                                                  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1</a:t>
            </a:r>
            <a:r>
              <a:rPr lang="it-IT" sz="2000" dirty="0"/>
              <a:t>  6 =   </a:t>
            </a:r>
            <a:r>
              <a:rPr lang="it-IT" sz="2000" dirty="0">
                <a:solidFill>
                  <a:srgbClr val="FF0000"/>
                </a:solidFill>
              </a:rPr>
              <a:t>addendo</a:t>
            </a:r>
          </a:p>
          <a:p>
            <a:r>
              <a:rPr lang="it-IT" sz="2000" dirty="0"/>
              <a:t>                                                                                       </a:t>
            </a:r>
          </a:p>
          <a:p>
            <a:r>
              <a:rPr lang="it-IT" sz="2000" dirty="0"/>
              <a:t>                                                                                              </a:t>
            </a:r>
            <a:r>
              <a:rPr lang="it-IT" sz="2000" dirty="0">
                <a:solidFill>
                  <a:srgbClr val="FF0000"/>
                </a:solidFill>
              </a:rPr>
              <a:t> 3   </a:t>
            </a:r>
            <a:r>
              <a:rPr lang="it-IT" sz="2000" dirty="0"/>
              <a:t>4      </a:t>
            </a:r>
            <a:r>
              <a:rPr lang="it-IT" sz="2000" dirty="0">
                <a:solidFill>
                  <a:srgbClr val="FF0000"/>
                </a:solidFill>
              </a:rPr>
              <a:t>somma</a:t>
            </a:r>
          </a:p>
          <a:p>
            <a:endParaRPr lang="it-IT" sz="2000" dirty="0"/>
          </a:p>
          <a:p>
            <a:r>
              <a:rPr lang="it-IT" sz="2000" dirty="0"/>
              <a:t>        Scrivi le unità sotto le unità e le decine</a:t>
            </a:r>
          </a:p>
          <a:p>
            <a:r>
              <a:rPr lang="it-IT" sz="2000" dirty="0"/>
              <a:t>        Sotto le decine. Addiziona le unità :</a:t>
            </a:r>
          </a:p>
          <a:p>
            <a:r>
              <a:rPr lang="it-IT" sz="2000" dirty="0"/>
              <a:t>        8 + 6 fa 14. scrivi 4 nella colonna delle </a:t>
            </a:r>
          </a:p>
          <a:p>
            <a:r>
              <a:rPr lang="it-IT" sz="2000" dirty="0"/>
              <a:t>        unità. Cambia 10 unità con 1 decina  e </a:t>
            </a:r>
          </a:p>
          <a:p>
            <a:r>
              <a:rPr lang="it-IT" sz="2000" dirty="0"/>
              <a:t>        Riportala nella colonna delle decine.                           Assegno</a:t>
            </a:r>
          </a:p>
          <a:p>
            <a:r>
              <a:rPr lang="it-IT" sz="2000" dirty="0"/>
              <a:t>        Addiziona le decine aggiungi la decina                     Esegui le addizioni con il cambio pag. </a:t>
            </a:r>
            <a:r>
              <a:rPr lang="it-IT" sz="2000"/>
              <a:t>22 e 23 </a:t>
            </a:r>
            <a:endParaRPr lang="it-IT" sz="2000" dirty="0"/>
          </a:p>
          <a:p>
            <a:r>
              <a:rPr lang="it-IT" sz="2000" dirty="0"/>
              <a:t>        riportata. Scrivi il risultato.</a:t>
            </a:r>
          </a:p>
          <a:p>
            <a:r>
              <a:rPr lang="it-IT" sz="2000" dirty="0"/>
              <a:t>                                                           </a:t>
            </a:r>
          </a:p>
          <a:p>
            <a:r>
              <a:rPr lang="it-IT" sz="2000" dirty="0"/>
              <a:t>          </a:t>
            </a:r>
          </a:p>
          <a:p>
            <a:endParaRPr lang="it-IT" sz="2000" dirty="0"/>
          </a:p>
          <a:p>
            <a:endParaRPr lang="it-IT" sz="2000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5438588-0B08-42B8-9119-98E968F1183B}"/>
              </a:ext>
            </a:extLst>
          </p:cNvPr>
          <p:cNvCxnSpPr/>
          <p:nvPr/>
        </p:nvCxnSpPr>
        <p:spPr>
          <a:xfrm>
            <a:off x="6764784" y="2725444"/>
            <a:ext cx="82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o 19">
            <a:extLst>
              <a:ext uri="{FF2B5EF4-FFF2-40B4-BE49-F238E27FC236}">
                <a16:creationId xmlns:a16="http://schemas.microsoft.com/office/drawing/2014/main" id="{5A2675C5-AE5F-41BA-ADD6-52EC162FFFA7}"/>
              </a:ext>
            </a:extLst>
          </p:cNvPr>
          <p:cNvSpPr/>
          <p:nvPr/>
        </p:nvSpPr>
        <p:spPr>
          <a:xfrm>
            <a:off x="6019060" y="381739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D4F71433-9FF7-4BE1-AC8A-EB177B4D6CAE}"/>
              </a:ext>
            </a:extLst>
          </p:cNvPr>
          <p:cNvSpPr/>
          <p:nvPr/>
        </p:nvSpPr>
        <p:spPr>
          <a:xfrm>
            <a:off x="6866877" y="2742071"/>
            <a:ext cx="355107" cy="1130812"/>
          </a:xfrm>
          <a:custGeom>
            <a:avLst/>
            <a:gdLst>
              <a:gd name="connsiteX0" fmla="*/ 355107 w 355107"/>
              <a:gd name="connsiteY0" fmla="*/ 1130812 h 1130812"/>
              <a:gd name="connsiteX1" fmla="*/ 239697 w 355107"/>
              <a:gd name="connsiteY1" fmla="*/ 38859 h 1130812"/>
              <a:gd name="connsiteX2" fmla="*/ 0 w 355107"/>
              <a:gd name="connsiteY2" fmla="*/ 225290 h 1130812"/>
              <a:gd name="connsiteX3" fmla="*/ 0 w 355107"/>
              <a:gd name="connsiteY3" fmla="*/ 225290 h 1130812"/>
              <a:gd name="connsiteX4" fmla="*/ 0 w 355107"/>
              <a:gd name="connsiteY4" fmla="*/ 225290 h 1130812"/>
              <a:gd name="connsiteX5" fmla="*/ 0 w 355107"/>
              <a:gd name="connsiteY5" fmla="*/ 225290 h 113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107" h="1130812">
                <a:moveTo>
                  <a:pt x="355107" y="1130812"/>
                </a:moveTo>
                <a:cubicBezTo>
                  <a:pt x="326994" y="660295"/>
                  <a:pt x="298881" y="189779"/>
                  <a:pt x="239697" y="38859"/>
                </a:cubicBezTo>
                <a:cubicBezTo>
                  <a:pt x="180513" y="-112061"/>
                  <a:pt x="0" y="225290"/>
                  <a:pt x="0" y="225290"/>
                </a:cubicBezTo>
                <a:lnTo>
                  <a:pt x="0" y="225290"/>
                </a:lnTo>
                <a:lnTo>
                  <a:pt x="0" y="225290"/>
                </a:lnTo>
                <a:lnTo>
                  <a:pt x="0" y="2252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5C9679A-4956-4263-A44B-FF7071E22C5F}"/>
              </a:ext>
            </a:extLst>
          </p:cNvPr>
          <p:cNvCxnSpPr/>
          <p:nvPr/>
        </p:nvCxnSpPr>
        <p:spPr>
          <a:xfrm>
            <a:off x="6764784" y="331359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2881929-F217-499E-AC12-03D8F320F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8900" y="4391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4AB14-2561-4F27-85E6-8643F8C6F748}"/>
              </a:ext>
            </a:extLst>
          </p:cNvPr>
          <p:cNvSpPr txBox="1"/>
          <p:nvPr/>
        </p:nvSpPr>
        <p:spPr>
          <a:xfrm>
            <a:off x="2069977" y="150919"/>
            <a:ext cx="115676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GEOMETRIA   -  LE LINEE</a:t>
            </a:r>
          </a:p>
          <a:p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FCBE1A-4CE7-4BC0-B099-7534359D3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68" y="1320241"/>
            <a:ext cx="7745075" cy="5662048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67FD14C-E189-46D8-9234-CBDCB02FC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4061" y="2637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5E34DC-AC6F-4F63-B85C-EA41397B4685}"/>
              </a:ext>
            </a:extLst>
          </p:cNvPr>
          <p:cNvSpPr txBox="1"/>
          <p:nvPr/>
        </p:nvSpPr>
        <p:spPr>
          <a:xfrm>
            <a:off x="887767" y="230819"/>
            <a:ext cx="115853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TANTE LINEE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>
              <a:solidFill>
                <a:srgbClr val="FF0000"/>
              </a:solidFill>
            </a:endParaRPr>
          </a:p>
          <a:p>
            <a:endParaRPr lang="it-IT" sz="2400" dirty="0">
              <a:solidFill>
                <a:srgbClr val="FF0000"/>
              </a:solidFill>
            </a:endParaRP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La linea è un insieme infinito di punti posti uno accanto all’altro, non ha né un inizio né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una fine ed hanno una sola dimensione: la lunghezza.</a:t>
            </a:r>
          </a:p>
          <a:p>
            <a:r>
              <a:rPr lang="it-IT" sz="2400" dirty="0"/>
              <a:t>Possiamo individuare diversi tipi di linee:</a:t>
            </a:r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148F99-7DF6-4CA5-A0CD-A38B7F739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1" y="701334"/>
            <a:ext cx="8390849" cy="322897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79C4B06-DB8F-4FAB-83EE-8A4A522E2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8488" y="2139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28506A2F-003F-4033-AB54-374BEC8D2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51257"/>
              </p:ext>
            </p:extLst>
          </p:nvPr>
        </p:nvGraphicFramePr>
        <p:xfrm>
          <a:off x="2032000" y="506602"/>
          <a:ext cx="9375806" cy="615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903">
                  <a:extLst>
                    <a:ext uri="{9D8B030D-6E8A-4147-A177-3AD203B41FA5}">
                      <a16:colId xmlns:a16="http://schemas.microsoft.com/office/drawing/2014/main" val="958752584"/>
                    </a:ext>
                  </a:extLst>
                </a:gridCol>
                <a:gridCol w="4687903">
                  <a:extLst>
                    <a:ext uri="{9D8B030D-6E8A-4147-A177-3AD203B41FA5}">
                      <a16:colId xmlns:a16="http://schemas.microsoft.com/office/drawing/2014/main" val="226434471"/>
                    </a:ext>
                  </a:extLst>
                </a:gridCol>
              </a:tblGrid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retta </a:t>
                      </a:r>
                      <a:r>
                        <a:rPr lang="it-IT" dirty="0"/>
                        <a:t>è una linea infinita  che non cambia mai direzione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36372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spezzata </a:t>
                      </a:r>
                      <a:r>
                        <a:rPr lang="it-IT" dirty="0"/>
                        <a:t>è una linea  formata solo da tratti di linea retta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0510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curva </a:t>
                      </a:r>
                      <a:r>
                        <a:rPr lang="it-IT" dirty="0"/>
                        <a:t>è una linea infinita che cambia sempre direzione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18444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mista </a:t>
                      </a:r>
                      <a:r>
                        <a:rPr lang="it-IT" dirty="0"/>
                        <a:t>è una linea formata da linee rette e linee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83988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chiusa </a:t>
                      </a:r>
                      <a:r>
                        <a:rPr lang="it-IT" dirty="0"/>
                        <a:t>quando le due estremità si toccano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02994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aperta </a:t>
                      </a:r>
                      <a:r>
                        <a:rPr lang="it-IT" dirty="0"/>
                        <a:t>quando le due estremità non si toccano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091968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semplice </a:t>
                      </a:r>
                      <a:r>
                        <a:rPr lang="it-IT" dirty="0"/>
                        <a:t>è una linea che non ha incroci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22310"/>
                  </a:ext>
                </a:extLst>
              </a:tr>
              <a:tr h="768956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Linea intrecciata</a:t>
                      </a:r>
                      <a:r>
                        <a:rPr lang="it-IT" dirty="0"/>
                        <a:t> è una linea che ha uno o più  incroci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484823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ADA82ED1-BA93-4BF9-9F6E-DBBCE7872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829" y="3554780"/>
            <a:ext cx="1438367" cy="7675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8A6A908-907F-4978-8A8D-02B98A1C1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829" y="4322283"/>
            <a:ext cx="1438367" cy="8417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88F5D7-2DA7-4C65-9A11-5F50C41D4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828" y="506602"/>
            <a:ext cx="1438367" cy="74011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348B6F4-E801-4BB3-A7A7-EA770CD5B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827" y="1246718"/>
            <a:ext cx="1438367" cy="81384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3BDC3B3-C7CE-4C03-892C-DE6B42053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827" y="2060558"/>
            <a:ext cx="1438367" cy="76750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B0CD9FF-7FCD-463A-A071-4C2463804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0827" y="2822690"/>
            <a:ext cx="1438367" cy="73209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B6385C6-94FA-4562-9F02-FE363F9CD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827" y="5862843"/>
            <a:ext cx="1438367" cy="79540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61E46CE-2732-4796-8857-1482074C63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0827" y="5164028"/>
            <a:ext cx="1438367" cy="698814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C6397AC-7461-4342-B72B-B08D88269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10307" y="262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238AF0-A3B7-4D72-8EB7-0B8C92983DC6}"/>
              </a:ext>
            </a:extLst>
          </p:cNvPr>
          <p:cNvSpPr txBox="1"/>
          <p:nvPr/>
        </p:nvSpPr>
        <p:spPr>
          <a:xfrm>
            <a:off x="214543" y="335845"/>
            <a:ext cx="117629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Una linea retta può essere: </a:t>
            </a:r>
            <a:r>
              <a:rPr lang="it-IT" dirty="0">
                <a:solidFill>
                  <a:srgbClr val="FF0000"/>
                </a:solidFill>
              </a:rPr>
              <a:t>orizzontale, verticale, obliqua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         ASSEGNO</a:t>
            </a:r>
          </a:p>
          <a:p>
            <a:r>
              <a:rPr lang="it-IT" dirty="0"/>
              <a:t>         Completa sul libro pag. 79 – 80- 145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3574FB-4068-4DDB-A6B3-1D09D9DC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907999"/>
            <a:ext cx="2798206" cy="489799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1AF3738-AAE5-462C-8DB6-90CAC46D7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Pillole di geometria: le linee">
            <a:hlinkClick r:id="" action="ppaction://media"/>
            <a:extLst>
              <a:ext uri="{FF2B5EF4-FFF2-40B4-BE49-F238E27FC236}">
                <a16:creationId xmlns:a16="http://schemas.microsoft.com/office/drawing/2014/main" id="{386D1F9A-01DB-4DA3-AC25-5560093286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97029" y="956569"/>
            <a:ext cx="6597941" cy="4944862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3C47DCE-8215-49A6-B9EF-80EAF8AAD2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2682" y="280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4" title="ADDIZIONI CON IL CAMBIO">
            <a:hlinkClick r:id="" action="ppaction://media"/>
            <a:extLst>
              <a:ext uri="{FF2B5EF4-FFF2-40B4-BE49-F238E27FC236}">
                <a16:creationId xmlns:a16="http://schemas.microsoft.com/office/drawing/2014/main" id="{3BD10ADD-BA69-4E90-9353-5A15F28550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2741" y="941033"/>
            <a:ext cx="9106517" cy="51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479</TotalTime>
  <Words>369</Words>
  <Application>Microsoft Office PowerPoint</Application>
  <PresentationFormat>Widescreen</PresentationFormat>
  <Paragraphs>94</Paragraphs>
  <Slides>9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63</cp:revision>
  <dcterms:created xsi:type="dcterms:W3CDTF">2020-11-28T20:29:36Z</dcterms:created>
  <dcterms:modified xsi:type="dcterms:W3CDTF">2020-12-01T16:13:20Z</dcterms:modified>
</cp:coreProperties>
</file>