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6" r:id="rId15"/>
    <p:sldId id="275" r:id="rId16"/>
    <p:sldId id="268" r:id="rId17"/>
    <p:sldId id="273" r:id="rId18"/>
    <p:sldId id="270" r:id="rId19"/>
    <p:sldId id="271" r:id="rId20"/>
    <p:sldId id="269" r:id="rId21"/>
    <p:sldId id="272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A28CE5-0AD5-42A1-8D60-FA8F1BD30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055253-D010-44D9-BF38-4773F914E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5F39B3-BE98-4A74-A784-21F9EE04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A04A8F-E7A0-4B82-886B-B48ABB97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F52192-DF5A-4996-8B78-CAF6EEBB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44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429A4-99A3-4E5D-8F91-6DAA1FF8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C677C1-12F4-494C-B17C-34D69C5AF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2030EF-BEA5-45B2-B674-B09A8E07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3ED130-15D7-49DE-85B0-1D96330F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EFE5A-1AC9-416E-A947-19BB3970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53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F5E629-5AC0-424A-B198-2DE28887A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B54E1D-A948-4D65-99B4-D349365D6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7BE1BB-88BD-463C-9D27-668E45D8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577061-8F63-4B09-804A-0E3508D1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F7C10E-19E4-43B3-B3B6-2C86B54C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38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FCF91-1567-488C-89F9-5CA7ED98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3571C6-BB59-47CB-B308-9D52F23BB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071CD0-577F-4E22-810D-90D1C15A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B542B3-7D95-48B7-9D21-47ED87DD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3E6640-2367-48F7-98F8-0FC9234B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84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D87EC-F9E4-4222-8417-CDAEB959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BDD4DC-6E48-4342-9A7D-4006EA9D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716B8D-1432-42DD-8163-6E93C153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EBA1B2-122B-4E9D-93B8-AE9C07BA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430888-2D1C-495F-B91E-55DD710D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67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F6A3D8-C410-4401-A649-9B51B13E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0C1D8-6229-4063-B6E4-80CC64719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6C28F4-6CF8-4099-BA93-0015D1F8E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9BC3A7-A281-4265-9106-708AA9AF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74EF03-578C-4A3B-B4C4-4BF74FC7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9D2129-DE35-4C50-98BF-5A35DA66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68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7BACA-60CE-4A4D-A9A9-6F92B941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ADF6C6-61F9-4F07-BCD7-34598655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B0343-975D-4763-AC15-3DB41D4F9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7BD1B2-F95D-4FF6-9F31-459CFE8E5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C6180C9-BC77-41DD-A944-9A0D4CB2B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6F261C-4C0A-491E-8A0B-EF30D9D8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340B63-CC70-4CE9-9056-78BCA18C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4A18D0-5CF1-4F94-8015-3B396E78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21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829CC0-405F-4750-8BD7-19AB21D0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D06D5D-AB4B-4DE9-9EA9-114640DE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1A7A36-A549-489D-BBA1-D8A2070E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F18A76-91DE-49EC-9485-A9926F1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00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838EF1-7E8C-4203-AE5E-8D245B91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2BACBF-72B4-4100-A69E-9DDED16D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C28600-9271-4586-A53E-5F98BAAB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C13DE-E636-4179-902D-12271D6C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B88BE9-9F4D-45EF-B98D-82178AE62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62654-249C-4B95-AB62-DA2B4668B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4EEDC7-3B2F-480E-9D8E-AA3F8E80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1F24F3-095F-4CE3-BC53-1B786131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1D6FF1-27D9-4FF4-999E-0B8D9147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85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A67B2-2BAC-42B5-910B-2C566A77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AE81EC2-DD9C-4217-8CE7-1B17D4C90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72D33B-648D-4976-812C-25F348E35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FC6EE4-7FEF-4C2E-B766-E031796F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E618B5-918C-433D-B7F1-CF00A02F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4D0D41-9F7E-4D09-B472-FF849E7A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81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27F5547-3173-4857-9BAB-FABB272D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827ACB-1214-4A8B-8EE8-11807B76C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BE7359-B95C-44AF-A941-F0F558898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92E5-4526-4B61-A6A1-9F7B353EFE9D}" type="datetimeFigureOut">
              <a:rPr lang="it-IT" smtClean="0"/>
              <a:t>16/12/2020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1460D-7B1E-41C2-934A-DC26E0462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EC537F-C6E6-49B4-BA3E-B58858A51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1B0D9-B8E3-4438-B9FE-FC9B0623FB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17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67F7F-186C-4F9D-AA61-69EFDEB2F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559" y="497840"/>
            <a:ext cx="6431281" cy="2814320"/>
          </a:xfrm>
        </p:spPr>
        <p:txBody>
          <a:bodyPr>
            <a:normAutofit/>
          </a:bodyPr>
          <a:lstStyle/>
          <a:p>
            <a:r>
              <a:rPr lang="it-IT" sz="6600" b="1" dirty="0">
                <a:solidFill>
                  <a:srgbClr val="0000FF"/>
                </a:solidFill>
                <a:latin typeface="Blackadder ITC" panose="04020505051007020D02" pitchFamily="82" charset="0"/>
              </a:rPr>
              <a:t>Scopriamo </a:t>
            </a:r>
            <a:br>
              <a:rPr lang="it-IT" sz="6600" b="1" dirty="0">
                <a:solidFill>
                  <a:srgbClr val="0000FF"/>
                </a:solidFill>
                <a:latin typeface="Blackadder ITC" panose="04020505051007020D02" pitchFamily="82" charset="0"/>
              </a:rPr>
            </a:br>
            <a:r>
              <a:rPr lang="it-IT" sz="6600" b="1" dirty="0">
                <a:solidFill>
                  <a:srgbClr val="0000FF"/>
                </a:solidFill>
                <a:latin typeface="Blackadder ITC" panose="04020505051007020D02" pitchFamily="82" charset="0"/>
              </a:rPr>
              <a:t>l’elettromagnetismo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2BB62A-70DB-4555-AB7D-43FD97F82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120" y="3723958"/>
            <a:ext cx="5008880" cy="16557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Scienze, tecnologia, ed. civica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Classe 5 A Capoluogo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Docente Pulcrano Rosa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43A255-5741-4A9C-8A49-B417804C6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41" y="671502"/>
            <a:ext cx="5158422" cy="551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23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6ECB3A-07E3-41CD-B4F5-50D0BA7F63C3}"/>
              </a:ext>
            </a:extLst>
          </p:cNvPr>
          <p:cNvSpPr txBox="1"/>
          <p:nvPr/>
        </p:nvSpPr>
        <p:spPr>
          <a:xfrm>
            <a:off x="352425" y="380857"/>
            <a:ext cx="11201400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ricordato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simpatico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esperimento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avevo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visto 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sui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libri: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penna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plastica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che,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strofinata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panno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34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lana,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attirava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pezzetti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3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carta.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663E7C-CBED-4444-B653-20976914DC85}"/>
              </a:ext>
            </a:extLst>
          </p:cNvPr>
          <p:cNvSpPr txBox="1"/>
          <p:nvPr/>
        </p:nvSpPr>
        <p:spPr>
          <a:xfrm>
            <a:off x="352425" y="1203119"/>
            <a:ext cx="6705600" cy="5166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8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fosse</a:t>
            </a:r>
            <a:r>
              <a:rPr kumimoji="0" lang="it-IT" sz="2800" b="1" i="0" u="none" strike="noStrike" kern="1200" cap="none" spc="-1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magnetismo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Impossibile,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c'erano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oggetti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metallo!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715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letto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libri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scoperto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tratta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-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elettricità.</a:t>
            </a:r>
          </a:p>
          <a:p>
            <a:pPr marL="12700" marR="5715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non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quella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scorre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metallici,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mette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funzione </a:t>
            </a:r>
            <a:r>
              <a:rPr kumimoji="0" lang="it-IT" sz="2000" b="1" i="0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apparecchi</a:t>
            </a:r>
            <a:r>
              <a:rPr kumimoji="0" lang="it-IT" sz="2000" b="1" i="0" u="none" strike="noStrike" kern="1200" cap="none" spc="3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E’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tipo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elettricità,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elettricità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B379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chiamata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statica. 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Tutte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costituite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particelle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(atomi)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formate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cariche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negative,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strofinamento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fatto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altro 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separare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tipi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cariche.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panno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ceduto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penna 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cariche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negative,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questa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caricata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negativamente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potuto attrarre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pezzetti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così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formato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</a:t>
            </a:r>
            <a:r>
              <a:rPr kumimoji="0" lang="it-IT" sz="2000" b="1" i="0" u="none" strike="noStrike" kern="1200" cap="none" spc="-1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Adesso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capito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volte,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quando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tolgo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maglione,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miei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elettrizzati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sento</a:t>
            </a:r>
            <a:r>
              <a:rPr kumimoji="0" lang="it-IT" sz="2000" b="1" i="0" u="none" strike="noStrike" kern="1200" cap="none" spc="1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spettinato.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9F87F9-FCE9-4D14-BBE9-A57D4778D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586" y="2136536"/>
            <a:ext cx="2761727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4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750EA3-356A-40CC-AE95-38172D7ABFD5}"/>
              </a:ext>
            </a:extLst>
          </p:cNvPr>
          <p:cNvSpPr txBox="1"/>
          <p:nvPr/>
        </p:nvSpPr>
        <p:spPr>
          <a:xfrm>
            <a:off x="504824" y="714232"/>
            <a:ext cx="10658475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può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né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toccare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né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vedere,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presente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attorno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nei 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dintorni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spenti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spina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inserita.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AA2D77-1639-4C49-A584-3FA34CB0C681}"/>
              </a:ext>
            </a:extLst>
          </p:cNvPr>
          <p:cNvSpPr txBox="1"/>
          <p:nvPr/>
        </p:nvSpPr>
        <p:spPr>
          <a:xfrm>
            <a:off x="4733925" y="5531421"/>
            <a:ext cx="6981825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indebolisce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nell'attraversare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muri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case,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fabbriche,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diversi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edifici 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fitti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filari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alberi.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202C1B-DB58-4F8A-A373-56C17C545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825" y="1855055"/>
            <a:ext cx="3744283" cy="3412129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9CBB8ED-A928-4962-AC15-97524A08E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5875" y="1981200"/>
            <a:ext cx="1584325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675FEE-DFC9-4C87-9A2D-5AEA7F96DED8}"/>
              </a:ext>
            </a:extLst>
          </p:cNvPr>
          <p:cNvSpPr txBox="1"/>
          <p:nvPr/>
        </p:nvSpPr>
        <p:spPr>
          <a:xfrm>
            <a:off x="352425" y="409432"/>
            <a:ext cx="6096000" cy="10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0209" marR="5080" lvl="0" indent="-398145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2B379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spina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lampada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inserita,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l'interruttore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spento: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presente 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intorno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lampada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corrente.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C4EC60-4001-435F-813B-E9BA92939743}"/>
              </a:ext>
            </a:extLst>
          </p:cNvPr>
          <p:cNvSpPr txBox="1"/>
          <p:nvPr/>
        </p:nvSpPr>
        <p:spPr>
          <a:xfrm>
            <a:off x="419100" y="5210032"/>
            <a:ext cx="6096000" cy="10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0209" marR="5080" lvl="0" indent="-398145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0209" algn="l"/>
              </a:tabLst>
              <a:defRPr/>
            </a:pPr>
            <a:r>
              <a:rPr kumimoji="0" lang="it-IT" sz="1700" b="1" i="0" u="none" strike="noStrike" kern="1200" cap="none" spc="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</a:t>
            </a:r>
            <a:r>
              <a:rPr kumimoji="0" lang="it-IT" sz="1700" b="1" i="0" u="none" strike="noStrike" kern="1200" cap="none" spc="80" normalizeH="0" baseline="0" noProof="0" dirty="0">
                <a:ln>
                  <a:noFill/>
                </a:ln>
                <a:solidFill>
                  <a:srgbClr val="2B379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	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L'interruttore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lampada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acceso: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passaggio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corrente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necessaria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all'accensione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lampadina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</a:t>
            </a:r>
            <a:r>
              <a:rPr kumimoji="0" lang="it-IT" sz="2000" b="1" i="0" u="none" strike="noStrike" kern="1200" cap="none" spc="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38973E-80CC-4B9B-95A3-609A938AC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47" y="1681264"/>
            <a:ext cx="3438556" cy="313352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7E0041-64C5-4042-A9E2-236662687CC3}"/>
              </a:ext>
            </a:extLst>
          </p:cNvPr>
          <p:cNvSpPr txBox="1"/>
          <p:nvPr/>
        </p:nvSpPr>
        <p:spPr>
          <a:xfrm>
            <a:off x="5734050" y="1590532"/>
            <a:ext cx="6096000" cy="132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leggendo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libri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appreso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intorno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fili </a:t>
            </a:r>
            <a:r>
              <a:rPr kumimoji="0" lang="it-IT" sz="2000" b="1" i="0" u="none" strike="noStrike" kern="120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dove 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passa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corrente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attorno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agli 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 quindi 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elettrico,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</a:t>
            </a:r>
            <a:r>
              <a:rPr kumimoji="0" lang="it-IT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FFFC29-340A-41DC-8B98-89E4274C65BA}"/>
              </a:ext>
            </a:extLst>
          </p:cNvPr>
          <p:cNvSpPr txBox="1"/>
          <p:nvPr/>
        </p:nvSpPr>
        <p:spPr>
          <a:xfrm>
            <a:off x="5734050" y="304634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24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origine </a:t>
            </a:r>
            <a:r>
              <a:rPr kumimoji="0" lang="it-IT" sz="24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così </a:t>
            </a:r>
            <a:r>
              <a:rPr kumimoji="0" lang="it-IT" sz="24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4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</a:t>
            </a:r>
            <a:r>
              <a:rPr kumimoji="0" lang="it-IT" sz="24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B379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222B5FF-4EB5-4862-BB23-0D00B71D6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4034430"/>
            <a:ext cx="4898826" cy="2190495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A0ED2CF-EC42-4F5F-A07B-7BCF786A4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4757" y="158608"/>
            <a:ext cx="1265718" cy="126571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87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0E37D1-CD76-458A-A92B-18B8C3A30946}"/>
              </a:ext>
            </a:extLst>
          </p:cNvPr>
          <p:cNvSpPr txBox="1"/>
          <p:nvPr/>
        </p:nvSpPr>
        <p:spPr>
          <a:xfrm>
            <a:off x="752475" y="555235"/>
            <a:ext cx="6096000" cy="4917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1" i="0" u="none" strike="noStrike" kern="1200" cap="none" spc="10" normalizeH="0" baseline="0" noProof="0" dirty="0">
              <a:ln>
                <a:noFill/>
              </a:ln>
              <a:solidFill>
                <a:srgbClr val="ED1E2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spc="10" dirty="0">
                <a:solidFill>
                  <a:srgbClr val="0000FF"/>
                </a:solidFill>
                <a:latin typeface="Calibri"/>
                <a:cs typeface="Calibri"/>
              </a:rPr>
              <a:t>LE SORGENTI IN CASA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elettrodomestici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utilizziamo </a:t>
            </a: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giorni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 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elettrici: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l’asciugacapelli,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televisore,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radio, 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forno 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elettrico,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forno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microonde,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telefonino,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computer.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Quindi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quasi 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tutte 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lang="it-IT" sz="2000" b="1" i="0" u="none" strike="noStrike" kern="120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abitazioni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esistono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elettrodomestici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emettono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</a:t>
            </a:r>
            <a:r>
              <a:rPr kumimoji="0" lang="it-IT" sz="2000" b="1" i="0" u="none" strike="noStrike" kern="1200" cap="none" spc="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Tutti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questi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comfort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possono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però 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aumentare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elettromagnetico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nelle 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nostre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1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lang="it-IT" sz="2000" b="1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prodotto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dagli 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elettrodomestici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potenza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</a:t>
            </a:r>
            <a:r>
              <a:rPr kumimoji="0" lang="it-IT" sz="2000" b="1" i="0" u="none" strike="noStrike" kern="1200" cap="none" spc="2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loro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motore, della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richiesta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energia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condizioni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funzionamento.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756C3B-BCE7-4005-B7BE-6C6B3E2D2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72"/>
          <a:stretch/>
        </p:blipFill>
        <p:spPr>
          <a:xfrm>
            <a:off x="8077199" y="1523817"/>
            <a:ext cx="2905125" cy="3677015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D689140-BF81-4C1E-ACBA-294AD44F5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1024" y="377642"/>
            <a:ext cx="1146175" cy="11461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953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06D516-A4EC-4E99-90AE-6052DF6D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30" y="597162"/>
            <a:ext cx="8711939" cy="56636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077EEE-F458-443D-BEAF-04D542D2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129" y="737381"/>
            <a:ext cx="1243692" cy="53832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1E5498-8DEE-4A60-8D2C-C60E065C04F5}"/>
              </a:ext>
            </a:extLst>
          </p:cNvPr>
          <p:cNvSpPr txBox="1"/>
          <p:nvPr/>
        </p:nvSpPr>
        <p:spPr>
          <a:xfrm>
            <a:off x="2670061" y="809491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ASCIUGACAPELLI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495186-6AE3-4801-8A26-E1847B1AF110}"/>
              </a:ext>
            </a:extLst>
          </p:cNvPr>
          <p:cNvSpPr txBox="1"/>
          <p:nvPr/>
        </p:nvSpPr>
        <p:spPr>
          <a:xfrm>
            <a:off x="3219450" y="170035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LAVATRICE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33B414-C9EF-46E8-B163-DA1C2AA2EB1B}"/>
              </a:ext>
            </a:extLst>
          </p:cNvPr>
          <p:cNvSpPr txBox="1"/>
          <p:nvPr/>
        </p:nvSpPr>
        <p:spPr>
          <a:xfrm>
            <a:off x="3108210" y="2690106"/>
            <a:ext cx="301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TOSTAPANE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8DA920-221F-4442-9AEB-37DAD8A35CD1}"/>
              </a:ext>
            </a:extLst>
          </p:cNvPr>
          <p:cNvSpPr txBox="1"/>
          <p:nvPr/>
        </p:nvSpPr>
        <p:spPr>
          <a:xfrm>
            <a:off x="2752725" y="3607809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FORNO ELETTRICO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8115C4-1CD4-4C09-98FA-1C7C10E061B6}"/>
              </a:ext>
            </a:extLst>
          </p:cNvPr>
          <p:cNvSpPr txBox="1"/>
          <p:nvPr/>
        </p:nvSpPr>
        <p:spPr>
          <a:xfrm>
            <a:off x="2438570" y="4558434"/>
            <a:ext cx="4524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FORNO A MICROONDE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A7CEBD-1C87-49F3-B3DF-122437B16C4B}"/>
              </a:ext>
            </a:extLst>
          </p:cNvPr>
          <p:cNvSpPr txBox="1"/>
          <p:nvPr/>
        </p:nvSpPr>
        <p:spPr>
          <a:xfrm>
            <a:off x="2918052" y="5445682"/>
            <a:ext cx="373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LAVASTOVIGLIE</a:t>
            </a:r>
          </a:p>
        </p:txBody>
      </p:sp>
    </p:spTree>
    <p:extLst>
      <p:ext uri="{BB962C8B-B14F-4D97-AF65-F5344CB8AC3E}">
        <p14:creationId xmlns:p14="http://schemas.microsoft.com/office/powerpoint/2010/main" val="3366094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B24A46-A386-4BA9-BD8A-B39A7F96CBF7}"/>
              </a:ext>
            </a:extLst>
          </p:cNvPr>
          <p:cNvSpPr txBox="1"/>
          <p:nvPr/>
        </p:nvSpPr>
        <p:spPr>
          <a:xfrm>
            <a:off x="504825" y="349821"/>
            <a:ext cx="11182350" cy="513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Nell'ambiente </a:t>
            </a:r>
            <a:r>
              <a:rPr kumimoji="0" lang="it-IT" sz="2800" b="1" i="0" u="none" strike="noStrike" kern="120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domestico </a:t>
            </a:r>
            <a:r>
              <a:rPr kumimoji="0" lang="it-IT" sz="28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800" b="1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dobbiamo </a:t>
            </a:r>
            <a:r>
              <a:rPr kumimoji="0" lang="it-IT" sz="2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fare </a:t>
            </a:r>
            <a:r>
              <a:rPr kumimoji="0" lang="it-IT" sz="2800" b="1" i="0" u="none" strike="noStrike" kern="120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ragazzi?  </a:t>
            </a:r>
            <a:r>
              <a:rPr kumimoji="0" lang="it-IT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 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dico</a:t>
            </a:r>
            <a:r>
              <a:rPr kumimoji="0" lang="it-IT" sz="2800" b="1" i="0" u="none" strike="noStrike" kern="1200" cap="none" spc="-1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che: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4B2114-8AD6-4EDE-B1BC-C24DB463A67B}"/>
              </a:ext>
            </a:extLst>
          </p:cNvPr>
          <p:cNvSpPr txBox="1"/>
          <p:nvPr/>
        </p:nvSpPr>
        <p:spPr>
          <a:xfrm>
            <a:off x="1238250" y="1142569"/>
            <a:ext cx="8705850" cy="502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5080" lvl="0" indent="-285750" defTabSz="91440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480059" algn="l"/>
                <a:tab pos="1377950" algn="l"/>
                <a:tab pos="1452245" algn="l"/>
                <a:tab pos="2135505" algn="l"/>
                <a:tab pos="3308350" algn="l"/>
                <a:tab pos="4047490" algn="l"/>
                <a:tab pos="5194300" algn="l"/>
                <a:tab pos="6493510" algn="l"/>
                <a:tab pos="7450455" algn="l"/>
              </a:tabLst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E'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importante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camera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letto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ambienti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domestici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troppi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elettrici: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telefono,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cellulare,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radio,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televisione.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98450" marR="5080" lvl="0" indent="-285750" defTabSz="91440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480059" algn="l"/>
                <a:tab pos="1377950" algn="l"/>
                <a:tab pos="1452245" algn="l"/>
                <a:tab pos="2135505" algn="l"/>
                <a:tab pos="3308350" algn="l"/>
                <a:tab pos="4047490" algn="l"/>
                <a:tab pos="5194300" algn="l"/>
                <a:tab pos="6493510" algn="l"/>
                <a:tab pos="7450455" algn="l"/>
              </a:tabLst>
              <a:defRPr/>
            </a:pP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EVITARE </a:t>
            </a:r>
            <a:r>
              <a:rPr kumimoji="0" lang="it-IT" sz="20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L'USO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prolungato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 </a:t>
            </a:r>
            <a:r>
              <a:rPr kumimoji="0" lang="it-IT" sz="20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 (asciugacapelli, </a:t>
            </a:r>
            <a:r>
              <a:rPr kumimoji="0" lang="it-IT" sz="20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computer,</a:t>
            </a:r>
            <a:r>
              <a:rPr kumimoji="0" lang="it-IT" sz="2000" b="1" i="0" u="none" strike="noStrike" kern="0" cap="none" spc="1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radio,</a:t>
            </a:r>
            <a:r>
              <a:rPr kumimoji="0" lang="it-IT" sz="20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televisore..) </a:t>
            </a:r>
            <a:r>
              <a:rPr kumimoji="0" lang="it-IT" sz="20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98450" marR="5080" lvl="0" indent="-285750" defTabSz="91440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480059" algn="l"/>
                <a:tab pos="1377950" algn="l"/>
                <a:tab pos="1452245" algn="l"/>
                <a:tab pos="2135505" algn="l"/>
                <a:tab pos="3308350" algn="l"/>
                <a:tab pos="4047490" algn="l"/>
                <a:tab pos="5194300" algn="l"/>
                <a:tab pos="6493510" algn="l"/>
                <a:tab pos="7450455" algn="l"/>
              </a:tabLst>
              <a:defRPr/>
            </a:pP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IMPARARE</a:t>
            </a:r>
            <a:r>
              <a:rPr lang="it-IT" sz="2000" b="1" kern="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</a:t>
            </a:r>
            <a:r>
              <a:rPr kumimoji="0" lang="it-IT" sz="20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usare </a:t>
            </a:r>
            <a:r>
              <a:rPr kumimoji="0" lang="it-IT" sz="2000" b="1" i="0" u="none" strike="noStrike" kern="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apparecchiature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elettriche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generale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 </a:t>
            </a:r>
            <a:r>
              <a:rPr kumimoji="0" lang="it-IT" sz="2000" b="1" i="0" u="none" strike="noStrike" kern="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massima </a:t>
            </a:r>
            <a:r>
              <a:rPr kumimoji="0" lang="it-IT" sz="20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distanza</a:t>
            </a:r>
            <a:r>
              <a:rPr kumimoji="0" lang="it-IT" sz="2000" b="1" i="0" u="none" strike="noStrike" kern="0" cap="none" spc="2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utile</a:t>
            </a:r>
            <a:r>
              <a:rPr kumimoji="0" lang="it-IT" sz="2000" b="1" i="0" u="none" strike="noStrike" kern="0" cap="none" spc="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 </a:t>
            </a:r>
            <a:r>
              <a:rPr kumimoji="0" lang="it-IT" sz="20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lasciarl</a:t>
            </a:r>
            <a:r>
              <a:rPr kumimoji="0" lang="it-IT" sz="20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</a:t>
            </a:r>
            <a:r>
              <a:rPr kumimoji="0" lang="it-IT" sz="2000" b="1" i="0" u="none" strike="noStrike" kern="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inutilment</a:t>
            </a:r>
            <a:r>
              <a:rPr kumimoji="0" lang="it-IT" sz="20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it-IT" sz="2000" b="1" i="0" u="none" strike="noStrike" kern="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lang="it-IT" sz="20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orn</a:t>
            </a:r>
            <a:r>
              <a:rPr kumimoji="0" lang="it-IT" sz="2000" b="1" i="0" u="none" strike="noStrike" kern="0" cap="none" spc="-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lang="it-IT" sz="20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tostapan</a:t>
            </a:r>
            <a:r>
              <a:rPr kumimoji="0" lang="it-IT" sz="20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2000" b="1" i="0" u="none" strike="noStrike" kern="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lang="it-IT" sz="20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astovigli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2000" b="1" i="0" u="none" strike="noStrike" kern="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lang="it-IT" sz="2000" b="1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atric</a:t>
            </a:r>
            <a:r>
              <a:rPr kumimoji="0" lang="it-IT" sz="20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lang="it-IT" sz="2000" b="1" kern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</a:t>
            </a:r>
            <a:r>
              <a:rPr kumimoji="0" lang="it-IT" sz="2000" b="1" i="0" u="none" strike="noStrike" kern="0" cap="none" spc="-1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televisore).</a:t>
            </a:r>
          </a:p>
          <a:p>
            <a:pPr marL="362585" marR="6985" lvl="0" indent="-350520" defTabSz="91440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rimanere per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troppo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davanti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20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televisore </a:t>
            </a:r>
            <a:r>
              <a:rPr kumimoji="0" lang="it-IT" sz="20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mantenersi </a:t>
            </a:r>
            <a:r>
              <a:rPr kumimoji="0" lang="it-IT" sz="20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</a:t>
            </a:r>
            <a:r>
              <a:rPr kumimoji="0" lang="it-IT" sz="20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almeno </a:t>
            </a:r>
            <a:r>
              <a:rPr kumimoji="0" lang="it-IT" sz="2000" b="1" i="0" u="none" strike="noStrike" kern="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metri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 </a:t>
            </a:r>
            <a:r>
              <a:rPr kumimoji="0" lang="it-IT" sz="2000" b="1" i="0" u="none" strike="noStrike" kern="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distanza</a:t>
            </a:r>
            <a:r>
              <a:rPr kumimoji="0" lang="it-IT" sz="20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dall'apparecchio.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più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possibile </a:t>
            </a:r>
            <a:r>
              <a:rPr kumimoji="0" lang="it-IT" sz="20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distante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 </a:t>
            </a:r>
            <a:r>
              <a:rPr kumimoji="0" lang="it-IT" sz="20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cuscino </a:t>
            </a:r>
            <a:r>
              <a:rPr kumimoji="0" lang="it-IT" sz="20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radiosveglia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usarne </a:t>
            </a:r>
            <a:r>
              <a:rPr kumimoji="0" lang="it-IT" sz="20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0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pile.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lasciare </a:t>
            </a:r>
            <a:r>
              <a:rPr kumimoji="0" lang="it-IT" sz="20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acceso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durante </a:t>
            </a:r>
            <a:r>
              <a:rPr kumimoji="0" lang="it-IT" sz="2000" b="1" i="0" u="none" strike="noStrike" kern="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lang="it-IT" sz="2000" b="1" i="0" u="none" strike="noStrike" kern="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ore </a:t>
            </a:r>
            <a:r>
              <a:rPr kumimoji="0" lang="it-IT" sz="20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riposo </a:t>
            </a:r>
            <a:r>
              <a:rPr kumimoji="0" lang="it-IT" sz="20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accanto a </a:t>
            </a:r>
            <a:r>
              <a:rPr kumimoji="0" lang="it-IT" sz="2000" b="1" i="0" u="none" strike="noStrike" kern="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sé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sopra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proprio  </a:t>
            </a:r>
            <a:r>
              <a:rPr kumimoji="0" lang="it-IT" sz="20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comodino.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Utilizzare l'asciugacapelli alla maggior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distanza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possibile, </a:t>
            </a:r>
            <a:r>
              <a:rPr kumimoji="0" lang="it-IT" sz="2000" b="1" i="0" u="none" strike="noStrike" kern="1200" cap="none" spc="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20-30</a:t>
            </a:r>
            <a:r>
              <a:rPr kumimoji="0" lang="it-IT" sz="2000" b="1" i="0" u="none" strike="noStrike" kern="1200" cap="none" spc="2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cm dal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sostare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cucina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prossimità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</a:t>
            </a:r>
            <a:r>
              <a:rPr kumimoji="0" lang="it-IT" sz="20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forno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microonde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5080" lvl="0" indent="-350520" defTabSz="91440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</a:tabLst>
              <a:defRPr/>
            </a:pPr>
            <a:endParaRPr kumimoji="0" lang="it-IT" sz="1700" b="1" i="0" u="none" strike="noStrike" kern="0" cap="none" spc="-5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2963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63F1D2-7430-4A07-9592-CEE77BD48B13}"/>
              </a:ext>
            </a:extLst>
          </p:cNvPr>
          <p:cNvSpPr txBox="1"/>
          <p:nvPr/>
        </p:nvSpPr>
        <p:spPr>
          <a:xfrm>
            <a:off x="666750" y="532885"/>
            <a:ext cx="6096000" cy="6597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derivati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attività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impianti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l’uomo,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sviluppo 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scientifico,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introdotto</a:t>
            </a:r>
            <a:r>
              <a:rPr kumimoji="0" lang="it-IT" sz="2000" b="1" i="0" u="none" strike="noStrike" kern="120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nell’ambiente.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spiegherò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adesso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principali</a:t>
            </a:r>
            <a:r>
              <a:rPr kumimoji="0" lang="it-IT" sz="2000" b="1" i="0" u="none" strike="noStrike" kern="1200" cap="none" spc="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fonti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producono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elettromagnetici.</a:t>
            </a:r>
            <a:r>
              <a:rPr kumimoji="0" lang="it-IT" sz="2000" b="1" i="0" u="none" strike="noStrike" kern="1200" cap="none" spc="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9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SORGENTI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FUORI</a:t>
            </a: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CASA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”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1785" algn="l"/>
                <a:tab pos="890905" algn="l"/>
                <a:tab pos="1553210" algn="l"/>
                <a:tab pos="2225675" algn="l"/>
                <a:tab pos="3870960" algn="l"/>
                <a:tab pos="4771390" algn="l"/>
                <a:tab pos="5135245" algn="l"/>
                <a:tab pos="6024880" algn="l"/>
                <a:tab pos="6582409" algn="l"/>
                <a:tab pos="7202170" algn="l"/>
                <a:tab pos="7625080" algn="l"/>
                <a:tab pos="8507095" algn="l"/>
              </a:tabLst>
              <a:defRPr/>
            </a:pP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omagnetic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odott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fuori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casa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esempi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ripetitori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radiotelevisivi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radar.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cosa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s'intende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elettrodotto?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985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l'insieme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linee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elettriche,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metallici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tralicci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trasporto 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dell'energia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produzione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case,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scuole,</a:t>
            </a:r>
            <a:r>
              <a:rPr kumimoji="0" lang="it-IT" sz="2000" b="1" i="0" u="none" strike="noStrike" kern="1200" cap="none" spc="1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industrie.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985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Essi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costituiscono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elementi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fondamentali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sistema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realizzato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trasporto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 distribuzione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1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energia.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producono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definiti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“bassa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frequenza”.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7E5AE8-5BCB-4FB4-940F-416CE35F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4" y="1971675"/>
            <a:ext cx="435292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3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60AEF4-F845-4396-92FF-F2AF80E50557}"/>
              </a:ext>
            </a:extLst>
          </p:cNvPr>
          <p:cNvSpPr txBox="1"/>
          <p:nvPr/>
        </p:nvSpPr>
        <p:spPr>
          <a:xfrm>
            <a:off x="390524" y="351052"/>
            <a:ext cx="7134225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sorgenti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nell'ambiente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esterno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sono: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ripetitori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televisivi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</a:t>
            </a:r>
            <a:r>
              <a:rPr kumimoji="0" lang="it-IT" sz="2000" b="1" i="0" u="none" strike="noStrike" kern="1200" cap="none" spc="33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cellulari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CA609F-2C23-484E-9DA7-D76B6D7CFE53}"/>
              </a:ext>
            </a:extLst>
          </p:cNvPr>
          <p:cNvSpPr txBox="1"/>
          <p:nvPr/>
        </p:nvSpPr>
        <p:spPr>
          <a:xfrm>
            <a:off x="2000250" y="4863421"/>
            <a:ext cx="81915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costituiti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sistema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antenne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trasportano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suoni,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voci,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immagini </a:t>
            </a:r>
            <a:r>
              <a:rPr kumimoji="0" lang="it-IT" sz="20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video, 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permettendoci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sentire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voci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quindi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canzoni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sentire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qualcuno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 al 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vedere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immagini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televisore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telefonino.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definiti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“alta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frequenza”.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3B9E8C-A736-4CD3-9400-63C28012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4" y="1243147"/>
            <a:ext cx="7019921" cy="32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B8F8E5-20A3-4AF9-9F3A-58C71AC40061}"/>
              </a:ext>
            </a:extLst>
          </p:cNvPr>
          <p:cNvSpPr txBox="1"/>
          <p:nvPr/>
        </p:nvSpPr>
        <p:spPr>
          <a:xfrm>
            <a:off x="819150" y="6707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4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SICUREZZA </a:t>
            </a:r>
            <a:r>
              <a:rPr kumimoji="0" lang="it-IT" sz="2800" b="1" i="0" u="none" strike="noStrike" kern="1200" cap="none" spc="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ALL'ARIA</a:t>
            </a:r>
            <a:r>
              <a:rPr kumimoji="0" lang="it-IT" sz="2800" b="1" i="0" u="none" strike="noStrike" kern="1200" cap="none" spc="6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2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APERTA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8D0F67-4615-49F9-B4E3-B6D8196CBF8C}"/>
              </a:ext>
            </a:extLst>
          </p:cNvPr>
          <p:cNvSpPr txBox="1"/>
          <p:nvPr/>
        </p:nvSpPr>
        <p:spPr>
          <a:xfrm>
            <a:off x="819150" y="1231933"/>
            <a:ext cx="6096000" cy="1636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Elettrodotti,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ripetitori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radiotelevisivi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 cellulari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aumentano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elettromagnetico 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già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presente. </a:t>
            </a:r>
            <a:r>
              <a:rPr kumimoji="0" lang="it-IT" sz="2000" b="1" i="0" u="none" strike="noStrike" kern="1200" cap="none" spc="10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dato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addirittura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nome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fenomeno: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elettrosmog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inquinamento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5FE21C-86F6-43F6-A3B6-807E283C3D5E}"/>
              </a:ext>
            </a:extLst>
          </p:cNvPr>
          <p:cNvSpPr txBox="1"/>
          <p:nvPr/>
        </p:nvSpPr>
        <p:spPr>
          <a:xfrm>
            <a:off x="5210175" y="2980278"/>
            <a:ext cx="6096000" cy="363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telefoni cellulari</a:t>
            </a: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molto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utilizzati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bambini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telefono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cellulare,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funzionando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piccola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ricetrasmittente,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riceve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trasmette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radiazione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tramite</a:t>
            </a:r>
            <a:r>
              <a:rPr kumimoji="0" lang="it-IT" sz="2000" b="1" i="0" u="none" strike="noStrike" kern="1200" cap="none" spc="1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l'antenna.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 cellulari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trasmettono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molta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potenza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rispetto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stazioni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radio,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bisogna 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prestare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attenzione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all'utilizzo.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potrebbe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scaldare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corpo con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quale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viene 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contatto,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causando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aumento</a:t>
            </a:r>
            <a:r>
              <a:rPr kumimoji="0" lang="it-IT" sz="2000" b="1" i="0" u="none" strike="noStrike" kern="1200" cap="none" spc="3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temperatura.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provoca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effetti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termici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potrebbero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rivelarsi</a:t>
            </a:r>
            <a:r>
              <a:rPr kumimoji="0" lang="it-IT" sz="2000" b="1" i="0" u="none" strike="noStrike" kern="1200" cap="none" spc="-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nocivi.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9D610-1367-4B20-8FFC-35BED21B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80047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83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E9BB6C-AACA-4400-970B-ADA38A8D6175}"/>
              </a:ext>
            </a:extLst>
          </p:cNvPr>
          <p:cNvSpPr txBox="1"/>
          <p:nvPr/>
        </p:nvSpPr>
        <p:spPr>
          <a:xfrm>
            <a:off x="352425" y="411977"/>
            <a:ext cx="8877300" cy="4393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tabLst>
                <a:tab pos="362585" algn="l"/>
              </a:tabLst>
              <a:defRPr/>
            </a:pPr>
            <a:r>
              <a:rPr kumimoji="0" lang="it-IT" sz="24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DIMENTICARE MAI CHE è DAVVERO IMPORTANTE…</a:t>
            </a:r>
          </a:p>
          <a:p>
            <a:pPr marL="12700" marR="0" lvl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tabLst>
                <a:tab pos="362585" algn="l"/>
              </a:tabLst>
              <a:defRPr/>
            </a:pPr>
            <a:endParaRPr lang="it-IT" sz="1700" b="1" spc="-30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Fare colloqui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brevi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</a:t>
            </a:r>
            <a:r>
              <a:rPr kumimoji="0" lang="it-IT" sz="2000" b="1" i="0" u="none" strike="noStrike" kern="1200" cap="none" spc="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cellulare.</a:t>
            </a:r>
            <a:endParaRPr lang="it-IT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Utilizzare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l'auricolare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lang="it-IT" sz="2000" b="1" i="0" u="none" strike="noStrike" kern="1200" cap="none" spc="2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più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possibile. </a:t>
            </a:r>
            <a:endParaRPr lang="it-IT" sz="2000" b="1" spc="-60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Alterna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l'o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ecchi</a:t>
            </a:r>
            <a:r>
              <a:rPr lang="it-IT" sz="2000" b="1" spc="-25" dirty="0">
                <a:solidFill>
                  <a:srgbClr val="231F20"/>
                </a:solidFill>
                <a:latin typeface="Calibri"/>
                <a:cs typeface="Calibri"/>
              </a:rPr>
              <a:t>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  <a:r>
              <a:rPr kumimoji="0" lang="it-IT" sz="20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ersazion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evita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riscaldamento.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5080" lvl="0" indent="-35052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1399540" algn="l"/>
                <a:tab pos="1652270" algn="l"/>
                <a:tab pos="2748280" algn="l"/>
                <a:tab pos="3063240" algn="l"/>
              </a:tabLst>
              <a:defRPr/>
            </a:pP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onin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luoghi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aperti.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9525" lvl="0" indent="-35052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</a:tabLst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</a:t>
            </a:r>
            <a:r>
              <a:rPr kumimoji="0" lang="it-IT" sz="2000" b="1" i="0" u="none" strike="noStrike" kern="1200" cap="none" spc="2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vicino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sé 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durante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000" b="1" i="0" u="none" strike="noStrike" kern="1200" cap="none" spc="-1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riposo.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10160" lvl="0" indent="-35052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1451610" algn="l"/>
                <a:tab pos="1675764" algn="l"/>
                <a:tab pos="2402205" algn="l"/>
                <a:tab pos="2695575" algn="l"/>
                <a:tab pos="3465829" algn="l"/>
              </a:tabLst>
              <a:defRPr/>
            </a:pP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Rispetta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diviet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lang="it-IT" sz="20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certi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ambienti.</a:t>
            </a:r>
            <a:endParaRPr lang="it-IT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62585" marR="10160" lvl="0" indent="-35052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362585" algn="l"/>
                <a:tab pos="1451610" algn="l"/>
                <a:tab pos="1675764" algn="l"/>
                <a:tab pos="2402205" algn="l"/>
                <a:tab pos="2695575" algn="l"/>
                <a:tab pos="3465829" algn="l"/>
              </a:tabLst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negli 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ospedali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sugli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aerei perché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lang="it-IT" sz="20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onde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interferiscono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funzionamento 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</a:t>
            </a:r>
            <a:r>
              <a:rPr lang="it-IT" sz="2000" b="1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apparecchiature.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5080" lvl="0" indent="-35052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2000" b="1" i="0" u="none" strike="noStrike" kern="1200" cap="none" spc="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buona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 inoltre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20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bassa 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suoneria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parlare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bassa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voce 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quando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siamo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presenza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altre 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disturbare.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9525" lvl="0" indent="-35052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</a:tabLst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r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585" algn="l"/>
                <a:tab pos="1414780" algn="l"/>
                <a:tab pos="1445895" algn="l"/>
                <a:tab pos="1838960" algn="l"/>
                <a:tab pos="2519045" algn="l"/>
                <a:tab pos="2585085" algn="l"/>
                <a:tab pos="2941320" algn="l"/>
                <a:tab pos="3460115" algn="l"/>
              </a:tabLst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8C96ED-7EDB-4986-A5EB-E48951C3B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10"/>
          <a:stretch/>
        </p:blipFill>
        <p:spPr>
          <a:xfrm>
            <a:off x="9191625" y="2745195"/>
            <a:ext cx="2647950" cy="34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5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769CD1-F38C-4CA9-ADEB-8EF547895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66" y="1073699"/>
            <a:ext cx="3078747" cy="4913802"/>
          </a:xfrm>
          <a:prstGeom prst="rect">
            <a:avLst/>
          </a:prstGeom>
        </p:spPr>
      </p:pic>
      <p:sp>
        <p:nvSpPr>
          <p:cNvPr id="3" name="Fumetto: ovale 2">
            <a:extLst>
              <a:ext uri="{FF2B5EF4-FFF2-40B4-BE49-F238E27FC236}">
                <a16:creationId xmlns:a16="http://schemas.microsoft.com/office/drawing/2014/main" id="{292120EC-2D08-402F-84B4-A406A0494561}"/>
              </a:ext>
            </a:extLst>
          </p:cNvPr>
          <p:cNvSpPr/>
          <p:nvPr/>
        </p:nvSpPr>
        <p:spPr>
          <a:xfrm rot="4209048">
            <a:off x="4351907" y="471832"/>
            <a:ext cx="5858520" cy="5081532"/>
          </a:xfrm>
          <a:prstGeom prst="wedgeEllipseCallou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7CA1DA-7548-4C93-84B7-A87CF9B192A2}"/>
              </a:ext>
            </a:extLst>
          </p:cNvPr>
          <p:cNvSpPr txBox="1"/>
          <p:nvPr/>
        </p:nvSpPr>
        <p:spPr>
          <a:xfrm>
            <a:off x="5232399" y="870500"/>
            <a:ext cx="3627121" cy="62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Ciao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ragazzi!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 </a:t>
            </a: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1700" b="1" i="0" u="none" strike="noStrike" kern="1200" cap="none" spc="4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Gattix</a:t>
            </a:r>
            <a:r>
              <a:rPr kumimoji="0" lang="it-IT" sz="17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17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gatto</a:t>
            </a:r>
            <a:r>
              <a:rPr kumimoji="0" lang="it-IT" sz="1700" b="1" i="0" u="none" strike="noStrike" kern="1200" cap="none" spc="-2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molto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curioso.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51E3A0-2F7C-4722-A4EB-4F75EAF0D90B}"/>
              </a:ext>
            </a:extLst>
          </p:cNvPr>
          <p:cNvSpPr txBox="1"/>
          <p:nvPr/>
        </p:nvSpPr>
        <p:spPr>
          <a:xfrm>
            <a:off x="5513327" y="1781588"/>
            <a:ext cx="3535680" cy="246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715" lvl="0" indent="0" algn="just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17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mia </a:t>
            </a:r>
            <a:r>
              <a:rPr kumimoji="0" lang="it-IT" sz="17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voglia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conoscere </a:t>
            </a:r>
            <a:r>
              <a:rPr kumimoji="0" lang="it-IT" sz="17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17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cose </a:t>
            </a:r>
            <a:r>
              <a:rPr kumimoji="0" lang="it-IT" sz="17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nuove, </a:t>
            </a:r>
            <a:r>
              <a:rPr kumimoji="0" lang="it-IT" sz="17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17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portato  </a:t>
            </a: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sbirciare </a:t>
            </a:r>
            <a:r>
              <a:rPr kumimoji="0" lang="it-IT" sz="17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nei </a:t>
            </a:r>
            <a:r>
              <a:rPr kumimoji="0" lang="it-IT" sz="17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tanti 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libri dei </a:t>
            </a:r>
            <a:r>
              <a:rPr kumimoji="0" lang="it-IT" sz="17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miei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proprietari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17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scoperto  </a:t>
            </a:r>
            <a:r>
              <a:rPr kumimoji="0" lang="it-IT" sz="17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17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cose </a:t>
            </a:r>
            <a:r>
              <a:rPr kumimoji="0" lang="it-IT" sz="17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proprio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interessanti!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Voglio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raccontarvi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17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quel 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mondo </a:t>
            </a:r>
            <a:r>
              <a:rPr kumimoji="0" lang="it-IT" sz="17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misterioso </a:t>
            </a:r>
            <a:r>
              <a:rPr kumimoji="0" lang="it-IT" sz="17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presente  </a:t>
            </a:r>
            <a:r>
              <a:rPr kumimoji="0" lang="it-IT" sz="17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attorno </a:t>
            </a: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noi </a:t>
            </a:r>
            <a:r>
              <a:rPr kumimoji="0" lang="it-IT" sz="17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...non </a:t>
            </a:r>
            <a:r>
              <a:rPr kumimoji="0" lang="it-IT" sz="17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vedono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17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17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sentono... </a:t>
            </a: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1700" b="1" i="0" u="none" strike="noStrike" kern="1200" cap="none" spc="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campi elettromagnetici!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C45482B-D968-4518-86B3-B5CC0C4FC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0662" y="561200"/>
            <a:ext cx="1566053" cy="156605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334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E8C1A5-CD98-4B51-B702-8AC251590CE7}"/>
              </a:ext>
            </a:extLst>
          </p:cNvPr>
          <p:cNvSpPr txBox="1"/>
          <p:nvPr/>
        </p:nvSpPr>
        <p:spPr>
          <a:xfrm>
            <a:off x="990600" y="5734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800" b="1" i="0" u="none" strike="noStrike" kern="0" cap="none" spc="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RICORDA </a:t>
            </a:r>
            <a:r>
              <a:rPr kumimoji="0" lang="it-IT" sz="2800" b="1" i="0" u="none" strike="noStrike" kern="0" cap="none" spc="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CHE</a:t>
            </a:r>
            <a:r>
              <a:rPr kumimoji="0" lang="it-IT" sz="2800" b="1" i="0" u="none" strike="noStrike" kern="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: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C0D2DF1F-352B-4DF7-9F3B-8CC30DCAE164}"/>
              </a:ext>
            </a:extLst>
          </p:cNvPr>
          <p:cNvSpPr txBox="1"/>
          <p:nvPr/>
        </p:nvSpPr>
        <p:spPr>
          <a:xfrm>
            <a:off x="457200" y="1096707"/>
            <a:ext cx="11277600" cy="2837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8775" indent="-346710">
              <a:spcBef>
                <a:spcPts val="90"/>
              </a:spcBef>
              <a:buFontTx/>
              <a:buChar char="•"/>
              <a:tabLst>
                <a:tab pos="358775" algn="l"/>
                <a:tab pos="359410" algn="l"/>
              </a:tabLst>
            </a:pPr>
            <a:r>
              <a:rPr b="1" spc="90" dirty="0">
                <a:solidFill>
                  <a:srgbClr val="231F20"/>
                </a:solidFill>
                <a:cs typeface="Calibri"/>
              </a:rPr>
              <a:t>Esiste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un </a:t>
            </a:r>
            <a:r>
              <a:rPr b="1" spc="-25" dirty="0">
                <a:solidFill>
                  <a:srgbClr val="231F20"/>
                </a:solidFill>
                <a:cs typeface="Calibri"/>
              </a:rPr>
              <a:t>fondo </a:t>
            </a:r>
            <a:r>
              <a:rPr b="1" spc="-10" dirty="0">
                <a:solidFill>
                  <a:srgbClr val="231F20"/>
                </a:solidFill>
                <a:cs typeface="Calibri"/>
              </a:rPr>
              <a:t>naturale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di </a:t>
            </a:r>
            <a:r>
              <a:rPr b="1" spc="5" dirty="0">
                <a:solidFill>
                  <a:srgbClr val="231F20"/>
                </a:solidFill>
                <a:cs typeface="Calibri"/>
              </a:rPr>
              <a:t>elettromagnetismo </a:t>
            </a:r>
            <a:r>
              <a:rPr b="1" spc="-25" dirty="0">
                <a:solidFill>
                  <a:srgbClr val="231F20"/>
                </a:solidFill>
                <a:cs typeface="Calibri"/>
              </a:rPr>
              <a:t>dovuto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al Sole, </a:t>
            </a:r>
            <a:r>
              <a:rPr b="1" spc="-40" dirty="0">
                <a:solidFill>
                  <a:srgbClr val="231F20"/>
                </a:solidFill>
                <a:cs typeface="Calibri"/>
              </a:rPr>
              <a:t>alle </a:t>
            </a:r>
            <a:r>
              <a:rPr b="1" dirty="0">
                <a:solidFill>
                  <a:srgbClr val="231F20"/>
                </a:solidFill>
                <a:cs typeface="Calibri"/>
              </a:rPr>
              <a:t>stelle,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ai</a:t>
            </a:r>
            <a:r>
              <a:rPr b="1" spc="15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30" dirty="0" err="1">
                <a:solidFill>
                  <a:srgbClr val="231F20"/>
                </a:solidFill>
                <a:cs typeface="Calibri"/>
              </a:rPr>
              <a:t>temporali</a:t>
            </a:r>
            <a:r>
              <a:rPr b="1" spc="-30" dirty="0">
                <a:solidFill>
                  <a:srgbClr val="231F20"/>
                </a:solidFill>
                <a:cs typeface="Calibri"/>
              </a:rPr>
              <a:t>.</a:t>
            </a:r>
            <a:endParaRPr lang="it-IT" b="1" spc="-30" dirty="0">
              <a:solidFill>
                <a:prstClr val="black"/>
              </a:solidFill>
              <a:cs typeface="Calibri"/>
            </a:endParaRPr>
          </a:p>
          <a:p>
            <a:pPr marL="12065">
              <a:spcBef>
                <a:spcPts val="90"/>
              </a:spcBef>
              <a:tabLst>
                <a:tab pos="358775" algn="l"/>
                <a:tab pos="359410" algn="l"/>
              </a:tabLst>
            </a:pPr>
            <a:endParaRPr dirty="0">
              <a:solidFill>
                <a:prstClr val="black"/>
              </a:solidFill>
              <a:cs typeface="Calibri"/>
            </a:endParaRPr>
          </a:p>
          <a:p>
            <a:pPr marL="359410" marR="5080" indent="-347345">
              <a:lnSpc>
                <a:spcPct val="101400"/>
              </a:lnSpc>
              <a:buFontTx/>
              <a:buChar char="•"/>
              <a:tabLst>
                <a:tab pos="358775" algn="l"/>
                <a:tab pos="359410" algn="l"/>
              </a:tabLst>
            </a:pPr>
            <a:r>
              <a:rPr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b="1" spc="-15" dirty="0">
                <a:solidFill>
                  <a:srgbClr val="231F20"/>
                </a:solidFill>
                <a:cs typeface="Calibri"/>
              </a:rPr>
              <a:t>campo </a:t>
            </a:r>
            <a:r>
              <a:rPr b="1" spc="5" dirty="0">
                <a:solidFill>
                  <a:srgbClr val="231F20"/>
                </a:solidFill>
                <a:cs typeface="Calibri"/>
              </a:rPr>
              <a:t>elettrico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è </a:t>
            </a:r>
            <a:r>
              <a:rPr b="1" spc="10" dirty="0">
                <a:solidFill>
                  <a:srgbClr val="231F20"/>
                </a:solidFill>
                <a:cs typeface="Calibri"/>
              </a:rPr>
              <a:t>prodotto </a:t>
            </a:r>
            <a:r>
              <a:rPr b="1" spc="-30" dirty="0">
                <a:solidFill>
                  <a:srgbClr val="231F20"/>
                </a:solidFill>
                <a:cs typeface="Calibri"/>
              </a:rPr>
              <a:t>dalle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cariche elettriche </a:t>
            </a:r>
            <a:r>
              <a:rPr b="1" spc="-40" dirty="0">
                <a:solidFill>
                  <a:srgbClr val="231F20"/>
                </a:solidFill>
                <a:cs typeface="Calibri"/>
              </a:rPr>
              <a:t>nella linea </a:t>
            </a:r>
            <a:r>
              <a:rPr b="1" spc="15" dirty="0">
                <a:solidFill>
                  <a:srgbClr val="231F20"/>
                </a:solidFill>
                <a:cs typeface="Calibri"/>
              </a:rPr>
              <a:t>elettrica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anche </a:t>
            </a:r>
            <a:r>
              <a:rPr b="1" spc="-15" dirty="0">
                <a:solidFill>
                  <a:srgbClr val="231F20"/>
                </a:solidFill>
                <a:cs typeface="Calibri"/>
              </a:rPr>
              <a:t>con  </a:t>
            </a:r>
            <a:r>
              <a:rPr b="1" spc="-30" dirty="0">
                <a:solidFill>
                  <a:srgbClr val="231F20"/>
                </a:solidFill>
                <a:cs typeface="Calibri"/>
              </a:rPr>
              <a:t>l’apparecchio</a:t>
            </a:r>
            <a:r>
              <a:rPr b="1" spc="75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spento.</a:t>
            </a:r>
            <a:endParaRPr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55"/>
              </a:spcBef>
              <a:buClr>
                <a:srgbClr val="231F20"/>
              </a:buClr>
              <a:buFont typeface="Calibri"/>
              <a:buChar char="•"/>
            </a:pPr>
            <a:endParaRPr dirty="0">
              <a:solidFill>
                <a:prstClr val="black"/>
              </a:solidFill>
              <a:cs typeface="Calibri"/>
            </a:endParaRPr>
          </a:p>
          <a:p>
            <a:pPr marL="359410" marR="6350" indent="-347345">
              <a:lnSpc>
                <a:spcPct val="101400"/>
              </a:lnSpc>
              <a:buFontTx/>
              <a:buChar char="•"/>
              <a:tabLst>
                <a:tab pos="358775" algn="l"/>
                <a:tab pos="360045" algn="l"/>
              </a:tabLst>
            </a:pPr>
            <a:r>
              <a:rPr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campo</a:t>
            </a:r>
            <a:r>
              <a:rPr b="1" spc="340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magnetico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è </a:t>
            </a:r>
            <a:r>
              <a:rPr b="1" spc="10" dirty="0">
                <a:solidFill>
                  <a:srgbClr val="231F20"/>
                </a:solidFill>
                <a:cs typeface="Calibri"/>
              </a:rPr>
              <a:t>prodotto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dalla presenza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di 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cariche elettriche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in </a:t>
            </a:r>
            <a:r>
              <a:rPr b="1" spc="-45" dirty="0">
                <a:solidFill>
                  <a:srgbClr val="231F20"/>
                </a:solidFill>
                <a:cs typeface="Calibri"/>
              </a:rPr>
              <a:t>movimento  </a:t>
            </a:r>
            <a:r>
              <a:rPr b="1" spc="10" dirty="0">
                <a:solidFill>
                  <a:srgbClr val="231F20"/>
                </a:solidFill>
                <a:cs typeface="Calibri"/>
              </a:rPr>
              <a:t>(correnti)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o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di</a:t>
            </a:r>
            <a:r>
              <a:rPr b="1" spc="-60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10" dirty="0">
                <a:solidFill>
                  <a:srgbClr val="231F20"/>
                </a:solidFill>
                <a:cs typeface="Calibri"/>
              </a:rPr>
              <a:t>magneti.</a:t>
            </a:r>
            <a:endParaRPr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50"/>
              </a:spcBef>
              <a:buClr>
                <a:srgbClr val="231F20"/>
              </a:buClr>
              <a:buFont typeface="Calibri"/>
              <a:buChar char="•"/>
            </a:pPr>
            <a:endParaRPr dirty="0">
              <a:solidFill>
                <a:prstClr val="black"/>
              </a:solidFill>
              <a:cs typeface="Calibri"/>
            </a:endParaRPr>
          </a:p>
          <a:p>
            <a:pPr marL="359410" marR="7620" indent="-347345">
              <a:lnSpc>
                <a:spcPct val="101400"/>
              </a:lnSpc>
              <a:spcBef>
                <a:spcPts val="5"/>
              </a:spcBef>
              <a:buFontTx/>
              <a:buChar char="•"/>
              <a:tabLst>
                <a:tab pos="358775" algn="l"/>
                <a:tab pos="360045" algn="l"/>
              </a:tabLst>
            </a:pPr>
            <a:r>
              <a:rPr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campo </a:t>
            </a:r>
            <a:r>
              <a:rPr b="1" dirty="0">
                <a:solidFill>
                  <a:srgbClr val="231F20"/>
                </a:solidFill>
                <a:cs typeface="Calibri"/>
              </a:rPr>
              <a:t>elettrico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è </a:t>
            </a:r>
            <a:r>
              <a:rPr b="1" spc="-15" dirty="0">
                <a:solidFill>
                  <a:srgbClr val="231F20"/>
                </a:solidFill>
                <a:cs typeface="Calibri"/>
              </a:rPr>
              <a:t>facilmente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schermabile </a:t>
            </a:r>
            <a:r>
              <a:rPr b="1" spc="15" dirty="0">
                <a:solidFill>
                  <a:srgbClr val="231F20"/>
                </a:solidFill>
                <a:cs typeface="Calibri"/>
              </a:rPr>
              <a:t>da </a:t>
            </a:r>
            <a:r>
              <a:rPr b="1" spc="-45" dirty="0">
                <a:solidFill>
                  <a:srgbClr val="231F20"/>
                </a:solidFill>
                <a:cs typeface="Calibri"/>
              </a:rPr>
              <a:t>alberi, </a:t>
            </a:r>
            <a:r>
              <a:rPr b="1" spc="45" dirty="0">
                <a:solidFill>
                  <a:srgbClr val="231F20"/>
                </a:solidFill>
                <a:cs typeface="Calibri"/>
              </a:rPr>
              <a:t>case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e </a:t>
            </a:r>
            <a:r>
              <a:rPr b="1" spc="15" dirty="0">
                <a:solidFill>
                  <a:srgbClr val="231F20"/>
                </a:solidFill>
                <a:cs typeface="Calibri"/>
              </a:rPr>
              <a:t>altri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edifici </a:t>
            </a:r>
            <a:r>
              <a:rPr b="1" spc="-55" dirty="0">
                <a:solidFill>
                  <a:srgbClr val="231F20"/>
                </a:solidFill>
                <a:cs typeface="Calibri"/>
              </a:rPr>
              <a:t>in </a:t>
            </a:r>
            <a:r>
              <a:rPr b="1" spc="-15" dirty="0">
                <a:solidFill>
                  <a:srgbClr val="231F20"/>
                </a:solidFill>
                <a:cs typeface="Calibri"/>
              </a:rPr>
              <a:t>muratura, </a:t>
            </a:r>
            <a:r>
              <a:rPr b="1" spc="15" dirty="0">
                <a:solidFill>
                  <a:srgbClr val="231F20"/>
                </a:solidFill>
                <a:cs typeface="Calibri"/>
              </a:rPr>
              <a:t>da  </a:t>
            </a:r>
            <a:r>
              <a:rPr b="1" spc="25" dirty="0">
                <a:solidFill>
                  <a:srgbClr val="231F20"/>
                </a:solidFill>
                <a:cs typeface="Calibri"/>
              </a:rPr>
              <a:t>oggetti </a:t>
            </a:r>
            <a:r>
              <a:rPr b="1" spc="-30" dirty="0">
                <a:solidFill>
                  <a:srgbClr val="231F20"/>
                </a:solidFill>
                <a:cs typeface="Calibri"/>
              </a:rPr>
              <a:t>quali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b="1" spc="-40" dirty="0">
                <a:solidFill>
                  <a:srgbClr val="231F20"/>
                </a:solidFill>
                <a:cs typeface="Calibri"/>
              </a:rPr>
              <a:t>legno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e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il</a:t>
            </a:r>
            <a:r>
              <a:rPr b="1" spc="35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35" dirty="0">
                <a:solidFill>
                  <a:srgbClr val="231F20"/>
                </a:solidFill>
                <a:cs typeface="Calibri"/>
              </a:rPr>
              <a:t>metallo.</a:t>
            </a:r>
            <a:endParaRPr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50"/>
              </a:spcBef>
              <a:buClr>
                <a:srgbClr val="231F20"/>
              </a:buClr>
              <a:buFont typeface="Calibri"/>
              <a:buChar char="•"/>
            </a:pPr>
            <a:endParaRPr dirty="0">
              <a:solidFill>
                <a:prstClr val="black"/>
              </a:solidFill>
              <a:cs typeface="Calibri"/>
            </a:endParaRPr>
          </a:p>
          <a:p>
            <a:pPr marL="359410" marR="7620" indent="-347345">
              <a:lnSpc>
                <a:spcPct val="101400"/>
              </a:lnSpc>
              <a:buFontTx/>
              <a:buChar char="•"/>
              <a:tabLst>
                <a:tab pos="358775" algn="l"/>
                <a:tab pos="360045" algn="l"/>
              </a:tabLst>
            </a:pPr>
            <a:r>
              <a:rPr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campo </a:t>
            </a:r>
            <a:r>
              <a:rPr b="1" spc="-5" dirty="0">
                <a:solidFill>
                  <a:srgbClr val="231F20"/>
                </a:solidFill>
                <a:cs typeface="Calibri"/>
              </a:rPr>
              <a:t>magnetico </a:t>
            </a:r>
            <a:r>
              <a:rPr b="1" spc="-55" dirty="0">
                <a:solidFill>
                  <a:srgbClr val="231F20"/>
                </a:solidFill>
                <a:cs typeface="Calibri"/>
              </a:rPr>
              <a:t>non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è </a:t>
            </a:r>
            <a:r>
              <a:rPr b="1" spc="-15" dirty="0">
                <a:solidFill>
                  <a:srgbClr val="231F20"/>
                </a:solidFill>
                <a:cs typeface="Calibri"/>
              </a:rPr>
              <a:t>facilmente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schermabile </a:t>
            </a:r>
            <a:r>
              <a:rPr b="1" spc="-90" dirty="0">
                <a:solidFill>
                  <a:srgbClr val="231F20"/>
                </a:solidFill>
                <a:cs typeface="Calibri"/>
              </a:rPr>
              <a:t>e </a:t>
            </a:r>
            <a:r>
              <a:rPr b="1" spc="30" dirty="0">
                <a:solidFill>
                  <a:srgbClr val="231F20"/>
                </a:solidFill>
                <a:cs typeface="Calibri"/>
              </a:rPr>
              <a:t>risulta </a:t>
            </a:r>
            <a:r>
              <a:rPr b="1" spc="-55" dirty="0">
                <a:solidFill>
                  <a:srgbClr val="231F20"/>
                </a:solidFill>
                <a:cs typeface="Calibri"/>
              </a:rPr>
              <a:t>invariabile </a:t>
            </a:r>
            <a:r>
              <a:rPr b="1" spc="-25" dirty="0">
                <a:solidFill>
                  <a:srgbClr val="231F20"/>
                </a:solidFill>
                <a:cs typeface="Calibri"/>
              </a:rPr>
              <a:t>fuori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o </a:t>
            </a:r>
            <a:r>
              <a:rPr b="1" spc="-10" dirty="0">
                <a:solidFill>
                  <a:srgbClr val="231F20"/>
                </a:solidFill>
                <a:cs typeface="Calibri"/>
              </a:rPr>
              <a:t>dentro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gli  edifici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o </a:t>
            </a:r>
            <a:r>
              <a:rPr b="1" spc="-20" dirty="0">
                <a:solidFill>
                  <a:srgbClr val="231F20"/>
                </a:solidFill>
                <a:cs typeface="Calibri"/>
              </a:rPr>
              <a:t>fuori </a:t>
            </a:r>
            <a:r>
              <a:rPr b="1" spc="-50" dirty="0">
                <a:solidFill>
                  <a:srgbClr val="231F20"/>
                </a:solidFill>
                <a:cs typeface="Calibri"/>
              </a:rPr>
              <a:t>o </a:t>
            </a:r>
            <a:r>
              <a:rPr b="1" spc="-10" dirty="0">
                <a:solidFill>
                  <a:srgbClr val="231F20"/>
                </a:solidFill>
                <a:cs typeface="Calibri"/>
              </a:rPr>
              <a:t>dentro</a:t>
            </a:r>
            <a:r>
              <a:rPr b="1" spc="-130" dirty="0">
                <a:solidFill>
                  <a:srgbClr val="231F20"/>
                </a:solidFill>
                <a:cs typeface="Calibri"/>
              </a:rPr>
              <a:t> </a:t>
            </a:r>
            <a:r>
              <a:rPr b="1" spc="-25" dirty="0">
                <a:solidFill>
                  <a:srgbClr val="231F20"/>
                </a:solidFill>
                <a:cs typeface="Calibri"/>
              </a:rPr>
              <a:t>l'acqua.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F6271C-8E2E-4CA8-B09A-59095FBA5D36}"/>
              </a:ext>
            </a:extLst>
          </p:cNvPr>
          <p:cNvSpPr txBox="1"/>
          <p:nvPr/>
        </p:nvSpPr>
        <p:spPr>
          <a:xfrm>
            <a:off x="762000" y="4131484"/>
            <a:ext cx="10972800" cy="193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0193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L'umanità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immersa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un </a:t>
            </a:r>
            <a:r>
              <a:rPr kumimoji="0" lang="it-IT" sz="17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fondo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elettromagnetico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naturale </a:t>
            </a: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prodotto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 Sole, </a:t>
            </a:r>
            <a:r>
              <a:rPr kumimoji="0" lang="it-IT" sz="17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dalle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stelle,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dai  </a:t>
            </a:r>
            <a:r>
              <a:rPr kumimoji="0" lang="it-IT" sz="17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temporali.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17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17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aggiungono 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onde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elettromagnetiche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emanate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da: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483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sorgenti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fuori </a:t>
            </a:r>
            <a:r>
              <a:rPr kumimoji="0" lang="it-IT" sz="17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casa </a:t>
            </a:r>
            <a:r>
              <a:rPr kumimoji="0" lang="it-IT" sz="17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elettrodotti, 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</a:t>
            </a:r>
            <a:r>
              <a:rPr kumimoji="0" lang="it-IT" sz="1700" b="1" i="0" u="none" strike="noStrike" kern="120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antenne </a:t>
            </a:r>
            <a:r>
              <a:rPr kumimoji="0" lang="it-IT" sz="17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radiotelevisive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antenne 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</a:t>
            </a:r>
            <a:r>
              <a:rPr kumimoji="0" lang="it-IT" sz="17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17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telefonia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17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apparati 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17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uso </a:t>
            </a:r>
            <a:r>
              <a:rPr kumimoji="0" lang="it-IT" sz="17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industriale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degli</a:t>
            </a:r>
            <a:r>
              <a:rPr kumimoji="0" lang="it-IT" sz="17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ospedali;</a:t>
            </a:r>
            <a:endParaRPr lang="it-IT"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48335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sorgenti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17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casa </a:t>
            </a:r>
            <a:r>
              <a:rPr kumimoji="0" lang="it-IT" sz="17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17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elettrodomestici, </a:t>
            </a:r>
            <a:r>
              <a:rPr kumimoji="0" lang="it-IT" sz="17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17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computer </a:t>
            </a:r>
            <a:r>
              <a:rPr kumimoji="0" lang="it-IT" sz="17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utensili </a:t>
            </a:r>
            <a:r>
              <a:rPr kumimoji="0" lang="it-IT" sz="17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17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lavoro</a:t>
            </a:r>
            <a:r>
              <a:rPr kumimoji="0" lang="it-IT" sz="17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elettrici.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62585" marR="0" lvl="0" indent="-350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62585" algn="l"/>
                <a:tab pos="363220" algn="l"/>
              </a:tabLst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>
            <a:extLst>
              <a:ext uri="{FF2B5EF4-FFF2-40B4-BE49-F238E27FC236}">
                <a16:creationId xmlns:a16="http://schemas.microsoft.com/office/drawing/2014/main" id="{D41B3058-83A0-4339-BCCA-A80027B361E2}"/>
              </a:ext>
            </a:extLst>
          </p:cNvPr>
          <p:cNvSpPr txBox="1">
            <a:spLocks/>
          </p:cNvSpPr>
          <p:nvPr/>
        </p:nvSpPr>
        <p:spPr>
          <a:xfrm>
            <a:off x="352425" y="1264498"/>
            <a:ext cx="11849100" cy="2362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1700" b="1" i="0">
                <a:solidFill>
                  <a:srgbClr val="231F20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81330" marR="2557145" lvl="0" indent="-469265" defTabSz="914400" eaLnBrk="1" fontAlgn="auto" latinLnBrk="0" hangingPunct="1">
              <a:lnSpc>
                <a:spcPct val="129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81965" algn="l"/>
                <a:tab pos="482600" algn="l"/>
                <a:tab pos="1297305" algn="l"/>
              </a:tabLst>
              <a:defRPr/>
            </a:pP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E’ </a:t>
            </a:r>
            <a:r>
              <a:rPr kumimoji="0" lang="it-IT" sz="1700" b="1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bene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spegnere </a:t>
            </a:r>
            <a:r>
              <a:rPr kumimoji="0" lang="it-IT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17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17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elettrodomestici </a:t>
            </a:r>
            <a:r>
              <a:rPr kumimoji="0" lang="it-IT" sz="17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17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usi. </a:t>
            </a:r>
            <a:r>
              <a:rPr kumimoji="0" lang="it-IT" sz="1700" b="1" i="0" u="none" strike="noStrike" kern="0" cap="none" spc="-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lang="it-IT" kern="0" spc="-170" dirty="0"/>
              <a:t>         F</a:t>
            </a:r>
          </a:p>
          <a:p>
            <a:pPr marL="481330" marR="2557145" lvl="0" indent="-469265" defTabSz="914400" eaLnBrk="1" fontAlgn="auto" latinLnBrk="0" hangingPunct="1">
              <a:lnSpc>
                <a:spcPct val="129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81965" algn="l"/>
                <a:tab pos="482600" algn="l"/>
                <a:tab pos="1297305" algn="l"/>
              </a:tabLst>
              <a:defRPr/>
            </a:pP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E’ </a:t>
            </a:r>
            <a:r>
              <a:rPr kumimoji="0" lang="it-IT" sz="1700" b="1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bene </a:t>
            </a:r>
            <a:r>
              <a:rPr kumimoji="0" lang="it-IT" sz="17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tenere </a:t>
            </a:r>
            <a:r>
              <a:rPr kumimoji="0" lang="it-IT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lontani </a:t>
            </a: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radiosveglia, </a:t>
            </a: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radio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il </a:t>
            </a:r>
            <a:r>
              <a:rPr kumimoji="0" lang="it-IT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telefono </a:t>
            </a:r>
            <a:r>
              <a:rPr kumimoji="0" lang="it-IT" sz="17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 </a:t>
            </a:r>
            <a:r>
              <a:rPr kumimoji="0" lang="it-IT" sz="17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proprio  </a:t>
            </a:r>
            <a:r>
              <a:rPr kumimoji="0" lang="it-IT" sz="17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comodino </a:t>
            </a:r>
            <a:r>
              <a:rPr kumimoji="0" lang="it-IT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quando </a:t>
            </a:r>
            <a:r>
              <a:rPr kumimoji="0" lang="it-IT" sz="1700" b="1" i="0" u="none" strike="noStrike" kern="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</a:t>
            </a:r>
            <a:r>
              <a:rPr kumimoji="0" lang="it-IT" sz="1700" b="1" i="0" u="none" strike="noStrike" kern="0" cap="none" spc="2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dorme.           V           F</a:t>
            </a:r>
          </a:p>
          <a:p>
            <a:pPr marL="481330" marR="1808480" lvl="0" indent="-469265" defTabSz="91440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481330" algn="l"/>
                <a:tab pos="481965" algn="l"/>
                <a:tab pos="1297305" algn="l"/>
              </a:tabLst>
              <a:defRPr/>
            </a:pP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E’ </a:t>
            </a:r>
            <a:r>
              <a:rPr kumimoji="0" lang="it-IT" sz="1700" b="1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bene </a:t>
            </a:r>
            <a:r>
              <a:rPr kumimoji="0" lang="it-IT" sz="1700" b="1" i="0" u="none" strike="noStrike" kern="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sostare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vicino </a:t>
            </a:r>
            <a:r>
              <a:rPr kumimoji="0" lang="it-IT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forno </a:t>
            </a:r>
            <a:r>
              <a:rPr kumimoji="0" lang="it-IT" sz="17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microonde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17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funzione </a:t>
            </a:r>
            <a:r>
              <a:rPr kumimoji="0" lang="it-IT" sz="17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osservarlo.  </a:t>
            </a:r>
            <a:r>
              <a:rPr kumimoji="0" lang="it-IT" sz="1700" b="1" i="0" u="none" strike="noStrike" kern="0" cap="none" spc="-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	</a:t>
            </a:r>
            <a:r>
              <a:rPr kumimoji="0" lang="it-IT" sz="1700" b="1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</a:p>
          <a:p>
            <a:pPr marL="481330" marR="5080" lvl="0" indent="-469265" defTabSz="91440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481330" algn="l"/>
                <a:tab pos="481965" algn="l"/>
              </a:tabLst>
              <a:defRPr/>
            </a:pP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1700" b="1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cellulare </a:t>
            </a:r>
            <a:r>
              <a:rPr kumimoji="0" lang="it-IT" sz="1700" b="1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 </a:t>
            </a:r>
            <a:r>
              <a:rPr kumimoji="0" lang="it-IT" sz="1700" b="1" i="0" u="none" strike="noStrike" kern="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usato </a:t>
            </a:r>
            <a:r>
              <a:rPr kumimoji="0" lang="it-IT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1700" b="1" i="0" u="none" strike="noStrike" kern="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caso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1700" b="1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necessità: </a:t>
            </a:r>
            <a:r>
              <a:rPr kumimoji="0" lang="it-IT" sz="17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gli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amici, </a:t>
            </a:r>
            <a:r>
              <a:rPr kumimoji="0" lang="it-IT" sz="17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17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meglio </a:t>
            </a:r>
            <a:r>
              <a:rPr kumimoji="0" lang="it-IT" sz="17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giocare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all’aria </a:t>
            </a:r>
            <a:r>
              <a:rPr kumimoji="0" lang="it-IT" sz="17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aperta,  </a:t>
            </a:r>
            <a:r>
              <a:rPr kumimoji="0" lang="it-IT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parlarsi </a:t>
            </a:r>
            <a:r>
              <a:rPr kumimoji="0" lang="it-IT" sz="1700" b="1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17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vedersi</a:t>
            </a:r>
            <a:r>
              <a:rPr kumimoji="0" lang="it-IT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direttamente.</a:t>
            </a:r>
          </a:p>
          <a:p>
            <a:pPr marL="481330" marR="0" lvl="0" indent="0" defTabSz="91440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97305" algn="l"/>
              </a:tabLst>
              <a:defRPr/>
            </a:pPr>
            <a:r>
              <a:rPr kumimoji="0" lang="it-IT" sz="1700" b="1" i="0" u="none" strike="noStrike" kern="0" cap="none" spc="-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	</a:t>
            </a:r>
            <a:r>
              <a:rPr kumimoji="0" lang="it-IT" sz="1700" b="1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</a:p>
          <a:p>
            <a:pPr marL="481330" marR="1738630" lvl="0" indent="-469265" defTabSz="91440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5"/>
              <a:tabLst>
                <a:tab pos="481330" algn="l"/>
                <a:tab pos="481965" algn="l"/>
                <a:tab pos="1297305" algn="l"/>
              </a:tabLst>
              <a:defRPr/>
            </a:pPr>
            <a:r>
              <a:rPr kumimoji="0" lang="it-IT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E' </a:t>
            </a:r>
            <a:r>
              <a:rPr kumimoji="0" lang="it-IT" sz="17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buona </a:t>
            </a:r>
            <a:r>
              <a:rPr kumimoji="0" lang="it-IT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guardare </a:t>
            </a:r>
            <a:r>
              <a:rPr kumimoji="0" lang="it-IT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1700" b="1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televisione </a:t>
            </a:r>
            <a:r>
              <a:rPr kumimoji="0" lang="it-IT" sz="17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</a:t>
            </a:r>
            <a:r>
              <a:rPr kumimoji="0" lang="it-IT" sz="17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almeno </a:t>
            </a:r>
            <a:r>
              <a:rPr kumimoji="0" lang="it-IT" sz="1700" b="1" i="0" u="none" strike="noStrike" kern="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lang="it-IT" sz="1700" b="1" i="0" u="none" strike="noStrike" kern="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 </a:t>
            </a:r>
            <a:r>
              <a:rPr kumimoji="0" lang="it-IT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17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distanza.  </a:t>
            </a:r>
            <a:r>
              <a:rPr kumimoji="0" lang="it-IT" sz="1700" b="1" i="0" u="none" strike="noStrike" kern="0" cap="none" spc="-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	</a:t>
            </a:r>
            <a:r>
              <a:rPr kumimoji="0" lang="it-IT" sz="1700" b="1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D3E230E6-A36C-478A-BDE9-8605BCC2CBB1}"/>
              </a:ext>
            </a:extLst>
          </p:cNvPr>
          <p:cNvSpPr txBox="1"/>
          <p:nvPr/>
        </p:nvSpPr>
        <p:spPr>
          <a:xfrm>
            <a:off x="352425" y="3803377"/>
            <a:ext cx="11487150" cy="2011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330" marR="5080" indent="-469265">
              <a:lnSpc>
                <a:spcPct val="129000"/>
              </a:lnSpc>
              <a:spcBef>
                <a:spcPts val="100"/>
              </a:spcBef>
              <a:buFontTx/>
              <a:buAutoNum type="arabicPeriod" startAt="6"/>
              <a:tabLst>
                <a:tab pos="481965" algn="l"/>
                <a:tab pos="482600" algn="l"/>
              </a:tabLst>
            </a:pPr>
            <a:r>
              <a:rPr sz="1700" b="1" spc="-30" dirty="0">
                <a:solidFill>
                  <a:srgbClr val="231F20"/>
                </a:solidFill>
                <a:cs typeface="Calibri"/>
              </a:rPr>
              <a:t>Quando </a:t>
            </a:r>
            <a:r>
              <a:rPr sz="1700" b="1" spc="75" dirty="0">
                <a:solidFill>
                  <a:srgbClr val="231F20"/>
                </a:solidFill>
                <a:cs typeface="Calibri"/>
              </a:rPr>
              <a:t>si </a:t>
            </a:r>
            <a:r>
              <a:rPr sz="1700" b="1" spc="-5" dirty="0">
                <a:solidFill>
                  <a:srgbClr val="231F20"/>
                </a:solidFill>
                <a:cs typeface="Calibri"/>
              </a:rPr>
              <a:t>parla </a:t>
            </a:r>
            <a:r>
              <a:rPr sz="1700" b="1" spc="-15" dirty="0">
                <a:solidFill>
                  <a:srgbClr val="231F20"/>
                </a:solidFill>
                <a:cs typeface="Calibri"/>
              </a:rPr>
              <a:t>con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cellulare </a:t>
            </a:r>
            <a:r>
              <a:rPr sz="1700" b="1" spc="-90" dirty="0">
                <a:solidFill>
                  <a:srgbClr val="231F20"/>
                </a:solidFill>
                <a:cs typeface="Calibri"/>
              </a:rPr>
              <a:t>è </a:t>
            </a:r>
            <a:r>
              <a:rPr sz="1700" b="1" spc="-40" dirty="0">
                <a:solidFill>
                  <a:srgbClr val="231F20"/>
                </a:solidFill>
                <a:cs typeface="Calibri"/>
              </a:rPr>
              <a:t>buona </a:t>
            </a:r>
            <a:r>
              <a:rPr sz="1700" b="1" spc="-25" dirty="0">
                <a:solidFill>
                  <a:srgbClr val="231F20"/>
                </a:solidFill>
                <a:cs typeface="Calibri"/>
              </a:rPr>
              <a:t>norma </a:t>
            </a:r>
            <a:r>
              <a:rPr sz="1700" b="1" spc="45" dirty="0">
                <a:solidFill>
                  <a:srgbClr val="231F20"/>
                </a:solidFill>
                <a:cs typeface="Calibri"/>
              </a:rPr>
              <a:t>spostare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sz="1700" b="1" spc="-25" dirty="0">
                <a:solidFill>
                  <a:srgbClr val="231F20"/>
                </a:solidFill>
                <a:cs typeface="Calibri"/>
              </a:rPr>
              <a:t>telefono </a:t>
            </a:r>
            <a:r>
              <a:rPr sz="1700" b="1" spc="20" dirty="0">
                <a:solidFill>
                  <a:srgbClr val="231F20"/>
                </a:solidFill>
                <a:cs typeface="Calibri"/>
              </a:rPr>
              <a:t>da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un </a:t>
            </a:r>
            <a:r>
              <a:rPr sz="1700" b="1" spc="-25" dirty="0">
                <a:solidFill>
                  <a:srgbClr val="231F20"/>
                </a:solidFill>
                <a:cs typeface="Calibri"/>
              </a:rPr>
              <a:t>orecchio  </a:t>
            </a:r>
            <a:r>
              <a:rPr sz="1700" b="1" spc="-10" dirty="0">
                <a:solidFill>
                  <a:srgbClr val="231F20"/>
                </a:solidFill>
                <a:cs typeface="Calibri"/>
              </a:rPr>
              <a:t>all'altro </a:t>
            </a:r>
            <a:r>
              <a:rPr sz="1700" b="1" spc="-5" dirty="0">
                <a:solidFill>
                  <a:srgbClr val="231F20"/>
                </a:solidFill>
                <a:cs typeface="Calibri"/>
              </a:rPr>
              <a:t>durante la</a:t>
            </a:r>
            <a:r>
              <a:rPr sz="1700" b="1" spc="250" dirty="0">
                <a:solidFill>
                  <a:srgbClr val="231F20"/>
                </a:solidFill>
                <a:cs typeface="Calibri"/>
              </a:rPr>
              <a:t> </a:t>
            </a:r>
            <a:r>
              <a:rPr sz="1700" b="1" spc="-25" dirty="0">
                <a:solidFill>
                  <a:srgbClr val="231F20"/>
                </a:solidFill>
                <a:cs typeface="Calibri"/>
              </a:rPr>
              <a:t>conversazione.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481330">
              <a:spcBef>
                <a:spcPts val="595"/>
              </a:spcBef>
              <a:tabLst>
                <a:tab pos="1297305" algn="l"/>
              </a:tabLst>
            </a:pPr>
            <a:r>
              <a:rPr sz="1700" b="1" spc="-170" dirty="0">
                <a:solidFill>
                  <a:srgbClr val="231F20"/>
                </a:solidFill>
                <a:cs typeface="Calibri"/>
              </a:rPr>
              <a:t>V	</a:t>
            </a:r>
            <a:r>
              <a:rPr sz="1700" b="1" spc="95" dirty="0">
                <a:solidFill>
                  <a:srgbClr val="231F20"/>
                </a:solidFill>
                <a:cs typeface="Calibri"/>
              </a:rPr>
              <a:t>F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481330" marR="1791335" indent="-469265">
              <a:lnSpc>
                <a:spcPct val="129000"/>
              </a:lnSpc>
              <a:buFontTx/>
              <a:buAutoNum type="arabicPeriod" startAt="7"/>
              <a:tabLst>
                <a:tab pos="481330" algn="l"/>
                <a:tab pos="481965" algn="l"/>
                <a:tab pos="1297305" algn="l"/>
              </a:tabLst>
            </a:pPr>
            <a:r>
              <a:rPr sz="1700" b="1" spc="-5" dirty="0">
                <a:solidFill>
                  <a:srgbClr val="231F20"/>
                </a:solidFill>
                <a:cs typeface="Calibri"/>
              </a:rPr>
              <a:t>E’ </a:t>
            </a:r>
            <a:r>
              <a:rPr sz="1700" b="1" spc="-80" dirty="0">
                <a:solidFill>
                  <a:srgbClr val="231F20"/>
                </a:solidFill>
                <a:cs typeface="Calibri"/>
              </a:rPr>
              <a:t>bene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tenere </a:t>
            </a:r>
            <a:r>
              <a:rPr sz="1700" b="1" spc="35" dirty="0">
                <a:solidFill>
                  <a:srgbClr val="231F20"/>
                </a:solidFill>
                <a:cs typeface="Calibri"/>
              </a:rPr>
              <a:t>acceso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sz="1700" b="1" spc="-25" dirty="0">
                <a:solidFill>
                  <a:srgbClr val="231F20"/>
                </a:solidFill>
                <a:cs typeface="Calibri"/>
              </a:rPr>
              <a:t>telefono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cellulare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in </a:t>
            </a:r>
            <a:r>
              <a:rPr sz="1700" b="1" spc="-10" dirty="0">
                <a:solidFill>
                  <a:srgbClr val="231F20"/>
                </a:solidFill>
                <a:cs typeface="Calibri"/>
              </a:rPr>
              <a:t>ospedale </a:t>
            </a:r>
            <a:r>
              <a:rPr sz="1700" b="1" spc="-90" dirty="0">
                <a:solidFill>
                  <a:srgbClr val="231F20"/>
                </a:solidFill>
                <a:cs typeface="Calibri"/>
              </a:rPr>
              <a:t>e </a:t>
            </a:r>
            <a:r>
              <a:rPr sz="1700" b="1" spc="20" dirty="0">
                <a:solidFill>
                  <a:srgbClr val="231F20"/>
                </a:solidFill>
                <a:cs typeface="Calibri"/>
              </a:rPr>
              <a:t>sugli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aerei.  </a:t>
            </a:r>
            <a:r>
              <a:rPr sz="1700" b="1" spc="-170" dirty="0">
                <a:solidFill>
                  <a:srgbClr val="231F20"/>
                </a:solidFill>
                <a:cs typeface="Calibri"/>
              </a:rPr>
              <a:t>V	</a:t>
            </a:r>
            <a:r>
              <a:rPr lang="it-IT" sz="1700" b="1" spc="-170" dirty="0">
                <a:solidFill>
                  <a:srgbClr val="231F20"/>
                </a:solidFill>
                <a:cs typeface="Calibri"/>
              </a:rPr>
              <a:t>                    </a:t>
            </a:r>
            <a:r>
              <a:rPr sz="1700" b="1" spc="95" dirty="0">
                <a:solidFill>
                  <a:srgbClr val="231F20"/>
                </a:solidFill>
                <a:cs typeface="Calibri"/>
              </a:rPr>
              <a:t>F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481330" marR="3493770" indent="-469265">
              <a:lnSpc>
                <a:spcPct val="129000"/>
              </a:lnSpc>
              <a:buFontTx/>
              <a:buAutoNum type="arabicPeriod" startAt="7"/>
              <a:tabLst>
                <a:tab pos="481965" algn="l"/>
                <a:tab pos="482600" algn="l"/>
                <a:tab pos="1297305" algn="l"/>
              </a:tabLst>
            </a:pPr>
            <a:r>
              <a:rPr sz="1700" b="1" spc="-5" dirty="0">
                <a:solidFill>
                  <a:srgbClr val="231F20"/>
                </a:solidFill>
                <a:cs typeface="Calibri"/>
              </a:rPr>
              <a:t>E’ </a:t>
            </a:r>
            <a:r>
              <a:rPr sz="1700" b="1" spc="-80" dirty="0">
                <a:solidFill>
                  <a:srgbClr val="231F20"/>
                </a:solidFill>
                <a:cs typeface="Calibri"/>
              </a:rPr>
              <a:t>bene </a:t>
            </a:r>
            <a:r>
              <a:rPr sz="1700" b="1" spc="40" dirty="0">
                <a:solidFill>
                  <a:srgbClr val="231F20"/>
                </a:solidFill>
                <a:cs typeface="Calibri"/>
              </a:rPr>
              <a:t>passare </a:t>
            </a:r>
            <a:r>
              <a:rPr sz="1700" b="1" spc="-20" dirty="0">
                <a:solidFill>
                  <a:srgbClr val="231F20"/>
                </a:solidFill>
                <a:cs typeface="Calibri"/>
              </a:rPr>
              <a:t>molte </a:t>
            </a:r>
            <a:r>
              <a:rPr sz="1700" b="1" spc="-60" dirty="0">
                <a:solidFill>
                  <a:srgbClr val="231F20"/>
                </a:solidFill>
                <a:cs typeface="Calibri"/>
              </a:rPr>
              <a:t>ore </a:t>
            </a:r>
            <a:r>
              <a:rPr sz="1700" b="1" spc="-10" dirty="0">
                <a:solidFill>
                  <a:srgbClr val="231F20"/>
                </a:solidFill>
                <a:cs typeface="Calibri"/>
              </a:rPr>
              <a:t>davanti </a:t>
            </a:r>
            <a:r>
              <a:rPr sz="1700" b="1" spc="-5" dirty="0">
                <a:solidFill>
                  <a:srgbClr val="231F20"/>
                </a:solidFill>
                <a:cs typeface="Calibri"/>
              </a:rPr>
              <a:t>al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computer. </a:t>
            </a:r>
            <a:r>
              <a:rPr lang="it-IT" sz="1700" b="1" spc="-35" dirty="0">
                <a:solidFill>
                  <a:srgbClr val="231F20"/>
                </a:solidFill>
                <a:cs typeface="Calibri"/>
              </a:rPr>
              <a:t>    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 </a:t>
            </a:r>
            <a:r>
              <a:rPr sz="1700" b="1" spc="-170" dirty="0">
                <a:solidFill>
                  <a:srgbClr val="231F20"/>
                </a:solidFill>
                <a:cs typeface="Calibri"/>
              </a:rPr>
              <a:t>V	</a:t>
            </a:r>
            <a:r>
              <a:rPr sz="1700" b="1" spc="95" dirty="0">
                <a:solidFill>
                  <a:srgbClr val="231F20"/>
                </a:solidFill>
                <a:cs typeface="Calibri"/>
              </a:rPr>
              <a:t>F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481330" marR="4102735" indent="-469265">
              <a:lnSpc>
                <a:spcPct val="129000"/>
              </a:lnSpc>
              <a:buFontTx/>
              <a:buAutoNum type="arabicPeriod" startAt="7"/>
              <a:tabLst>
                <a:tab pos="481330" algn="l"/>
                <a:tab pos="481965" algn="l"/>
                <a:tab pos="1297305" algn="l"/>
              </a:tabLst>
            </a:pPr>
            <a:r>
              <a:rPr sz="1700" b="1" spc="30" dirty="0">
                <a:solidFill>
                  <a:srgbClr val="231F20"/>
                </a:solidFill>
                <a:cs typeface="Calibri"/>
              </a:rPr>
              <a:t>Bisogna </a:t>
            </a:r>
            <a:r>
              <a:rPr sz="1700" b="1" spc="-20" dirty="0">
                <a:solidFill>
                  <a:srgbClr val="231F20"/>
                </a:solidFill>
                <a:cs typeface="Calibri"/>
              </a:rPr>
              <a:t>parlare </a:t>
            </a:r>
            <a:r>
              <a:rPr sz="1700" b="1" spc="20" dirty="0">
                <a:solidFill>
                  <a:srgbClr val="231F20"/>
                </a:solidFill>
                <a:cs typeface="Calibri"/>
              </a:rPr>
              <a:t>ad </a:t>
            </a:r>
            <a:r>
              <a:rPr sz="1700" b="1" spc="40" dirty="0">
                <a:solidFill>
                  <a:srgbClr val="231F20"/>
                </a:solidFill>
                <a:cs typeface="Calibri"/>
              </a:rPr>
              <a:t>alta </a:t>
            </a:r>
            <a:r>
              <a:rPr sz="1700" b="1" spc="-70" dirty="0">
                <a:solidFill>
                  <a:srgbClr val="231F20"/>
                </a:solidFill>
                <a:cs typeface="Calibri"/>
              </a:rPr>
              <a:t>voce </a:t>
            </a:r>
            <a:r>
              <a:rPr sz="1700" b="1" spc="-5" dirty="0">
                <a:solidFill>
                  <a:srgbClr val="231F20"/>
                </a:solidFill>
                <a:cs typeface="Calibri"/>
              </a:rPr>
              <a:t>al </a:t>
            </a:r>
            <a:r>
              <a:rPr sz="1700" b="1" spc="-40" dirty="0">
                <a:solidFill>
                  <a:srgbClr val="231F20"/>
                </a:solidFill>
                <a:cs typeface="Calibri"/>
              </a:rPr>
              <a:t>cellulare.  </a:t>
            </a:r>
            <a:r>
              <a:rPr lang="it-IT" sz="1700" b="1" spc="-40" dirty="0">
                <a:solidFill>
                  <a:srgbClr val="231F20"/>
                </a:solidFill>
                <a:cs typeface="Calibri"/>
              </a:rPr>
              <a:t>  </a:t>
            </a:r>
            <a:r>
              <a:rPr sz="1700" b="1" spc="-170" dirty="0">
                <a:solidFill>
                  <a:srgbClr val="231F20"/>
                </a:solidFill>
                <a:cs typeface="Calibri"/>
              </a:rPr>
              <a:t>V	</a:t>
            </a:r>
            <a:r>
              <a:rPr sz="1700" b="1" spc="95" dirty="0">
                <a:solidFill>
                  <a:srgbClr val="231F20"/>
                </a:solidFill>
                <a:cs typeface="Calibri"/>
              </a:rPr>
              <a:t>F</a:t>
            </a:r>
            <a:endParaRPr sz="1700" dirty="0">
              <a:solidFill>
                <a:prstClr val="black"/>
              </a:solidFill>
              <a:cs typeface="Calibri"/>
            </a:endParaRPr>
          </a:p>
          <a:p>
            <a:pPr marL="481330" marR="2715895" indent="-469265">
              <a:lnSpc>
                <a:spcPct val="129000"/>
              </a:lnSpc>
              <a:buFontTx/>
              <a:buAutoNum type="arabicPeriod" startAt="7"/>
              <a:tabLst>
                <a:tab pos="481330" algn="l"/>
                <a:tab pos="481965" algn="l"/>
                <a:tab pos="1297305" algn="l"/>
              </a:tabLst>
            </a:pPr>
            <a:r>
              <a:rPr sz="1700" b="1" spc="30" dirty="0">
                <a:solidFill>
                  <a:srgbClr val="231F20"/>
                </a:solidFill>
                <a:cs typeface="Calibri"/>
              </a:rPr>
              <a:t>Bisogna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tenere </a:t>
            </a:r>
            <a:r>
              <a:rPr sz="1700" b="1" spc="-5" dirty="0">
                <a:solidFill>
                  <a:srgbClr val="231F20"/>
                </a:solidFill>
                <a:cs typeface="Calibri"/>
              </a:rPr>
              <a:t>la suoneria </a:t>
            </a:r>
            <a:r>
              <a:rPr sz="1700" b="1" spc="-15" dirty="0">
                <a:solidFill>
                  <a:srgbClr val="231F20"/>
                </a:solidFill>
                <a:cs typeface="Calibri"/>
              </a:rPr>
              <a:t>molto </a:t>
            </a:r>
            <a:r>
              <a:rPr sz="1700" b="1" spc="40" dirty="0">
                <a:solidFill>
                  <a:srgbClr val="231F20"/>
                </a:solidFill>
                <a:cs typeface="Calibri"/>
              </a:rPr>
              <a:t>alta </a:t>
            </a:r>
            <a:r>
              <a:rPr sz="1700" b="1" spc="-50" dirty="0">
                <a:solidFill>
                  <a:srgbClr val="231F20"/>
                </a:solidFill>
                <a:cs typeface="Calibri"/>
              </a:rPr>
              <a:t>in </a:t>
            </a:r>
            <a:r>
              <a:rPr sz="1700" b="1" spc="-35" dirty="0">
                <a:solidFill>
                  <a:srgbClr val="231F20"/>
                </a:solidFill>
                <a:cs typeface="Calibri"/>
              </a:rPr>
              <a:t>luoghi </a:t>
            </a:r>
            <a:r>
              <a:rPr sz="1700" b="1" spc="-45" dirty="0">
                <a:solidFill>
                  <a:srgbClr val="231F20"/>
                </a:solidFill>
                <a:cs typeface="Calibri"/>
              </a:rPr>
              <a:t>pubblici.  </a:t>
            </a:r>
            <a:r>
              <a:rPr sz="1700" b="1" spc="-170" dirty="0">
                <a:solidFill>
                  <a:srgbClr val="231F20"/>
                </a:solidFill>
                <a:cs typeface="Calibri"/>
              </a:rPr>
              <a:t>V	</a:t>
            </a:r>
            <a:r>
              <a:rPr sz="1700" b="1" spc="95" dirty="0">
                <a:solidFill>
                  <a:srgbClr val="231F20"/>
                </a:solidFill>
                <a:cs typeface="Calibri"/>
              </a:rPr>
              <a:t>F</a:t>
            </a:r>
            <a:endParaRPr sz="17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75A7DD-6EEC-4588-91AD-199DFC84B4DC}"/>
              </a:ext>
            </a:extLst>
          </p:cNvPr>
          <p:cNvSpPr txBox="1"/>
          <p:nvPr/>
        </p:nvSpPr>
        <p:spPr>
          <a:xfrm>
            <a:off x="1400175" y="342900"/>
            <a:ext cx="4210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00FF"/>
                </a:solidFill>
              </a:rPr>
              <a:t>TEST FINALE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7345E72-E4B2-424B-8958-8243FDF34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875" y="243319"/>
            <a:ext cx="1441450" cy="14414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88ED484-8ADF-4DC0-A3B9-F3C9F603E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2776"/>
          <a:stretch/>
        </p:blipFill>
        <p:spPr>
          <a:xfrm>
            <a:off x="8986837" y="4647927"/>
            <a:ext cx="2238375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0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D563CE-29FC-49D2-8E49-F71E6A35980E}"/>
              </a:ext>
            </a:extLst>
          </p:cNvPr>
          <p:cNvSpPr txBox="1"/>
          <p:nvPr/>
        </p:nvSpPr>
        <p:spPr>
          <a:xfrm>
            <a:off x="666749" y="484402"/>
            <a:ext cx="10944225" cy="1853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2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it-IT" sz="24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apet</a:t>
            </a:r>
            <a:r>
              <a:rPr kumimoji="0" lang="it-IT" sz="24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lang="it-IT" sz="2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quegl</a:t>
            </a:r>
            <a:r>
              <a:rPr kumimoji="0" lang="it-IT" sz="24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it-IT" sz="24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lang="it-IT" sz="24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</a:t>
            </a:r>
            <a:r>
              <a:rPr kumimoji="0" lang="it-IT" sz="24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gett</a:t>
            </a:r>
            <a:r>
              <a:rPr kumimoji="0" lang="it-IT" sz="24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lang="it-IT" sz="2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4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simp</a:t>
            </a:r>
            <a:r>
              <a:rPr kumimoji="0" lang="it-IT" sz="24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4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tic</a:t>
            </a:r>
            <a:r>
              <a:rPr kumimoji="0" lang="it-IT" sz="24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lang="it-IT" sz="2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4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lang="it-IT" sz="24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 </a:t>
            </a:r>
            <a:r>
              <a:rPr lang="it-IT" sz="2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4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</a:t>
            </a:r>
            <a:r>
              <a:rPr kumimoji="0" lang="it-IT" sz="24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lang="it-IT" sz="24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4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 </a:t>
            </a:r>
            <a:r>
              <a:rPr kumimoji="0" lang="it-IT" sz="24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attacchiamo </a:t>
            </a:r>
            <a:r>
              <a:rPr kumimoji="0" lang="it-IT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24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frigorifero </a:t>
            </a:r>
            <a:r>
              <a:rPr kumimoji="0" lang="it-IT" sz="24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che, </a:t>
            </a:r>
            <a:r>
              <a:rPr kumimoji="0" lang="it-IT" sz="24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ogni </a:t>
            </a:r>
            <a:r>
              <a:rPr kumimoji="0" lang="it-IT" sz="24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tanto, </a:t>
            </a:r>
            <a:r>
              <a:rPr kumimoji="0" lang="it-IT" sz="24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 </a:t>
            </a:r>
            <a:r>
              <a:rPr kumimoji="0" lang="it-IT" sz="24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cadono</a:t>
            </a:r>
            <a:r>
              <a:rPr kumimoji="0" lang="it-IT" sz="2400" b="1" i="0" u="none" strike="noStrike" kern="1200" cap="none" spc="1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4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4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terra </a:t>
            </a:r>
            <a:r>
              <a:rPr kumimoji="0" lang="it-IT" sz="24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4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4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4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4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attaccano </a:t>
            </a:r>
            <a:r>
              <a:rPr kumimoji="0" lang="it-IT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24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legno, </a:t>
            </a:r>
            <a:r>
              <a:rPr kumimoji="0" lang="it-IT" sz="24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</a:t>
            </a:r>
            <a:r>
              <a:rPr kumimoji="0" lang="it-IT" sz="24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solo </a:t>
            </a:r>
            <a:r>
              <a:rPr kumimoji="0" lang="it-IT" sz="24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24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metallo  </a:t>
            </a:r>
            <a:r>
              <a:rPr kumimoji="0" lang="it-IT" sz="24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purché </a:t>
            </a:r>
            <a:r>
              <a:rPr kumimoji="0" lang="it-IT" sz="24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 </a:t>
            </a:r>
            <a:r>
              <a:rPr kumimoji="0" lang="it-IT" sz="24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formato, </a:t>
            </a:r>
            <a:r>
              <a:rPr kumimoji="0" lang="it-IT" sz="24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</a:t>
            </a:r>
            <a:r>
              <a:rPr kumimoji="0" lang="it-IT" sz="24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esempio, </a:t>
            </a:r>
            <a:r>
              <a:rPr kumimoji="0" lang="it-IT" sz="24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</a:t>
            </a:r>
            <a:r>
              <a:rPr kumimoji="0" lang="it-IT" sz="2400" b="1" i="0" u="none" strike="noStrike" kern="1200" cap="none" spc="-2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4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ferro?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algn="ctr">
              <a:lnSpc>
                <a:spcPct val="101400"/>
              </a:lnSpc>
              <a:spcBef>
                <a:spcPts val="60"/>
              </a:spcBef>
              <a:defRPr/>
            </a:pPr>
            <a:r>
              <a:rPr lang="it-IT" sz="2400" b="1" spc="-15" dirty="0">
                <a:solidFill>
                  <a:srgbClr val="231F20"/>
                </a:solidFill>
                <a:latin typeface="Calibri"/>
                <a:cs typeface="Calibri"/>
              </a:rPr>
              <a:t>Sono le </a:t>
            </a:r>
            <a:r>
              <a:rPr lang="it-IT" sz="2400" b="1" spc="-15" dirty="0">
                <a:solidFill>
                  <a:srgbClr val="FF0000"/>
                </a:solidFill>
                <a:latin typeface="Calibri"/>
                <a:cs typeface="Calibri"/>
              </a:rPr>
              <a:t>CALAMITE.</a:t>
            </a: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2490" algn="l"/>
                <a:tab pos="1616710" algn="l"/>
                <a:tab pos="2501900" algn="l"/>
                <a:tab pos="3571240" algn="l"/>
                <a:tab pos="4093845" algn="l"/>
                <a:tab pos="5113020" algn="l"/>
              </a:tabLst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3C53CC-B22C-4B8B-9A0D-4B1C942B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2337538"/>
            <a:ext cx="4133850" cy="41338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E2BBD3-8E61-489F-8979-D4FFAE922D0B}"/>
              </a:ext>
            </a:extLst>
          </p:cNvPr>
          <p:cNvSpPr txBox="1"/>
          <p:nvPr/>
        </p:nvSpPr>
        <p:spPr>
          <a:xfrm>
            <a:off x="6429374" y="3260425"/>
            <a:ext cx="4410075" cy="224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 </a:t>
            </a:r>
            <a:r>
              <a:rPr kumimoji="0" lang="it-IT" sz="28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succede?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8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formate </a:t>
            </a:r>
            <a:r>
              <a:rPr kumimoji="0" lang="it-IT" sz="28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magnetite</a:t>
            </a:r>
            <a:r>
              <a:rPr kumimoji="0" lang="it-IT" sz="28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it-IT" sz="28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800" b="1" i="0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sostanza </a:t>
            </a:r>
            <a:r>
              <a:rPr kumimoji="0" lang="it-IT" sz="28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riesce </a:t>
            </a:r>
            <a:r>
              <a:rPr kumimoji="0" lang="it-IT" sz="28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 </a:t>
            </a:r>
            <a:r>
              <a:rPr kumimoji="0" lang="it-IT" sz="28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attrarre altri </a:t>
            </a:r>
            <a:r>
              <a:rPr kumimoji="0" lang="it-IT" sz="28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oggetti </a:t>
            </a:r>
            <a:r>
              <a:rPr kumimoji="0" lang="it-IT" sz="28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kumimoji="0" lang="it-IT" sz="2800" b="1" i="0" u="none" strike="noStrike" kern="1200" cap="none" spc="2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metallo.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47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CE2745BA-C0BE-4C5B-8B9A-323F5E14994D}"/>
              </a:ext>
            </a:extLst>
          </p:cNvPr>
          <p:cNvSpPr txBox="1"/>
          <p:nvPr/>
        </p:nvSpPr>
        <p:spPr>
          <a:xfrm>
            <a:off x="1752600" y="556816"/>
            <a:ext cx="8686800" cy="214000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vert="horz" wrap="square" lIns="0" tIns="226695" rIns="0" bIns="0" rtlCol="0">
            <a:spAutoFit/>
          </a:bodyPr>
          <a:lstStyle/>
          <a:p>
            <a:pPr marL="186690" algn="ctr">
              <a:spcBef>
                <a:spcPts val="1785"/>
              </a:spcBef>
            </a:pPr>
            <a:r>
              <a:rPr sz="2800" b="1" spc="-35" dirty="0">
                <a:solidFill>
                  <a:srgbClr val="0000FF"/>
                </a:solidFill>
                <a:cs typeface="Calibri"/>
              </a:rPr>
              <a:t>UN </a:t>
            </a:r>
            <a:r>
              <a:rPr sz="2800" b="1" spc="-60" dirty="0">
                <a:solidFill>
                  <a:srgbClr val="0000FF"/>
                </a:solidFill>
                <a:cs typeface="Calibri"/>
              </a:rPr>
              <a:t>PO' </a:t>
            </a:r>
            <a:r>
              <a:rPr sz="2800" b="1" spc="-50" dirty="0">
                <a:solidFill>
                  <a:srgbClr val="0000FF"/>
                </a:solidFill>
                <a:cs typeface="Calibri"/>
              </a:rPr>
              <a:t>DI</a:t>
            </a:r>
            <a:r>
              <a:rPr sz="2800" b="1" spc="5" dirty="0">
                <a:solidFill>
                  <a:srgbClr val="0000FF"/>
                </a:solidFill>
                <a:cs typeface="Calibri"/>
              </a:rPr>
              <a:t> STORIA</a:t>
            </a:r>
            <a:endParaRPr sz="2800" dirty="0">
              <a:solidFill>
                <a:srgbClr val="0000FF"/>
              </a:solidFill>
              <a:cs typeface="Calibri"/>
            </a:endParaRPr>
          </a:p>
          <a:p>
            <a:pPr marL="186690" marR="160655" algn="just">
              <a:lnSpc>
                <a:spcPct val="101400"/>
              </a:lnSpc>
            </a:pPr>
            <a:r>
              <a:rPr sz="2400" b="1" spc="50" dirty="0">
                <a:solidFill>
                  <a:srgbClr val="231F20"/>
                </a:solidFill>
                <a:cs typeface="Calibri"/>
              </a:rPr>
              <a:t>La </a:t>
            </a:r>
            <a:r>
              <a:rPr sz="2400" b="1" spc="5" dirty="0">
                <a:solidFill>
                  <a:srgbClr val="231F20"/>
                </a:solidFill>
                <a:cs typeface="Calibri"/>
              </a:rPr>
              <a:t>magnetite </a:t>
            </a:r>
            <a:r>
              <a:rPr sz="2400" b="1" spc="-35" dirty="0">
                <a:solidFill>
                  <a:srgbClr val="231F20"/>
                </a:solidFill>
                <a:cs typeface="Calibri"/>
              </a:rPr>
              <a:t>era </a:t>
            </a:r>
            <a:r>
              <a:rPr sz="2400" b="1" spc="10" dirty="0">
                <a:solidFill>
                  <a:srgbClr val="231F20"/>
                </a:solidFill>
                <a:cs typeface="Calibri"/>
              </a:rPr>
              <a:t>già </a:t>
            </a:r>
            <a:r>
              <a:rPr sz="2400" b="1" spc="20" dirty="0">
                <a:solidFill>
                  <a:srgbClr val="231F20"/>
                </a:solidFill>
                <a:cs typeface="Calibri"/>
              </a:rPr>
              <a:t>nota </a:t>
            </a:r>
            <a:r>
              <a:rPr sz="2400" b="1" spc="-65" dirty="0">
                <a:solidFill>
                  <a:srgbClr val="231F20"/>
                </a:solidFill>
                <a:cs typeface="Calibri"/>
              </a:rPr>
              <a:t>nel </a:t>
            </a:r>
            <a:r>
              <a:rPr sz="2400" b="1" spc="-90" dirty="0">
                <a:solidFill>
                  <a:srgbClr val="231F20"/>
                </a:solidFill>
                <a:cs typeface="Calibri"/>
              </a:rPr>
              <a:t>VII </a:t>
            </a:r>
            <a:r>
              <a:rPr sz="2400" b="1" spc="5" dirty="0">
                <a:solidFill>
                  <a:srgbClr val="231F20"/>
                </a:solidFill>
                <a:cs typeface="Calibri"/>
              </a:rPr>
              <a:t>secolo </a:t>
            </a:r>
            <a:r>
              <a:rPr sz="2400" b="1" spc="-35" dirty="0">
                <a:solidFill>
                  <a:srgbClr val="231F20"/>
                </a:solidFill>
                <a:cs typeface="Calibri"/>
              </a:rPr>
              <a:t>a.C.; </a:t>
            </a:r>
            <a:r>
              <a:rPr sz="2400"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sz="2400" b="1" spc="-65" dirty="0">
                <a:solidFill>
                  <a:srgbClr val="231F20"/>
                </a:solidFill>
                <a:cs typeface="Calibri"/>
              </a:rPr>
              <a:t>nome </a:t>
            </a:r>
            <a:r>
              <a:rPr sz="2400" b="1" spc="5" dirty="0">
                <a:solidFill>
                  <a:srgbClr val="231F20"/>
                </a:solidFill>
                <a:cs typeface="Calibri"/>
              </a:rPr>
              <a:t>magnetite </a:t>
            </a:r>
            <a:r>
              <a:rPr sz="2400" b="1" spc="-50" dirty="0">
                <a:solidFill>
                  <a:srgbClr val="231F20"/>
                </a:solidFill>
                <a:cs typeface="Calibri"/>
              </a:rPr>
              <a:t>deriva </a:t>
            </a:r>
            <a:r>
              <a:rPr sz="2400" b="1" spc="20" dirty="0">
                <a:solidFill>
                  <a:srgbClr val="231F20"/>
                </a:solidFill>
                <a:cs typeface="Calibri"/>
              </a:rPr>
              <a:t>da </a:t>
            </a:r>
            <a:r>
              <a:rPr sz="2400" b="1" spc="-50" dirty="0">
                <a:solidFill>
                  <a:srgbClr val="231F20"/>
                </a:solidFill>
                <a:cs typeface="Calibri"/>
              </a:rPr>
              <a:t>quello </a:t>
            </a:r>
            <a:r>
              <a:rPr sz="2400" b="1" spc="-30" dirty="0">
                <a:solidFill>
                  <a:srgbClr val="231F20"/>
                </a:solidFill>
                <a:cs typeface="Calibri"/>
              </a:rPr>
              <a:t>della </a:t>
            </a:r>
            <a:r>
              <a:rPr sz="2400" b="1" spc="70" dirty="0">
                <a:solidFill>
                  <a:srgbClr val="231F20"/>
                </a:solidFill>
                <a:cs typeface="Calibri"/>
              </a:rPr>
              <a:t>città  </a:t>
            </a:r>
            <a:r>
              <a:rPr sz="2400" b="1" dirty="0">
                <a:solidFill>
                  <a:srgbClr val="231F20"/>
                </a:solidFill>
                <a:cs typeface="Calibri"/>
              </a:rPr>
              <a:t>greca </a:t>
            </a:r>
            <a:r>
              <a:rPr sz="2400" b="1" spc="-20" dirty="0">
                <a:solidFill>
                  <a:srgbClr val="231F20"/>
                </a:solidFill>
                <a:cs typeface="Calibri"/>
              </a:rPr>
              <a:t>di </a:t>
            </a:r>
            <a:r>
              <a:rPr sz="2400" b="1" spc="-5" dirty="0">
                <a:solidFill>
                  <a:srgbClr val="231F20"/>
                </a:solidFill>
                <a:cs typeface="Calibri"/>
              </a:rPr>
              <a:t>Magnesia, </a:t>
            </a:r>
            <a:r>
              <a:rPr sz="2400" b="1" spc="-50" dirty="0">
                <a:solidFill>
                  <a:srgbClr val="231F20"/>
                </a:solidFill>
                <a:cs typeface="Calibri"/>
              </a:rPr>
              <a:t>in </a:t>
            </a:r>
            <a:r>
              <a:rPr sz="2400" b="1" spc="55" dirty="0">
                <a:solidFill>
                  <a:srgbClr val="231F20"/>
                </a:solidFill>
                <a:cs typeface="Calibri"/>
              </a:rPr>
              <a:t>Asia </a:t>
            </a:r>
            <a:r>
              <a:rPr sz="2400" b="1" spc="-70" dirty="0">
                <a:solidFill>
                  <a:srgbClr val="231F20"/>
                </a:solidFill>
                <a:cs typeface="Calibri"/>
              </a:rPr>
              <a:t>Minore, </a:t>
            </a:r>
            <a:r>
              <a:rPr sz="2400" b="1" spc="-80" dirty="0">
                <a:solidFill>
                  <a:srgbClr val="231F20"/>
                </a:solidFill>
                <a:cs typeface="Calibri"/>
              </a:rPr>
              <a:t>dove </a:t>
            </a:r>
            <a:r>
              <a:rPr sz="2400" b="1" spc="75" dirty="0">
                <a:solidFill>
                  <a:srgbClr val="231F20"/>
                </a:solidFill>
                <a:cs typeface="Calibri"/>
              </a:rPr>
              <a:t>si </a:t>
            </a:r>
            <a:r>
              <a:rPr sz="2400" b="1" spc="-25" dirty="0">
                <a:solidFill>
                  <a:srgbClr val="231F20"/>
                </a:solidFill>
                <a:cs typeface="Calibri"/>
              </a:rPr>
              <a:t>trovano </a:t>
            </a:r>
            <a:r>
              <a:rPr sz="2400" b="1" spc="-5" dirty="0">
                <a:solidFill>
                  <a:srgbClr val="231F20"/>
                </a:solidFill>
                <a:cs typeface="Calibri"/>
              </a:rPr>
              <a:t>giacimenti </a:t>
            </a:r>
            <a:r>
              <a:rPr sz="2400" b="1" spc="-45" dirty="0">
                <a:solidFill>
                  <a:srgbClr val="231F20"/>
                </a:solidFill>
                <a:cs typeface="Calibri"/>
              </a:rPr>
              <a:t>del </a:t>
            </a:r>
            <a:r>
              <a:rPr sz="2400" b="1" spc="-55" dirty="0">
                <a:solidFill>
                  <a:srgbClr val="231F20"/>
                </a:solidFill>
                <a:cs typeface="Calibri"/>
              </a:rPr>
              <a:t>minerale, </a:t>
            </a:r>
            <a:r>
              <a:rPr sz="2400" b="1" spc="-90" dirty="0">
                <a:solidFill>
                  <a:srgbClr val="231F20"/>
                </a:solidFill>
                <a:cs typeface="Calibri"/>
              </a:rPr>
              <a:t>e </a:t>
            </a:r>
            <a:r>
              <a:rPr sz="2400" b="1" spc="-5" dirty="0">
                <a:solidFill>
                  <a:srgbClr val="231F20"/>
                </a:solidFill>
                <a:cs typeface="Calibri"/>
              </a:rPr>
              <a:t>la </a:t>
            </a:r>
            <a:r>
              <a:rPr sz="2400" b="1" spc="60" dirty="0">
                <a:solidFill>
                  <a:srgbClr val="231F20"/>
                </a:solidFill>
                <a:cs typeface="Calibri"/>
              </a:rPr>
              <a:t>sua </a:t>
            </a:r>
            <a:r>
              <a:rPr sz="2400" b="1" spc="35" dirty="0">
                <a:solidFill>
                  <a:srgbClr val="231F20"/>
                </a:solidFill>
                <a:cs typeface="Calibri"/>
              </a:rPr>
              <a:t>capacità  </a:t>
            </a:r>
            <a:r>
              <a:rPr sz="2400" b="1" spc="-20" dirty="0">
                <a:solidFill>
                  <a:srgbClr val="231F20"/>
                </a:solidFill>
                <a:cs typeface="Calibri"/>
              </a:rPr>
              <a:t>di </a:t>
            </a:r>
            <a:r>
              <a:rPr sz="2400" b="1" spc="20" dirty="0">
                <a:solidFill>
                  <a:srgbClr val="231F20"/>
                </a:solidFill>
                <a:cs typeface="Calibri"/>
              </a:rPr>
              <a:t>attrarre altri </a:t>
            </a:r>
            <a:r>
              <a:rPr sz="2400" b="1" spc="-15" dirty="0">
                <a:solidFill>
                  <a:srgbClr val="231F20"/>
                </a:solidFill>
                <a:cs typeface="Calibri"/>
              </a:rPr>
              <a:t>metalli </a:t>
            </a:r>
            <a:r>
              <a:rPr sz="2400" b="1" spc="-55" dirty="0">
                <a:solidFill>
                  <a:srgbClr val="231F20"/>
                </a:solidFill>
                <a:cs typeface="Calibri"/>
              </a:rPr>
              <a:t>prende </a:t>
            </a:r>
            <a:r>
              <a:rPr sz="2400" b="1" spc="-50" dirty="0">
                <a:solidFill>
                  <a:srgbClr val="231F20"/>
                </a:solidFill>
                <a:cs typeface="Calibri"/>
              </a:rPr>
              <a:t>il </a:t>
            </a:r>
            <a:r>
              <a:rPr sz="2400" b="1" spc="-65" dirty="0">
                <a:solidFill>
                  <a:srgbClr val="231F20"/>
                </a:solidFill>
                <a:cs typeface="Calibri"/>
              </a:rPr>
              <a:t>nome </a:t>
            </a:r>
            <a:r>
              <a:rPr sz="2400" b="1" spc="-20" dirty="0">
                <a:solidFill>
                  <a:srgbClr val="231F20"/>
                </a:solidFill>
                <a:cs typeface="Calibri"/>
              </a:rPr>
              <a:t>di</a:t>
            </a:r>
            <a:r>
              <a:rPr sz="2400" b="1" spc="-180" dirty="0">
                <a:solidFill>
                  <a:srgbClr val="231F20"/>
                </a:solidFill>
                <a:cs typeface="Calibri"/>
              </a:rPr>
              <a:t> </a:t>
            </a:r>
            <a:r>
              <a:rPr sz="2400" b="1" spc="-10" dirty="0">
                <a:solidFill>
                  <a:srgbClr val="231F20"/>
                </a:solidFill>
                <a:cs typeface="Calibri"/>
              </a:rPr>
              <a:t>magnetismo.</a:t>
            </a:r>
            <a:endParaRPr sz="2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7A22A7-4F51-4864-AB8D-8EAC7FFF34AC}"/>
              </a:ext>
            </a:extLst>
          </p:cNvPr>
          <p:cNvSpPr txBox="1"/>
          <p:nvPr/>
        </p:nvSpPr>
        <p:spPr>
          <a:xfrm>
            <a:off x="685799" y="3145652"/>
            <a:ext cx="6096000" cy="1633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oggetti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formati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magnetite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chiamano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hanno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diverse,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 </a:t>
            </a:r>
            <a:r>
              <a:rPr kumimoji="0" lang="it-IT" sz="20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tutti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hanno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estremità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chiamate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Poli,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segno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opposto,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negativo.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434E9D-9166-4494-9FEF-60850E5DF418}"/>
              </a:ext>
            </a:extLst>
          </p:cNvPr>
          <p:cNvSpPr txBox="1"/>
          <p:nvPr/>
        </p:nvSpPr>
        <p:spPr>
          <a:xfrm>
            <a:off x="685799" y="4900801"/>
            <a:ext cx="8143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Sapete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cosa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provato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fare?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sospeso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notato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orientava sempre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dalla </a:t>
            </a:r>
            <a:r>
              <a:rPr kumimoji="0" lang="it-IT" sz="2000" b="1" i="0" u="none" strike="noStrike" kern="1200" cap="none" spc="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stessa</a:t>
            </a:r>
            <a:r>
              <a:rPr kumimoji="0" lang="it-IT" sz="2000" b="1" i="0" u="none" strike="noStrike" kern="1200" cap="none" spc="4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ripreso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miei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libri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letto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Terra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comporta</a:t>
            </a:r>
            <a:r>
              <a:rPr kumimoji="0" lang="it-IT" sz="2000" b="1" i="0" u="none" strike="noStrike" kern="1200" cap="none" spc="-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grande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calamita.</a:t>
            </a:r>
            <a:endParaRPr lang="it-IT" sz="20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3E66F4-179A-4008-BB60-C8248511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49" y="3112367"/>
            <a:ext cx="3114675" cy="17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B9446D-6C85-44DB-9DFC-0D46ECC57886}"/>
              </a:ext>
            </a:extLst>
          </p:cNvPr>
          <p:cNvSpPr txBox="1"/>
          <p:nvPr/>
        </p:nvSpPr>
        <p:spPr>
          <a:xfrm>
            <a:off x="1809750" y="356429"/>
            <a:ext cx="8191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 </a:t>
            </a:r>
            <a:r>
              <a:rPr kumimoji="0" lang="it-IT" sz="3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32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Terra </a:t>
            </a:r>
            <a:r>
              <a:rPr kumimoji="0" lang="it-IT" sz="32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3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magnetica! </a:t>
            </a:r>
            <a:r>
              <a:rPr kumimoji="0" lang="it-IT" sz="3200" b="1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Eh si, </a:t>
            </a:r>
            <a:r>
              <a:rPr kumimoji="0" lang="it-IT" sz="3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proprio</a:t>
            </a:r>
            <a:r>
              <a:rPr kumimoji="0" lang="it-IT" sz="32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così!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60C620-CB04-4C66-A0C9-48089471295A}"/>
              </a:ext>
            </a:extLst>
          </p:cNvPr>
          <p:cNvSpPr txBox="1"/>
          <p:nvPr/>
        </p:nvSpPr>
        <p:spPr>
          <a:xfrm>
            <a:off x="2505074" y="4612418"/>
            <a:ext cx="7419975" cy="1636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715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nostro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pianeta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dotato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cuore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metallico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forza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magnetica,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parla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terreste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estremità,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Nord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lang="it-IT" sz="2000" b="1" i="0" u="none" strike="noStrike" kern="1200" cap="none" spc="-2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girava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dalla </a:t>
            </a:r>
            <a:r>
              <a:rPr kumimoji="0" lang="it-IT" sz="2000" b="1" i="0" u="none" strike="noStrike" kern="1200" cap="none" spc="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stessa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orientava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seguendo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terrestre.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077152-BA4B-4796-AB41-D3FFF62F4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282" y="1029351"/>
            <a:ext cx="3500436" cy="345397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CAE5B79-F6B6-41C2-9411-C98398FDA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3975" y="1571625"/>
            <a:ext cx="1679575" cy="16795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54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5CBEA2-B07B-484C-B9F3-E88410EEED20}"/>
              </a:ext>
            </a:extLst>
          </p:cNvPr>
          <p:cNvSpPr txBox="1"/>
          <p:nvPr/>
        </p:nvSpPr>
        <p:spPr>
          <a:xfrm>
            <a:off x="504825" y="536660"/>
            <a:ext cx="11525250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Terra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hanno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Nord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</a:t>
            </a:r>
            <a:r>
              <a:rPr kumimoji="0" lang="it-IT" sz="2000" b="1" i="0" u="none" strike="noStrike" kern="1200" cap="none" spc="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opposto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avviciniamo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 NORD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POLO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SUD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altro,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ecco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attraggono!  </a:t>
            </a:r>
          </a:p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QUESTA</a:t>
            </a:r>
            <a:r>
              <a:rPr kumimoji="0" lang="it-IT" sz="2000" b="1" i="0" u="none" strike="noStrike" kern="1200" cap="none" spc="3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FORZA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“magnetica”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vede,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</a:t>
            </a:r>
            <a:r>
              <a:rPr kumimoji="0" lang="it-IT" sz="2000" b="1" i="0" u="none" strike="noStrike" kern="1200" cap="none" spc="-2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esiste.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fenomeno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chiama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ED1E2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magnetismo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94868D-8665-45CC-9732-B0946057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2327370"/>
            <a:ext cx="5895343" cy="36701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14667F-10C1-4704-B00C-D756B2C4B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744" y="2042000"/>
            <a:ext cx="2438611" cy="36884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6E596F6-A25E-4E8B-A40F-B5B173069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231" y="2200275"/>
            <a:ext cx="1098550" cy="10985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6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9F8456-45F2-4FC2-9A44-09D067135AC2}"/>
              </a:ext>
            </a:extLst>
          </p:cNvPr>
          <p:cNvSpPr txBox="1"/>
          <p:nvPr/>
        </p:nvSpPr>
        <p:spPr>
          <a:xfrm>
            <a:off x="1866899" y="251654"/>
            <a:ext cx="8639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3200" b="1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3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punto </a:t>
            </a:r>
            <a:r>
              <a:rPr kumimoji="0" lang="it-IT" sz="32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 </a:t>
            </a:r>
            <a:r>
              <a:rPr kumimoji="0" lang="it-IT" sz="32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32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venuta </a:t>
            </a:r>
            <a:r>
              <a:rPr kumimoji="0" lang="it-IT" sz="32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32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mente </a:t>
            </a:r>
            <a:r>
              <a:rPr kumimoji="0" lang="it-IT" sz="32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3200" b="1" i="0" u="none" strike="noStrike" kern="1200" cap="none" spc="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3200" b="1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bussola!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EA403E-8263-4701-A4EC-7C18D82A763D}"/>
              </a:ext>
            </a:extLst>
          </p:cNvPr>
          <p:cNvSpPr txBox="1"/>
          <p:nvPr/>
        </p:nvSpPr>
        <p:spPr>
          <a:xfrm>
            <a:off x="2171699" y="987996"/>
            <a:ext cx="7591425" cy="453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Avete </a:t>
            </a:r>
            <a:r>
              <a:rPr kumimoji="0" lang="it-IT" sz="24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 </a:t>
            </a:r>
            <a:r>
              <a:rPr kumimoji="0" lang="it-IT" sz="24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osservato </a:t>
            </a:r>
            <a:r>
              <a:rPr kumimoji="0" lang="it-IT" sz="24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l'ago </a:t>
            </a:r>
            <a:r>
              <a:rPr kumimoji="0" lang="it-IT" sz="24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4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4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bussola?  </a:t>
            </a:r>
            <a:r>
              <a:rPr kumimoji="0" lang="it-IT" sz="2400" b="1" i="0" u="none" strike="noStrike" kern="1200" cap="none" spc="11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É</a:t>
            </a:r>
            <a:r>
              <a:rPr kumimoji="0" lang="it-IT" sz="24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4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magnetico..!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8AC209E-70E8-436A-84CC-9981C1C9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7" y="2128512"/>
            <a:ext cx="3993226" cy="31153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2CD2A5-FADC-4031-B17D-62054E2F0212}"/>
              </a:ext>
            </a:extLst>
          </p:cNvPr>
          <p:cNvSpPr txBox="1"/>
          <p:nvPr/>
        </p:nvSpPr>
        <p:spPr>
          <a:xfrm>
            <a:off x="5181600" y="2128512"/>
            <a:ext cx="6096000" cy="3715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8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cos’è </a:t>
            </a:r>
            <a:r>
              <a:rPr kumimoji="0" lang="it-IT" sz="2800" b="1" i="0" u="none" strike="noStrike" kern="1200" cap="none" spc="-2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</a:t>
            </a:r>
            <a:r>
              <a:rPr kumimoji="0" lang="it-IT" sz="2800" b="1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800" b="1" i="0" u="none" strike="noStrike" kern="1200" cap="none" spc="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bussola?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E'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strumento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utilizzato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dagli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esploratori, dai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marinai </a:t>
            </a:r>
            <a:r>
              <a:rPr kumimoji="0" lang="it-IT" sz="20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più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recentemente,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piloti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degli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aerei 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orientarsi.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indicare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Nord.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L'ago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indica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Nord,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seguire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campo 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magnetico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terrestre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torna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sempre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quella </a:t>
            </a:r>
            <a:r>
              <a:rPr kumimoji="0" lang="it-IT" sz="2000" b="1" i="0" u="none" strike="noStrike" kern="1200" cap="none" spc="1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stessa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posizione. Anche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cerchi di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spostarlo,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torna 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indicare sempre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 </a:t>
            </a: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stesso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punto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cardinale, 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giorno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notte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bello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cattivo 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tempo.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Sembra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magia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eppure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così!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62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9D9B81-C5C4-43CE-BAFF-4DE746FB28C2}"/>
              </a:ext>
            </a:extLst>
          </p:cNvPr>
          <p:cNvSpPr txBox="1"/>
          <p:nvPr/>
        </p:nvSpPr>
        <p:spPr>
          <a:xfrm>
            <a:off x="304801" y="1540085"/>
            <a:ext cx="8286749" cy="536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6845" marR="0" lvl="0" indent="-144780" algn="just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Obiettivi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Verificare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presenza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magnetismo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naturale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trasferire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proprietà magnetiche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magnete naturale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piccolo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oggetto</a:t>
            </a:r>
            <a:r>
              <a:rPr kumimoji="0" lang="it-IT" sz="2000" b="1" i="0" u="none" strike="noStrike" kern="1200" cap="none" spc="1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d'acciaio.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607685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occorrente  </a:t>
            </a:r>
          </a:p>
          <a:p>
            <a:pPr marL="12700" marR="5607685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Calamita,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r>
              <a:rPr lang="it-IT" sz="2000" b="1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231F20"/>
              </a:buClr>
              <a:buSzTx/>
              <a:buFont typeface="Calibri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6845" marR="0" lvl="0" indent="-1447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Descrizione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dell'esperimento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Porre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vicino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metallo.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saranno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attirate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dalla 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calamita. </a:t>
            </a: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attaccano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acciaio,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contiene 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molto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ferro.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maggior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rimane 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attaccata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corrispondenza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 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estremità,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quali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vengono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detti </a:t>
            </a:r>
            <a:r>
              <a:rPr kumimoji="0" lang="it-IT" sz="2000" b="1" i="0" u="none" strike="noStrike" kern="120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</a:t>
            </a:r>
            <a:r>
              <a:rPr kumimoji="0" lang="it-IT" sz="2000" b="1" i="0" u="none" strike="noStrike" kern="1200" cap="none" spc="-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forza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attrazione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massima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Poli.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possono 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diventare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loro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volta magnetiche.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può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attirare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lang="it-IT" sz="2000" b="1" i="0" u="none" strike="noStrike" kern="1200" cap="none" spc="5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sè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altre</a:t>
            </a:r>
            <a:r>
              <a:rPr kumimoji="0" lang="it-IT" sz="2000" b="1" i="0" u="none" strike="noStrike" kern="1200" cap="none" spc="1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graffette.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E2C218-B5A5-47A2-9AF9-D2F38ED09F14}"/>
              </a:ext>
            </a:extLst>
          </p:cNvPr>
          <p:cNvSpPr txBox="1"/>
          <p:nvPr/>
        </p:nvSpPr>
        <p:spPr>
          <a:xfrm>
            <a:off x="1295400" y="638175"/>
            <a:ext cx="701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B050"/>
                </a:solidFill>
              </a:rPr>
              <a:t>Sperimentiamo insieme…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32C6E4-BECE-418D-B038-184E5819A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303" y="2247900"/>
            <a:ext cx="3045559" cy="2050073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8B047F3-B44E-4DBE-8541-A80C38E78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6782" y="212040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3ADF39-F46C-4EEA-9766-8DFBFC597E67}"/>
              </a:ext>
            </a:extLst>
          </p:cNvPr>
          <p:cNvSpPr txBox="1"/>
          <p:nvPr/>
        </p:nvSpPr>
        <p:spPr>
          <a:xfrm>
            <a:off x="438150" y="115618"/>
            <a:ext cx="7048500" cy="6591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6845" marR="0" lvl="0" indent="-14478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Obiettivo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Verificare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l'esistenza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ferro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alcuni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oggetti.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6845" marR="0" lvl="0" indent="-1447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Materiale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occorrente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Lattine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vuote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alimenti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bevande,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calamita,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cordoncino,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sedia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legno,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nastro 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adesivo.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6845" marR="0" lvl="0" indent="-1447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7480" algn="l"/>
              </a:tabLst>
              <a:defRPr/>
            </a:pP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Descrizione</a:t>
            </a:r>
            <a:r>
              <a:rPr kumimoji="0" lang="it-IT" sz="2000" b="1" i="0" u="none" strike="noStrike" kern="1200" cap="none" spc="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dell'esperimento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Prendere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calamita,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l'aiuto di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cordoncino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nastro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adesivo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fissarla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all'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estremità 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sedia.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Recuperare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lattine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vuote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prodotti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diversi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farle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scorrere 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sotto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essa. 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Scorrono </a:t>
            </a:r>
            <a:r>
              <a:rPr kumimoji="0" lang="it-IT" sz="2000" b="1" i="0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tutte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 </a:t>
            </a:r>
            <a:r>
              <a:rPr kumimoji="0" lang="it-IT" sz="2000" b="1" i="0" u="none" strike="noStrike" kern="1200" cap="none" spc="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stesso</a:t>
            </a:r>
            <a:r>
              <a:rPr kumimoji="0" lang="it-IT" sz="2000" b="1" i="0" u="none" strike="noStrike" kern="1200" cap="none" spc="2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modo?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715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lattine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alluminio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lang="it-IT" sz="2000" b="1" i="0" u="none" strike="noStrike" kern="120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passano 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sotto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</a:t>
            </a:r>
            <a:r>
              <a:rPr kumimoji="0" lang="it-IT" sz="2000" b="1" i="0" u="none" strike="noStrike" kern="120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subiscono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alcuna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variazione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 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percorso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nella </a:t>
            </a:r>
            <a:r>
              <a:rPr kumimoji="0" lang="it-IT" sz="20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velocità,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mentre </a:t>
            </a:r>
            <a:r>
              <a:rPr kumimoji="0" lang="it-IT" sz="2000" b="1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quelle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acciaio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rallentano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lang="it-IT" sz="2000" b="1" i="0" u="none" strike="noStrike" kern="1200" cap="none" spc="1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marcia.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715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L'acciaio </a:t>
            </a:r>
            <a:r>
              <a:rPr kumimoji="0" lang="it-IT" sz="2000" b="1" i="0" u="none" strike="noStrike" kern="120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è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infatti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materiale magnetico,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perché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contiene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ferro, </a:t>
            </a:r>
            <a:r>
              <a:rPr kumimoji="0" lang="it-IT" sz="2000" b="1" i="0" u="none" strike="noStrike" kern="120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perciò </a:t>
            </a:r>
            <a:r>
              <a:rPr kumimoji="0" lang="it-IT" sz="2000" b="1" i="0" u="none" strike="noStrike" kern="120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viene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attirato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dalla 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calamita.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conseguenza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lang="it-IT" sz="20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lattine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vengono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frenate </a:t>
            </a:r>
            <a:r>
              <a:rPr kumimoji="0" lang="it-IT" sz="20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quasi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fino </a:t>
            </a:r>
            <a:r>
              <a:rPr kumimoji="0" lang="it-IT" sz="2000" b="1" i="0" u="none" strike="noStrike" kern="120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fermarsi.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8255" lvl="0" indent="0" algn="just" defTabSz="914400" rtl="0" eaLnBrk="1" fontAlgn="auto" latinLnBrk="0" hangingPunct="1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smaltimento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dei </a:t>
            </a:r>
            <a:r>
              <a:rPr kumimoji="0" lang="it-IT" sz="2000" b="1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rifiuti utilizzano </a:t>
            </a:r>
            <a:r>
              <a:rPr kumimoji="0" lang="it-IT" sz="2000" b="1" i="0" u="none" strike="noStrike" kern="120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più o </a:t>
            </a:r>
            <a:r>
              <a:rPr kumimoji="0" lang="it-IT" sz="2000" b="1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meno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sistema </a:t>
            </a:r>
            <a:r>
              <a:rPr kumimoji="0" lang="it-IT" sz="2000" b="1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simile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smistare </a:t>
            </a:r>
            <a:r>
              <a:rPr kumimoji="0" lang="it-IT" sz="2000" b="1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 </a:t>
            </a:r>
            <a:r>
              <a:rPr kumimoji="0" lang="it-IT" sz="20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lattine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che, </a:t>
            </a:r>
            <a:r>
              <a:rPr kumimoji="0" lang="it-IT" sz="2000" b="1" i="0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poste </a:t>
            </a:r>
            <a:r>
              <a:rPr kumimoji="0" lang="it-IT" sz="2000" b="1" i="0" u="none" strike="noStrike" kern="120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 </a:t>
            </a:r>
            <a:r>
              <a:rPr kumimoji="0" lang="it-IT" sz="2000" b="1" i="0" u="none" strike="noStrike" kern="120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nastro </a:t>
            </a:r>
            <a:r>
              <a:rPr kumimoji="0" lang="it-IT" sz="2000" b="1" i="0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trasportatore, </a:t>
            </a: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vengono </a:t>
            </a:r>
            <a:r>
              <a:rPr kumimoji="0" lang="it-IT" sz="2000" b="1" i="0" u="none" strike="noStrike" kern="120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fatte </a:t>
            </a:r>
            <a:r>
              <a:rPr kumimoji="0" lang="it-IT" sz="2000" b="1" i="0" u="none" strike="noStrike" kern="120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passare </a:t>
            </a:r>
            <a:r>
              <a:rPr kumimoji="0" lang="it-IT" sz="2000" b="1" i="0" u="none" strike="noStrike" kern="120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sotto </a:t>
            </a:r>
            <a:r>
              <a:rPr kumimoji="0" lang="it-IT" sz="2000" b="1" i="0" u="none" strike="noStrike" kern="120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dei</a:t>
            </a:r>
            <a:r>
              <a:rPr kumimoji="0" lang="it-IT" sz="2000" b="1" i="0" u="none" strike="noStrike" kern="1200" cap="none" spc="-1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it-IT" sz="20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magneti.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1FA6ED17-6F18-4C6E-BC0A-09BA5E01850A}"/>
              </a:ext>
            </a:extLst>
          </p:cNvPr>
          <p:cNvGrpSpPr/>
          <p:nvPr/>
        </p:nvGrpSpPr>
        <p:grpSpPr>
          <a:xfrm>
            <a:off x="7747818" y="1986858"/>
            <a:ext cx="3900539" cy="2849324"/>
            <a:chOff x="10052050" y="3295"/>
            <a:chExt cx="10052050" cy="67691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2E9C8A2A-AA1A-4B44-A95D-D22B3A1EFAEE}"/>
                </a:ext>
              </a:extLst>
            </p:cNvPr>
            <p:cNvSpPr/>
            <p:nvPr/>
          </p:nvSpPr>
          <p:spPr>
            <a:xfrm>
              <a:off x="10730449" y="681694"/>
              <a:ext cx="8695253" cy="56491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07DA0E03-48E1-403D-9C4B-05F33EE9ACEC}"/>
                </a:ext>
              </a:extLst>
            </p:cNvPr>
            <p:cNvSpPr/>
            <p:nvPr/>
          </p:nvSpPr>
          <p:spPr>
            <a:xfrm>
              <a:off x="10730449" y="681694"/>
              <a:ext cx="8695690" cy="5649595"/>
            </a:xfrm>
            <a:custGeom>
              <a:avLst/>
              <a:gdLst/>
              <a:ahLst/>
              <a:cxnLst/>
              <a:rect l="l" t="t" r="r" b="b"/>
              <a:pathLst>
                <a:path w="8695690" h="5649595">
                  <a:moveTo>
                    <a:pt x="0" y="5649178"/>
                  </a:moveTo>
                  <a:lnTo>
                    <a:pt x="8695253" y="5649178"/>
                  </a:lnTo>
                  <a:lnTo>
                    <a:pt x="8695253" y="0"/>
                  </a:lnTo>
                  <a:lnTo>
                    <a:pt x="0" y="0"/>
                  </a:lnTo>
                  <a:lnTo>
                    <a:pt x="0" y="564917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615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2164</Words>
  <Application>Microsoft Office PowerPoint</Application>
  <PresentationFormat>Widescreen</PresentationFormat>
  <Paragraphs>145</Paragraphs>
  <Slides>21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Blackadder ITC</vt:lpstr>
      <vt:lpstr>Calibri</vt:lpstr>
      <vt:lpstr>Calibri Light</vt:lpstr>
      <vt:lpstr>Wingdings</vt:lpstr>
      <vt:lpstr>Tema di Office</vt:lpstr>
      <vt:lpstr>Scopriamo  l’elettromagnetismo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Scopriamo  l’elettromagnetismo</dc:title>
  <dc:creator>Rossella Pulcrano</dc:creator>
  <cp:lastModifiedBy>Rossella Pulcrano</cp:lastModifiedBy>
  <cp:revision>17</cp:revision>
  <dcterms:created xsi:type="dcterms:W3CDTF">2020-12-13T19:08:22Z</dcterms:created>
  <dcterms:modified xsi:type="dcterms:W3CDTF">2020-12-16T17:47:04Z</dcterms:modified>
</cp:coreProperties>
</file>