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60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9C98-676E-4314-9752-6BF525CABCCA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EF0490-EA1B-4B0B-ABFD-618DD1040FDD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79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9C98-676E-4314-9752-6BF525CABCCA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F0490-EA1B-4B0B-ABFD-618DD1040FDD}" type="slidenum">
              <a:rPr lang="it-IT" smtClean="0"/>
              <a:t>‹N›</a:t>
            </a:fld>
            <a:endParaRPr lang="it-IT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39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9C98-676E-4314-9752-6BF525CABCCA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F0490-EA1B-4B0B-ABFD-618DD1040FDD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80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9C98-676E-4314-9752-6BF525CABCCA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F0490-EA1B-4B0B-ABFD-618DD1040FDD}" type="slidenum">
              <a:rPr lang="it-IT" smtClean="0"/>
              <a:t>‹N›</a:t>
            </a:fld>
            <a:endParaRPr lang="it-IT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1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9C98-676E-4314-9752-6BF525CABCCA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F0490-EA1B-4B0B-ABFD-618DD1040FDD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84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9C98-676E-4314-9752-6BF525CABCCA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F0490-EA1B-4B0B-ABFD-618DD1040FDD}" type="slidenum">
              <a:rPr lang="it-IT" smtClean="0"/>
              <a:t>‹N›</a:t>
            </a:fld>
            <a:endParaRPr lang="it-IT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92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9C98-676E-4314-9752-6BF525CABCCA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F0490-EA1B-4B0B-ABFD-618DD1040FDD}" type="slidenum">
              <a:rPr lang="it-IT" smtClean="0"/>
              <a:t>‹N›</a:t>
            </a:fld>
            <a:endParaRPr lang="it-IT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42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9C98-676E-4314-9752-6BF525CABCCA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F0490-EA1B-4B0B-ABFD-618DD1040FDD}" type="slidenum">
              <a:rPr lang="it-IT" smtClean="0"/>
              <a:t>‹N›</a:t>
            </a:fld>
            <a:endParaRPr lang="it-IT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59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9C98-676E-4314-9752-6BF525CABCCA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F0490-EA1B-4B0B-ABFD-618DD1040F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66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9C98-676E-4314-9752-6BF525CABCCA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F0490-EA1B-4B0B-ABFD-618DD1040FDD}" type="slidenum">
              <a:rPr lang="it-IT" smtClean="0"/>
              <a:t>‹N›</a:t>
            </a:fld>
            <a:endParaRPr lang="it-IT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61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2029C98-676E-4314-9752-6BF525CABCCA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F0490-EA1B-4B0B-ABFD-618DD1040FDD}" type="slidenum">
              <a:rPr lang="it-IT" smtClean="0"/>
              <a:t>‹N›</a:t>
            </a:fld>
            <a:endParaRPr lang="it-I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22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29C98-676E-4314-9752-6BF525CABCCA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EF0490-EA1B-4B0B-ABFD-618DD1040FDD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65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6.jpeg"/><Relationship Id="rId2" Type="http://schemas.openxmlformats.org/officeDocument/2006/relationships/video" Target="https://www.youtube.com/embed/asuQaacbNEk?feature=oembed" TargetMode="External"/><Relationship Id="rId1" Type="http://schemas.openxmlformats.org/officeDocument/2006/relationships/video" Target="https://www.youtube.com/embed/Uk7c5MWm2G4?feature=oembed" TargetMode="External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D019E6-8D70-4926-BEB3-D584DF8EFB49}"/>
              </a:ext>
            </a:extLst>
          </p:cNvPr>
          <p:cNvSpPr txBox="1"/>
          <p:nvPr/>
        </p:nvSpPr>
        <p:spPr>
          <a:xfrm>
            <a:off x="337351" y="417250"/>
            <a:ext cx="116563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MATEMATICA -  SCIENZE</a:t>
            </a:r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LA DIVISIONE  -   Il CICLO DELL’ACQUA</a:t>
            </a:r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                                                                                            Classe 4 A plesso Rodari</a:t>
            </a:r>
          </a:p>
          <a:p>
            <a:r>
              <a:rPr lang="it-IT" sz="2400" dirty="0"/>
              <a:t>                                                                                            doc. Vitale Raffaella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7E41FAE-5C62-4CBD-A04A-58112DA21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1" y="1905738"/>
            <a:ext cx="5964314" cy="2982157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8F4FCA5-8A4E-4DA3-8CB6-8BEB147AAA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91874" y="4638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3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6417FE90-5D2B-4E67-BFF4-A40C89AA3F0F}"/>
              </a:ext>
            </a:extLst>
          </p:cNvPr>
          <p:cNvSpPr txBox="1"/>
          <p:nvPr/>
        </p:nvSpPr>
        <p:spPr>
          <a:xfrm>
            <a:off x="0" y="142043"/>
            <a:ext cx="1170076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LA DIVISIONE</a:t>
            </a:r>
          </a:p>
          <a:p>
            <a:r>
              <a:rPr lang="it-IT" sz="2000" dirty="0">
                <a:solidFill>
                  <a:srgbClr val="FF0000"/>
                </a:solidFill>
              </a:rPr>
              <a:t>La divisione è l’operazione che ci permette di distribuire in parti uguali o di raggruppare una quantità</a:t>
            </a:r>
            <a:r>
              <a:rPr lang="it-IT" sz="2000" dirty="0"/>
              <a:t>. Si rappresenta con </a:t>
            </a:r>
            <a:r>
              <a:rPr lang="it-IT" sz="2000" dirty="0">
                <a:solidFill>
                  <a:srgbClr val="FF0000"/>
                </a:solidFill>
              </a:rPr>
              <a:t>il segno </a:t>
            </a:r>
            <a:r>
              <a:rPr lang="it-IT" sz="2800" dirty="0">
                <a:solidFill>
                  <a:srgbClr val="FF0000"/>
                </a:solidFill>
              </a:rPr>
              <a:t>: </a:t>
            </a:r>
            <a:r>
              <a:rPr lang="it-IT" sz="2000" dirty="0"/>
              <a:t>.</a:t>
            </a:r>
          </a:p>
          <a:p>
            <a:r>
              <a:rPr lang="it-IT" sz="2000" dirty="0"/>
              <a:t>I termini della divisione sono: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Il </a:t>
            </a:r>
            <a:r>
              <a:rPr lang="it-IT" sz="2000" dirty="0">
                <a:solidFill>
                  <a:srgbClr val="FF0000"/>
                </a:solidFill>
              </a:rPr>
              <a:t>dividendo</a:t>
            </a:r>
            <a:r>
              <a:rPr lang="it-IT" sz="2000" dirty="0"/>
              <a:t> è il numero da dividere;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Il </a:t>
            </a:r>
            <a:r>
              <a:rPr lang="it-IT" sz="2000" dirty="0">
                <a:solidFill>
                  <a:srgbClr val="FF0000"/>
                </a:solidFill>
              </a:rPr>
              <a:t>divisore</a:t>
            </a:r>
            <a:r>
              <a:rPr lang="it-IT" sz="2000" dirty="0"/>
              <a:t> è il numero di volte che bisogna dividere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Il </a:t>
            </a:r>
            <a:r>
              <a:rPr lang="it-IT" sz="2000" dirty="0">
                <a:solidFill>
                  <a:srgbClr val="FF0000"/>
                </a:solidFill>
              </a:rPr>
              <a:t>quoziente </a:t>
            </a:r>
            <a:r>
              <a:rPr lang="it-IT" sz="2000" dirty="0"/>
              <a:t>o</a:t>
            </a:r>
            <a:r>
              <a:rPr lang="it-IT" sz="2000" dirty="0">
                <a:solidFill>
                  <a:srgbClr val="FF0000"/>
                </a:solidFill>
              </a:rPr>
              <a:t> quoto </a:t>
            </a:r>
            <a:r>
              <a:rPr lang="it-IT" sz="2000" dirty="0"/>
              <a:t>è il risultato a seconda se la divisione presenta o meno il resto.</a:t>
            </a:r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>
                <a:solidFill>
                  <a:srgbClr val="FF0000"/>
                </a:solidFill>
              </a:rPr>
              <a:t>Dividendo</a:t>
            </a:r>
            <a:r>
              <a:rPr lang="it-IT" sz="2000" dirty="0"/>
              <a:t>   96   :   8  =   </a:t>
            </a:r>
            <a:r>
              <a:rPr lang="it-IT" sz="2000" dirty="0">
                <a:solidFill>
                  <a:srgbClr val="FF0000"/>
                </a:solidFill>
              </a:rPr>
              <a:t>divisore </a:t>
            </a:r>
            <a:r>
              <a:rPr lang="it-IT" sz="2000" dirty="0"/>
              <a:t>                                     </a:t>
            </a:r>
            <a:r>
              <a:rPr lang="it-IT" sz="2000" dirty="0">
                <a:solidFill>
                  <a:srgbClr val="FF0000"/>
                </a:solidFill>
              </a:rPr>
              <a:t> dividendo</a:t>
            </a:r>
            <a:r>
              <a:rPr lang="it-IT" sz="2000" dirty="0"/>
              <a:t> 32  :  5  = </a:t>
            </a:r>
            <a:r>
              <a:rPr lang="it-IT" sz="2000" dirty="0">
                <a:solidFill>
                  <a:srgbClr val="FF0000"/>
                </a:solidFill>
              </a:rPr>
              <a:t>divisore</a:t>
            </a:r>
            <a:r>
              <a:rPr lang="it-IT" sz="2000" dirty="0"/>
              <a:t>                                     </a:t>
            </a:r>
          </a:p>
          <a:p>
            <a:r>
              <a:rPr lang="it-IT" sz="2000" dirty="0"/>
              <a:t>                  16      12      </a:t>
            </a:r>
            <a:r>
              <a:rPr lang="it-IT" sz="2000" dirty="0">
                <a:solidFill>
                  <a:srgbClr val="FF0000"/>
                </a:solidFill>
              </a:rPr>
              <a:t>quoto   </a:t>
            </a:r>
            <a:r>
              <a:rPr lang="it-IT" sz="2000" dirty="0"/>
              <a:t>                                                      30     6      </a:t>
            </a:r>
            <a:r>
              <a:rPr lang="it-IT" sz="2000" dirty="0">
                <a:solidFill>
                  <a:srgbClr val="FF0000"/>
                </a:solidFill>
              </a:rPr>
              <a:t>quoziente</a:t>
            </a:r>
            <a:r>
              <a:rPr lang="it-IT" sz="2000" dirty="0"/>
              <a:t>                           </a:t>
            </a:r>
          </a:p>
          <a:p>
            <a:r>
              <a:rPr lang="it-IT" sz="2000" dirty="0"/>
              <a:t>     </a:t>
            </a:r>
            <a:r>
              <a:rPr lang="it-IT" sz="2000" dirty="0">
                <a:solidFill>
                  <a:srgbClr val="FF0000"/>
                </a:solidFill>
              </a:rPr>
              <a:t> resto      </a:t>
            </a:r>
            <a:r>
              <a:rPr lang="it-IT" sz="2000" dirty="0"/>
              <a:t>0                                                                    </a:t>
            </a:r>
            <a:r>
              <a:rPr lang="it-IT" sz="2000" dirty="0">
                <a:solidFill>
                  <a:srgbClr val="FF0000"/>
                </a:solidFill>
              </a:rPr>
              <a:t>resto      </a:t>
            </a:r>
            <a:r>
              <a:rPr lang="it-IT" sz="2000" dirty="0"/>
              <a:t>2 </a:t>
            </a:r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Per eseguire la prova di una divisione senza resto                                   12 x </a:t>
            </a:r>
          </a:p>
          <a:p>
            <a:r>
              <a:rPr lang="it-IT" sz="2000" dirty="0"/>
              <a:t>basta moltiplicare il quoto per il divisore e                                               8= </a:t>
            </a:r>
          </a:p>
          <a:p>
            <a:r>
              <a:rPr lang="it-IT" sz="2000" dirty="0"/>
              <a:t>ottieni il dividendo                                                                                 96        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72625BFB-280E-4928-9D51-80A524376590}"/>
              </a:ext>
            </a:extLst>
          </p:cNvPr>
          <p:cNvCxnSpPr/>
          <p:nvPr/>
        </p:nvCxnSpPr>
        <p:spPr>
          <a:xfrm>
            <a:off x="7111014" y="5175682"/>
            <a:ext cx="13227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4B651959-275A-4CF4-842D-5A6EC692F3B1}"/>
              </a:ext>
            </a:extLst>
          </p:cNvPr>
          <p:cNvCxnSpPr/>
          <p:nvPr/>
        </p:nvCxnSpPr>
        <p:spPr>
          <a:xfrm>
            <a:off x="1837678" y="3357978"/>
            <a:ext cx="870012" cy="0"/>
          </a:xfrm>
          <a:prstGeom prst="line">
            <a:avLst/>
          </a:prstGeom>
          <a:ln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ACEEB506-C48B-4F25-BDFD-AD37DA6F24ED}"/>
              </a:ext>
            </a:extLst>
          </p:cNvPr>
          <p:cNvCxnSpPr>
            <a:cxnSpLocks/>
          </p:cNvCxnSpPr>
          <p:nvPr/>
        </p:nvCxnSpPr>
        <p:spPr>
          <a:xfrm>
            <a:off x="7622960" y="3357978"/>
            <a:ext cx="7042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D952590-BFDD-4B6B-B09D-42F3C01150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12480" y="8496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2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BDFF49-FBAE-4F2D-A62F-94848B9AB225}"/>
              </a:ext>
            </a:extLst>
          </p:cNvPr>
          <p:cNvSpPr txBox="1"/>
          <p:nvPr/>
        </p:nvSpPr>
        <p:spPr>
          <a:xfrm>
            <a:off x="248575" y="319596"/>
            <a:ext cx="116386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eseguire la prova di una divisione con il resto                                                        6 x</a:t>
            </a:r>
          </a:p>
          <a:p>
            <a:r>
              <a:rPr lang="it-IT" dirty="0"/>
              <a:t>occorre moltiplicare il quoziente per il divisore e                                                        5 =</a:t>
            </a:r>
          </a:p>
          <a:p>
            <a:r>
              <a:rPr lang="it-IT" dirty="0"/>
              <a:t>aggiungere il  resto                                                                                                  30 +</a:t>
            </a:r>
          </a:p>
          <a:p>
            <a:r>
              <a:rPr lang="it-IT" dirty="0"/>
              <a:t>                                                                                                                               2 =</a:t>
            </a:r>
          </a:p>
          <a:p>
            <a:r>
              <a:rPr lang="it-IT" dirty="0"/>
              <a:t>                                                                                                                             32</a:t>
            </a:r>
          </a:p>
          <a:p>
            <a:endParaRPr lang="it-IT" dirty="0"/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L’ELEMENTO NEUTRO DELLA DIVISIONE</a:t>
            </a:r>
          </a:p>
          <a:p>
            <a:r>
              <a:rPr lang="it-IT" dirty="0"/>
              <a:t>La divisione ha un elemento neutro, che è il numero 1. Questo perché se si divide un qualsiasi numero per 1 , il quoto sarà sempre uguale al dividendo.</a:t>
            </a:r>
          </a:p>
          <a:p>
            <a:r>
              <a:rPr lang="it-IT" dirty="0"/>
              <a:t>1543 : </a:t>
            </a:r>
            <a:r>
              <a:rPr lang="it-IT" dirty="0">
                <a:solidFill>
                  <a:srgbClr val="FF0000"/>
                </a:solidFill>
              </a:rPr>
              <a:t>1</a:t>
            </a:r>
            <a:r>
              <a:rPr lang="it-IT" dirty="0"/>
              <a:t> = 1543</a:t>
            </a:r>
          </a:p>
          <a:p>
            <a:r>
              <a:rPr lang="it-IT" dirty="0"/>
              <a:t>Se dividi un numero diverso da zero per se stesso hai come risultato  sempre 1</a:t>
            </a:r>
          </a:p>
          <a:p>
            <a:r>
              <a:rPr lang="it-IT" dirty="0"/>
              <a:t>45 : 45 = </a:t>
            </a:r>
            <a:r>
              <a:rPr lang="it-IT" dirty="0">
                <a:solidFill>
                  <a:srgbClr val="FF0000"/>
                </a:solidFill>
              </a:rPr>
              <a:t>1</a:t>
            </a:r>
          </a:p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LO ZERO</a:t>
            </a:r>
          </a:p>
          <a:p>
            <a:r>
              <a:rPr lang="it-IT" dirty="0"/>
              <a:t>Un’ altra caratteristica della divisione riguarda lo zero.</a:t>
            </a:r>
          </a:p>
          <a:p>
            <a:r>
              <a:rPr lang="it-IT" dirty="0"/>
              <a:t>Se il divisore è zero la divisione è impossibile</a:t>
            </a:r>
          </a:p>
          <a:p>
            <a:r>
              <a:rPr lang="it-IT" dirty="0"/>
              <a:t>35 :</a:t>
            </a:r>
            <a:r>
              <a:rPr lang="it-IT" dirty="0">
                <a:solidFill>
                  <a:srgbClr val="FF0000"/>
                </a:solidFill>
              </a:rPr>
              <a:t> 0 </a:t>
            </a:r>
            <a:r>
              <a:rPr lang="it-IT" dirty="0"/>
              <a:t>=  impossibile</a:t>
            </a:r>
          </a:p>
          <a:p>
            <a:r>
              <a:rPr lang="it-IT" dirty="0"/>
              <a:t>Se, invece,  il dividendo è zero il risultato è zero</a:t>
            </a:r>
          </a:p>
          <a:p>
            <a:r>
              <a:rPr lang="it-IT" dirty="0">
                <a:solidFill>
                  <a:srgbClr val="FF0000"/>
                </a:solidFill>
              </a:rPr>
              <a:t>0</a:t>
            </a:r>
            <a:r>
              <a:rPr lang="it-IT" dirty="0"/>
              <a:t> : 85 =</a:t>
            </a:r>
            <a:r>
              <a:rPr lang="it-IT" dirty="0">
                <a:solidFill>
                  <a:srgbClr val="FF0000"/>
                </a:solidFill>
              </a:rPr>
              <a:t> 0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FA3C2C78-298E-4260-825F-6CD6F275AC75}"/>
              </a:ext>
            </a:extLst>
          </p:cNvPr>
          <p:cNvCxnSpPr/>
          <p:nvPr/>
        </p:nvCxnSpPr>
        <p:spPr>
          <a:xfrm>
            <a:off x="8273988" y="887768"/>
            <a:ext cx="8256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0087D1A5-1BA2-4B4C-9F6C-62CB2E779960}"/>
              </a:ext>
            </a:extLst>
          </p:cNvPr>
          <p:cNvCxnSpPr/>
          <p:nvPr/>
        </p:nvCxnSpPr>
        <p:spPr>
          <a:xfrm>
            <a:off x="8114190" y="1464816"/>
            <a:ext cx="6569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EFC92E2-0509-4FB8-9EB3-BC8EA52406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31571" y="32492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5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5DA36C-EF08-413A-8C95-34476B57BACA}"/>
              </a:ext>
            </a:extLst>
          </p:cNvPr>
          <p:cNvSpPr txBox="1"/>
          <p:nvPr/>
        </p:nvSpPr>
        <p:spPr>
          <a:xfrm>
            <a:off x="0" y="-79899"/>
            <a:ext cx="115054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IL CICLO DELL’ ACQUA</a:t>
            </a:r>
          </a:p>
          <a:p>
            <a:r>
              <a:rPr lang="it-IT" sz="2000" dirty="0"/>
              <a:t>L’acqua  compie sulla Terra un ciclo senza fine:</a:t>
            </a:r>
          </a:p>
          <a:p>
            <a:r>
              <a:rPr lang="it-IT" sz="2000" dirty="0"/>
              <a:t>dal mare al cielo, alla terra e poi di nuovo al mare.</a:t>
            </a:r>
          </a:p>
          <a:p>
            <a:r>
              <a:rPr lang="it-IT" sz="2000" dirty="0"/>
              <a:t>Il « motore» di questo viaggio interminabile è il Sole</a:t>
            </a:r>
          </a:p>
          <a:p>
            <a:r>
              <a:rPr lang="it-IT" sz="2000" dirty="0"/>
              <a:t>che, con il calore dei suoi raggi, fa passare l’acqua </a:t>
            </a:r>
          </a:p>
          <a:p>
            <a:r>
              <a:rPr lang="it-IT" sz="2000" dirty="0"/>
              <a:t>da uno stato all’altro.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8A52380-D7E3-4C2D-899F-238A077228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93" y="0"/>
            <a:ext cx="6691907" cy="6870354"/>
          </a:xfrm>
          <a:prstGeom prst="rect">
            <a:avLst/>
          </a:prstGeom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51BA841-C2EB-4162-9FEB-E92095F383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8403" y="23855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6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lementi multimediali online 7" title="Il ciclo dell'acqua - scuola primaria, classe quarta">
            <a:hlinkClick r:id="" action="ppaction://media"/>
            <a:extLst>
              <a:ext uri="{FF2B5EF4-FFF2-40B4-BE49-F238E27FC236}">
                <a16:creationId xmlns:a16="http://schemas.microsoft.com/office/drawing/2014/main" id="{AA7AA525-1519-485F-B194-E65C9285C8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-17755"/>
            <a:ext cx="6096000" cy="3429000"/>
          </a:xfrm>
          <a:prstGeom prst="rect">
            <a:avLst/>
          </a:prstGeom>
        </p:spPr>
      </p:pic>
      <p:pic>
        <p:nvPicPr>
          <p:cNvPr id="11" name="Elementi multimediali online 10" title="LA DIVISIONE IN COLONNA - METODO CORTO">
            <a:hlinkClick r:id="" action="ppaction://media"/>
            <a:extLst>
              <a:ext uri="{FF2B5EF4-FFF2-40B4-BE49-F238E27FC236}">
                <a16:creationId xmlns:a16="http://schemas.microsoft.com/office/drawing/2014/main" id="{588F80AC-CCA6-4ECF-9419-9D0F868D595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5977631" y="3429000"/>
            <a:ext cx="6096000" cy="3429000"/>
          </a:xfrm>
          <a:prstGeom prst="rect">
            <a:avLst/>
          </a:prstGeom>
        </p:spPr>
      </p:pic>
      <p:pic>
        <p:nvPicPr>
          <p:cNvPr id="1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9C40391-3CCB-4AF7-A9CB-A322C4E0370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06274" y="281527"/>
            <a:ext cx="487363" cy="48736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F27D4F5-848A-469E-84BF-8E5B74F32EA1}"/>
              </a:ext>
            </a:extLst>
          </p:cNvPr>
          <p:cNvSpPr txBox="1"/>
          <p:nvPr/>
        </p:nvSpPr>
        <p:spPr>
          <a:xfrm>
            <a:off x="142043" y="3941685"/>
            <a:ext cx="5433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ASSEGNO</a:t>
            </a:r>
          </a:p>
          <a:p>
            <a:r>
              <a:rPr lang="it-IT" dirty="0"/>
              <a:t>Esegui sul quaderno le </a:t>
            </a:r>
            <a:r>
              <a:rPr lang="it-IT"/>
              <a:t>divisioni a </a:t>
            </a:r>
            <a:r>
              <a:rPr lang="it-IT" dirty="0"/>
              <a:t>pag. 30 numero 1 e 2 e da «tutto esercizi doc» pag.24 numero 1 e 2</a:t>
            </a:r>
          </a:p>
          <a:p>
            <a:r>
              <a:rPr lang="it-IT" dirty="0"/>
              <a:t>Studia scienze a pag. 12 e 13 e completa pag. 17 – 20 -21</a:t>
            </a:r>
          </a:p>
        </p:txBody>
      </p:sp>
    </p:spTree>
    <p:extLst>
      <p:ext uri="{BB962C8B-B14F-4D97-AF65-F5344CB8AC3E}">
        <p14:creationId xmlns:p14="http://schemas.microsoft.com/office/powerpoint/2010/main" val="281179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08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Raccolt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306</TotalTime>
  <Words>375</Words>
  <Application>Microsoft Office PowerPoint</Application>
  <PresentationFormat>Widescreen</PresentationFormat>
  <Paragraphs>58</Paragraphs>
  <Slides>5</Slides>
  <Notes>0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Raccolta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huawei</dc:creator>
  <cp:lastModifiedBy>fabio pirozzi</cp:lastModifiedBy>
  <cp:revision>47</cp:revision>
  <dcterms:created xsi:type="dcterms:W3CDTF">2020-11-29T21:37:14Z</dcterms:created>
  <dcterms:modified xsi:type="dcterms:W3CDTF">2020-12-03T19:30:55Z</dcterms:modified>
</cp:coreProperties>
</file>