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2" r:id="rId2"/>
    <p:sldId id="265" r:id="rId3"/>
    <p:sldId id="273" r:id="rId4"/>
    <p:sldId id="275" r:id="rId5"/>
    <p:sldId id="276" r:id="rId6"/>
    <p:sldId id="277" r:id="rId7"/>
    <p:sldId id="278" r:id="rId8"/>
    <p:sldId id="279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E4B73-31F6-4F4A-A676-21578B342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331EE3-68B8-491C-8E3A-5581B8DA2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CDB11F-A2AC-46FD-9D6D-806C7112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9C06EA-518C-4A2C-BC08-42E53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385A43-EE81-4A45-86E3-F6823BD6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73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A75997-12AF-4681-83AA-8F0ED56F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EF981D-024C-4FA6-A19A-8FD9271E9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09FBE4-744D-491C-B222-C13B0899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B50503-FE1E-481C-A963-C09CEDE4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6673F-5E72-4123-A3C8-C79EEB44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64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7AE61F6-5F99-40C4-BFBA-746988DBE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94F4A3-4288-41A7-9AC8-4A97D1531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4AC2B1-8431-4B65-90ED-C03267F7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4DFBA6-DF3D-4F99-BEB2-38741933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17B93C-D022-451C-81B9-C29B8BC9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6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9AD155-6426-4282-A5D1-FEC49D4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6C7EC-426C-4A58-8970-EE87BBF1C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B5C619-92DE-41CB-9FFD-7EF67723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2BD63E-B62F-467A-83ED-1FB3746F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33C350-18FA-4F96-9FEC-CFAB46C5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39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41B6B-EE8D-41E1-B67D-8A13D3E1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4CBEEF-77C5-49B9-842B-24BDE8389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400E55-B8F3-421D-ABA2-5FD0D9E5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817C5C-AA28-49AC-B0D4-8A140913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3A746D-1270-4D6C-89B6-26B9D583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11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9931AD-2165-4FF0-A7DA-9D996B9E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2EC9CA-CB75-46A8-85B0-767500789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D6A7D9-E237-4CC8-8410-B98240E45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99BD07-8305-4A24-AAB5-56D6797C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3F0B36-F8EC-4C47-8EE1-1A74B618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2CAA30-2126-4D24-909E-E8EF29FE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28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75BF0E-51D7-44DB-BBE7-13698C4C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052623-FAEF-4F93-8211-CB6040C51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EE7A3B-0F59-4CB3-84C7-F497C9695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033D27-E868-4445-9494-C1EB7222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80B5D-A93D-4552-ADE2-74BFD4B1E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6A8A0E8-1EBF-4746-9A8C-42260FD7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8EDB1B1-C807-4659-AFD5-3BF3C3A6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04BF18-C09C-4916-8EA7-1568A70A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66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35A123-0E87-4247-8C7A-8572A8F1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FA0998-804F-42DC-8D51-ECAAAEA2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453951-E0CB-481C-A8DA-B5CB6614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65DDCF-8598-48FF-BA1E-8062032B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72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F759DA-5470-4DD8-BB9C-AAB714AF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6E8413-A919-4B10-9C54-83064BD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5941FF-552C-4102-A15A-7FB59794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61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0313B-4D17-4E66-869B-18693DE4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7C9287-4002-4D8C-9AF7-358293BC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9222D-7440-4936-9854-F8CDB026B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D2E030-FA56-4369-A486-E05B66508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DDA3F12-92B4-42C6-8060-B826FD5C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B51E2-F24B-45A7-A018-93F6CDEE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33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1EEB6-4D0E-4A75-A6C0-2FCF6A39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BF930A-86E1-4712-B41C-EBDF6004A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869B55-EBF4-44C3-A8A3-CCD96A10B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990F8A-C089-4A69-A8DB-D46D650F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B068C7-1BF4-461A-826B-BE9521DD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E073A5-6243-42D4-AC6C-B47F43AC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36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649FFB1-2008-4240-8187-E2F97649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576FB6-FE2A-42BB-AEC2-2D61706BE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6EBE6D-74C1-478A-A0E9-4F282DA0A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657B-E399-4029-970C-2F619D041A8F}" type="datetimeFigureOut">
              <a:rPr lang="it-IT" smtClean="0"/>
              <a:t>09/12/2020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C8B1DE-47ED-4944-BE1E-34AAFE9D7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9EF03A-CCCF-4499-B158-5FE8C67F4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4A08-77E1-4ABF-8B67-5A3A9E1F2A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91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r.wikipedia.org/wiki/Castanea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5" Type="http://schemas.openxmlformats.org/officeDocument/2006/relationships/hyperlink" Target="https://it.wikipedia.org/wiki/Monte_Genuardo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it.wikipedia.org/wiki/Riserva_naturale_Vincheto_di_Celarda?veaction=edit&amp;vesection=3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hyperlink" Target="http://www.slideshare.net/wwfpinerolese/bosco-umido-planiziale-cuduti-dellossezia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ivicapoliveri.it/2013/05/09/la-macchia-mediterranea-capoliverese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g"/><Relationship Id="rId5" Type="http://schemas.openxmlformats.org/officeDocument/2006/relationships/hyperlink" Target="https://it.m.wikipedia.org/wiki/Erica_arborea" TargetMode="Externa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immagini-video PON di Scienze 2019\IMG_0060 - Cop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9448" y="1115736"/>
            <a:ext cx="6219858" cy="2140968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L’Ecosistema</a:t>
            </a:r>
            <a:r>
              <a:rPr lang="en-US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Bosco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Classe</a:t>
            </a:r>
            <a:r>
              <a:rPr lang="en-US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3^  B </a:t>
            </a:r>
            <a:r>
              <a:rPr lang="en-US" sz="36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Plesso</a:t>
            </a:r>
            <a:r>
              <a:rPr lang="en-US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Capoluogo</a:t>
            </a:r>
            <a:endParaRPr lang="en-US" sz="36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Ins. Pirozzi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32148E-BB79-489E-A3B2-F16FB90E55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1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3"/>
    </mc:Choice>
    <mc:Fallback xmlns="">
      <p:transition spd="slow" advTm="14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094105" y="802955"/>
            <a:ext cx="4977976" cy="145405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L’ecosistema</a:t>
            </a:r>
            <a:r>
              <a:rPr lang="en-US" sz="4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bosco</a:t>
            </a:r>
            <a:endParaRPr lang="en-US" sz="4400" kern="12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Forest scene">
            <a:extLst>
              <a:ext uri="{FF2B5EF4-FFF2-40B4-BE49-F238E27FC236}">
                <a16:creationId xmlns:a16="http://schemas.microsoft.com/office/drawing/2014/main" id="{CB99E528-289E-4613-96E1-AED5BC5B0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Il </a:t>
            </a:r>
            <a:r>
              <a:rPr lang="en-US" sz="2000" dirty="0" err="1">
                <a:solidFill>
                  <a:srgbClr val="000000"/>
                </a:solidFill>
              </a:rPr>
              <a:t>bosco</a:t>
            </a:r>
            <a:r>
              <a:rPr lang="en-US" sz="2000" dirty="0">
                <a:solidFill>
                  <a:srgbClr val="000000"/>
                </a:solidFill>
              </a:rPr>
              <a:t> è un </a:t>
            </a:r>
            <a:r>
              <a:rPr lang="en-US" sz="2000" dirty="0" err="1">
                <a:solidFill>
                  <a:srgbClr val="000000"/>
                </a:solidFill>
              </a:rPr>
              <a:t>ecosistema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presente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continente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Europeo</a:t>
            </a:r>
            <a:r>
              <a:rPr lang="en-US" sz="2000" dirty="0">
                <a:solidFill>
                  <a:srgbClr val="000000"/>
                </a:solidFill>
              </a:rPr>
              <a:t> sin </a:t>
            </a:r>
            <a:r>
              <a:rPr lang="en-US" sz="2000" dirty="0" err="1">
                <a:solidFill>
                  <a:srgbClr val="000000"/>
                </a:solidFill>
              </a:rPr>
              <a:t>dall’antichità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err="1">
                <a:solidFill>
                  <a:srgbClr val="000000"/>
                </a:solidFill>
              </a:rPr>
              <a:t>Oggi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pur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essendo</a:t>
            </a:r>
            <a:r>
              <a:rPr lang="en-US" sz="2000" dirty="0">
                <a:solidFill>
                  <a:srgbClr val="000000"/>
                </a:solidFill>
              </a:rPr>
              <a:t> molto ridotto è </a:t>
            </a:r>
            <a:r>
              <a:rPr lang="en-US" sz="2000" dirty="0" err="1">
                <a:solidFill>
                  <a:srgbClr val="000000"/>
                </a:solidFill>
              </a:rPr>
              <a:t>fondamentale</a:t>
            </a:r>
            <a:r>
              <a:rPr lang="en-US" sz="2000" dirty="0">
                <a:solidFill>
                  <a:srgbClr val="000000"/>
                </a:solidFill>
              </a:rPr>
              <a:t> per la salute </a:t>
            </a:r>
            <a:r>
              <a:rPr lang="en-US" sz="2000" dirty="0" err="1">
                <a:solidFill>
                  <a:srgbClr val="000000"/>
                </a:solidFill>
              </a:rPr>
              <a:t>dell’ambiente</a:t>
            </a:r>
            <a:r>
              <a:rPr lang="en-US" sz="2000" dirty="0">
                <a:solidFill>
                  <a:srgbClr val="000000"/>
                </a:solidFill>
              </a:rPr>
              <a:t>. È </a:t>
            </a:r>
            <a:r>
              <a:rPr lang="en-US" sz="2000" dirty="0" err="1">
                <a:solidFill>
                  <a:srgbClr val="000000"/>
                </a:solidFill>
              </a:rPr>
              <a:t>costituito</a:t>
            </a:r>
            <a:r>
              <a:rPr lang="en-US" sz="2000" dirty="0">
                <a:solidFill>
                  <a:srgbClr val="000000"/>
                </a:solidFill>
              </a:rPr>
              <a:t> da </a:t>
            </a:r>
            <a:r>
              <a:rPr lang="en-US" sz="2000" dirty="0" err="1">
                <a:solidFill>
                  <a:srgbClr val="000000"/>
                </a:solidFill>
              </a:rPr>
              <a:t>piante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animali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funghi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batteri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che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intrecciano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loro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relazioni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complesse</a:t>
            </a:r>
            <a:r>
              <a:rPr lang="en-US" sz="2000" dirty="0">
                <a:solidFill>
                  <a:srgbClr val="000000"/>
                </a:solidFill>
              </a:rPr>
              <a:t>. E’ </a:t>
            </a:r>
            <a:r>
              <a:rPr lang="en-US" sz="2000" dirty="0" err="1">
                <a:solidFill>
                  <a:srgbClr val="000000"/>
                </a:solidFill>
              </a:rPr>
              <a:t>costituito</a:t>
            </a:r>
            <a:r>
              <a:rPr lang="en-US" sz="2000" dirty="0">
                <a:solidFill>
                  <a:srgbClr val="000000"/>
                </a:solidFill>
              </a:rPr>
              <a:t> da una </a:t>
            </a:r>
            <a:r>
              <a:rPr lang="en-US" sz="2000" dirty="0" err="1">
                <a:solidFill>
                  <a:srgbClr val="000000"/>
                </a:solidFill>
              </a:rPr>
              <a:t>parte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vivente</a:t>
            </a:r>
            <a:r>
              <a:rPr lang="en-US" sz="2000" dirty="0">
                <a:solidFill>
                  <a:srgbClr val="000000"/>
                </a:solidFill>
              </a:rPr>
              <a:t> ed una non </a:t>
            </a:r>
            <a:r>
              <a:rPr lang="en-US" sz="2000" dirty="0" err="1">
                <a:solidFill>
                  <a:srgbClr val="000000"/>
                </a:solidFill>
              </a:rPr>
              <a:t>vivente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tra</a:t>
            </a:r>
            <a:r>
              <a:rPr lang="en-US" sz="2000" dirty="0">
                <a:solidFill>
                  <a:srgbClr val="000000"/>
                </a:solidFill>
              </a:rPr>
              <a:t> cui, </a:t>
            </a:r>
            <a:r>
              <a:rPr lang="en-US" sz="2000" dirty="0" err="1">
                <a:solidFill>
                  <a:srgbClr val="000000"/>
                </a:solidFill>
              </a:rPr>
              <a:t>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stabiliscono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relazioni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differenti</a:t>
            </a:r>
            <a:r>
              <a:rPr lang="en-US" sz="2000" dirty="0">
                <a:solidFill>
                  <a:srgbClr val="000000"/>
                </a:solidFill>
              </a:rPr>
              <a:t> in base al </a:t>
            </a:r>
            <a:r>
              <a:rPr lang="en-US" sz="2000" dirty="0" err="1">
                <a:solidFill>
                  <a:srgbClr val="000000"/>
                </a:solidFill>
              </a:rPr>
              <a:t>loro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specifico</a:t>
            </a:r>
            <a:r>
              <a:rPr lang="en-US" sz="2000" dirty="0">
                <a:solidFill>
                  <a:srgbClr val="000000"/>
                </a:solidFill>
              </a:rPr>
              <a:t> modo di </a:t>
            </a:r>
            <a:r>
              <a:rPr lang="en-US" sz="2000" dirty="0" err="1">
                <a:solidFill>
                  <a:srgbClr val="000000"/>
                </a:solidFill>
              </a:rPr>
              <a:t>procurarsi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nutrimento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3E4739-1F5B-4F43-BF88-505264663C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4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6"/>
    </mc:Choice>
    <mc:Fallback xmlns="">
      <p:transition spd="slow" advTm="4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19536" y="1916833"/>
            <a:ext cx="5976664" cy="39703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bosco ognuno trova il suo posto. A livello del suolo, dove arriva poca luce, crescono le piante da fiore, i muschi e i licheni in mezzo ad una lettiera di foglie popolate dai vari tipi di funghi decompositori. Viene quindi lo strato degli arbusti, i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quali riescono a svilupparsi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pienamente solo se la morte di un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albero apre un varco alla luce. Un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po' più su, troviamo gli alberi di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altezza e d'alto fusto. In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corrispondenza di ogni strato, le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condizioni particolari di umidità e di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irradiazione solare creano degli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che vengono colonizzati di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 animali ben precise.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47528" y="315879"/>
            <a:ext cx="6415628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prstClr val="white"/>
                </a:solidFill>
                <a:latin typeface="Century Gothic"/>
              </a:rPr>
              <a:t>L’Ecosistema Bosco</a:t>
            </a:r>
          </a:p>
        </p:txBody>
      </p:sp>
      <p:pic>
        <p:nvPicPr>
          <p:cNvPr id="5122" name="Picture 2" descr="G:\immagini-video PON di Scienze 2019\VKOF5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47" y="342900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455E87-4568-475E-83A8-D7597AD7C3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99"/>
    </mc:Choice>
    <mc:Fallback xmlns="">
      <p:transition spd="slow" advTm="6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FC4D5BE5-5185-4740-8331-0C2C181AC2B6}"/>
              </a:ext>
            </a:extLst>
          </p:cNvPr>
          <p:cNvSpPr/>
          <p:nvPr/>
        </p:nvSpPr>
        <p:spPr>
          <a:xfrm>
            <a:off x="1136428" y="627564"/>
            <a:ext cx="7474172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Ecosistema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bosco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1F28B0-92A7-4F86-86B7-BF90B3ED9C13}"/>
              </a:ext>
            </a:extLst>
          </p:cNvPr>
          <p:cNvSpPr txBox="1"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 Il </a:t>
            </a:r>
            <a:r>
              <a:rPr lang="en-US" sz="1700" b="1" dirty="0" err="1"/>
              <a:t>bosco</a:t>
            </a:r>
            <a:r>
              <a:rPr lang="en-US" sz="1700" b="1" dirty="0"/>
              <a:t> </a:t>
            </a:r>
            <a:r>
              <a:rPr lang="en-US" sz="1700" dirty="0"/>
              <a:t>è un </a:t>
            </a:r>
            <a:r>
              <a:rPr lang="en-US" sz="1700" dirty="0" err="1"/>
              <a:t>ambiente</a:t>
            </a:r>
            <a:r>
              <a:rPr lang="en-US" sz="1700" dirty="0"/>
              <a:t> </a:t>
            </a:r>
            <a:r>
              <a:rPr lang="en-US" sz="1700" dirty="0" err="1"/>
              <a:t>naturale</a:t>
            </a:r>
            <a:r>
              <a:rPr lang="en-US" sz="1700" dirty="0"/>
              <a:t> </a:t>
            </a:r>
            <a:r>
              <a:rPr lang="en-US" sz="1700" dirty="0" err="1"/>
              <a:t>che</a:t>
            </a:r>
            <a:r>
              <a:rPr lang="en-US" sz="1700" dirty="0"/>
              <a:t> non ha subito </a:t>
            </a:r>
            <a:r>
              <a:rPr lang="en-US" sz="1700" dirty="0" err="1"/>
              <a:t>modifiche</a:t>
            </a:r>
            <a:r>
              <a:rPr lang="en-US" sz="1700" dirty="0"/>
              <a:t> da </a:t>
            </a:r>
            <a:r>
              <a:rPr lang="en-US" sz="1700" dirty="0" err="1"/>
              <a:t>parte</a:t>
            </a:r>
            <a:r>
              <a:rPr lang="en-US" sz="1700" dirty="0"/>
              <a:t> </a:t>
            </a:r>
            <a:r>
              <a:rPr lang="en-US" sz="1700" dirty="0" err="1"/>
              <a:t>dell'uomo</a:t>
            </a:r>
            <a:r>
              <a:rPr lang="en-US" sz="17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In un </a:t>
            </a:r>
            <a:r>
              <a:rPr lang="en-US" sz="1700" dirty="0" err="1"/>
              <a:t>bosco</a:t>
            </a:r>
            <a:r>
              <a:rPr lang="en-US" sz="1700" dirty="0"/>
              <a:t> </a:t>
            </a:r>
            <a:r>
              <a:rPr lang="en-US" sz="1700" dirty="0" err="1"/>
              <a:t>distinguiamo</a:t>
            </a:r>
            <a:r>
              <a:rPr lang="en-US" sz="1700" dirty="0"/>
              <a:t> 3 strati: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Strato</a:t>
            </a:r>
            <a:r>
              <a:rPr lang="en-US" sz="1700" b="1" dirty="0"/>
              <a:t> </a:t>
            </a:r>
            <a:r>
              <a:rPr lang="en-US" sz="1700" b="1" dirty="0" err="1"/>
              <a:t>erbaceo</a:t>
            </a:r>
            <a:r>
              <a:rPr lang="en-US" sz="1700" b="1" dirty="0"/>
              <a:t> </a:t>
            </a:r>
            <a:r>
              <a:rPr lang="en-US" sz="1700" dirty="0"/>
              <a:t>(</a:t>
            </a:r>
            <a:r>
              <a:rPr lang="en-US" sz="1700" dirty="0" err="1"/>
              <a:t>muschi</a:t>
            </a:r>
            <a:r>
              <a:rPr lang="en-US" sz="1700" dirty="0"/>
              <a:t>, </a:t>
            </a:r>
            <a:r>
              <a:rPr lang="en-US" sz="1700" dirty="0" err="1"/>
              <a:t>erbe</a:t>
            </a:r>
            <a:r>
              <a:rPr lang="en-US" sz="1700" dirty="0"/>
              <a:t> e </a:t>
            </a:r>
            <a:r>
              <a:rPr lang="en-US" sz="1700" dirty="0" err="1"/>
              <a:t>fiori</a:t>
            </a:r>
            <a:r>
              <a:rPr lang="en-US" sz="1700" dirty="0"/>
              <a:t>) </a:t>
            </a:r>
            <a:r>
              <a:rPr lang="en-US" sz="1700" dirty="0" err="1"/>
              <a:t>fino</a:t>
            </a:r>
            <a:r>
              <a:rPr lang="en-US" sz="1700" dirty="0"/>
              <a:t> a 20 cm;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strato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erbaceo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hanno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 gambo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flessibile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chiamato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"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</a:t>
            </a:r>
            <a:endParaRPr lang="en-US" sz="1700" dirty="0"/>
          </a:p>
          <a:p>
            <a:pPr marL="0" marR="0" lvl="0" indent="-2286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700" b="1" dirty="0" err="1"/>
              <a:t>Strato</a:t>
            </a:r>
            <a:r>
              <a:rPr lang="en-US" sz="1700" b="1" dirty="0"/>
              <a:t> </a:t>
            </a:r>
            <a:r>
              <a:rPr lang="en-US" sz="1700" b="1" dirty="0" err="1"/>
              <a:t>arbustivo</a:t>
            </a:r>
            <a:r>
              <a:rPr lang="en-US" sz="1700" b="1" dirty="0"/>
              <a:t> </a:t>
            </a:r>
            <a:r>
              <a:rPr lang="en-US" sz="1700" dirty="0"/>
              <a:t>(</a:t>
            </a:r>
            <a:r>
              <a:rPr lang="en-US" sz="1700" dirty="0" err="1"/>
              <a:t>agrifoglio</a:t>
            </a:r>
            <a:r>
              <a:rPr lang="en-US" sz="1700" dirty="0"/>
              <a:t>, erica, </a:t>
            </a:r>
            <a:r>
              <a:rPr lang="en-US" sz="1700" dirty="0" err="1"/>
              <a:t>corbezzolo</a:t>
            </a:r>
            <a:r>
              <a:rPr lang="en-US" sz="1700" dirty="0"/>
              <a:t>...) </a:t>
            </a:r>
            <a:r>
              <a:rPr lang="en-US" sz="1700" dirty="0" err="1"/>
              <a:t>fino</a:t>
            </a:r>
            <a:r>
              <a:rPr lang="en-US" sz="1700" dirty="0"/>
              <a:t> a 5 m ;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strato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arbustivo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costituito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piante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cui rami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legnosi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iniziano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livello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suolo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 err="1"/>
              <a:t>Strato</a:t>
            </a:r>
            <a:r>
              <a:rPr lang="en-US" sz="1700" b="1" dirty="0"/>
              <a:t> </a:t>
            </a:r>
            <a:r>
              <a:rPr lang="en-US" sz="1700" b="1" dirty="0" err="1"/>
              <a:t>arboreo</a:t>
            </a:r>
            <a:r>
              <a:rPr lang="en-US" sz="1700" b="1" dirty="0"/>
              <a:t> </a:t>
            </a:r>
            <a:r>
              <a:rPr lang="en-US" sz="1700" dirty="0"/>
              <a:t>(</a:t>
            </a:r>
            <a:r>
              <a:rPr lang="en-US" sz="1700" dirty="0" err="1"/>
              <a:t>faggio</a:t>
            </a:r>
            <a:r>
              <a:rPr lang="en-US" sz="1700" dirty="0"/>
              <a:t>, </a:t>
            </a:r>
            <a:r>
              <a:rPr lang="en-US" sz="1700" dirty="0" err="1"/>
              <a:t>abete</a:t>
            </a:r>
            <a:r>
              <a:rPr lang="en-US" sz="1700" dirty="0"/>
              <a:t>, </a:t>
            </a:r>
            <a:r>
              <a:rPr lang="en-US" sz="1700" dirty="0" err="1"/>
              <a:t>castagno</a:t>
            </a:r>
            <a:r>
              <a:rPr lang="en-US" sz="1700" dirty="0"/>
              <a:t>, </a:t>
            </a:r>
            <a:r>
              <a:rPr lang="en-US" sz="1700" dirty="0" err="1"/>
              <a:t>quercia</a:t>
            </a:r>
            <a:r>
              <a:rPr lang="en-US" sz="1700" dirty="0"/>
              <a:t>...) </a:t>
            </a:r>
            <a:r>
              <a:rPr lang="en-US" sz="1700" dirty="0" err="1"/>
              <a:t>fino</a:t>
            </a:r>
            <a:r>
              <a:rPr lang="en-US" sz="1700" dirty="0"/>
              <a:t> a 50 m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Lo </a:t>
            </a:r>
            <a:r>
              <a:rPr lang="en-US" sz="1700" b="1" dirty="0" err="1"/>
              <a:t>strato</a:t>
            </a:r>
            <a:r>
              <a:rPr lang="en-US" sz="1700" b="1" dirty="0"/>
              <a:t> </a:t>
            </a:r>
            <a:r>
              <a:rPr lang="en-US" sz="1700" b="1" dirty="0" err="1"/>
              <a:t>arboreo</a:t>
            </a:r>
            <a:r>
              <a:rPr lang="en-US" sz="1700" b="1" dirty="0"/>
              <a:t> </a:t>
            </a:r>
            <a:r>
              <a:rPr lang="en-US" sz="1700" dirty="0"/>
              <a:t>è </a:t>
            </a:r>
            <a:r>
              <a:rPr lang="en-US" sz="1700" dirty="0" err="1"/>
              <a:t>formato</a:t>
            </a:r>
            <a:r>
              <a:rPr lang="en-US" sz="1700" dirty="0"/>
              <a:t> da </a:t>
            </a:r>
            <a:r>
              <a:rPr lang="en-US" sz="1700" dirty="0" err="1"/>
              <a:t>alberi</a:t>
            </a:r>
            <a:r>
              <a:rPr lang="en-US" sz="1700" dirty="0"/>
              <a:t> </a:t>
            </a:r>
            <a:r>
              <a:rPr lang="en-US" sz="1700" dirty="0" err="1"/>
              <a:t>provvisti</a:t>
            </a:r>
            <a:r>
              <a:rPr lang="en-US" sz="1700" dirty="0"/>
              <a:t> di un </a:t>
            </a:r>
            <a:r>
              <a:rPr lang="en-US" sz="1700" dirty="0" err="1"/>
              <a:t>lungo</a:t>
            </a:r>
            <a:r>
              <a:rPr lang="en-US" sz="1700" dirty="0"/>
              <a:t> </a:t>
            </a:r>
            <a:r>
              <a:rPr lang="en-US" sz="1700" dirty="0" err="1"/>
              <a:t>fusto</a:t>
            </a:r>
            <a:r>
              <a:rPr lang="en-US" sz="1700" dirty="0"/>
              <a:t>    </a:t>
            </a:r>
            <a:r>
              <a:rPr lang="en-US" sz="1700" dirty="0" err="1"/>
              <a:t>legnoso</a:t>
            </a:r>
            <a:r>
              <a:rPr lang="en-US" sz="1700" dirty="0"/>
              <a:t>, di </a:t>
            </a:r>
            <a:r>
              <a:rPr lang="en-US" sz="1700" dirty="0" err="1"/>
              <a:t>varie</a:t>
            </a:r>
            <a:r>
              <a:rPr lang="en-US" sz="1700" dirty="0"/>
              <a:t> </a:t>
            </a:r>
            <a:r>
              <a:rPr lang="en-US" sz="1700" dirty="0" err="1"/>
              <a:t>dimensioni</a:t>
            </a:r>
            <a:r>
              <a:rPr lang="en-US" sz="1700" dirty="0"/>
              <a:t>, </a:t>
            </a:r>
            <a:r>
              <a:rPr lang="en-US" sz="1700" dirty="0" err="1"/>
              <a:t>chiamato</a:t>
            </a:r>
            <a:r>
              <a:rPr lang="en-US" sz="1700" dirty="0"/>
              <a:t> </a:t>
            </a:r>
            <a:r>
              <a:rPr lang="en-US" sz="1700" dirty="0" err="1"/>
              <a:t>tronco</a:t>
            </a:r>
            <a:r>
              <a:rPr lang="en-US" sz="1700" dirty="0"/>
              <a:t>, dal quale </a:t>
            </a:r>
            <a:r>
              <a:rPr lang="en-US" sz="1700" dirty="0" err="1"/>
              <a:t>iniziano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rami.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E7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BA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isultato immagine per Immagine bosco">
            <a:extLst>
              <a:ext uri="{FF2B5EF4-FFF2-40B4-BE49-F238E27FC236}">
                <a16:creationId xmlns:a16="http://schemas.microsoft.com/office/drawing/2014/main" id="{CEA48823-3EB0-4A55-ACC8-53FD1E5E1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r="4031" b="1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440867-A9D6-4D36-9C51-1A71B1067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34"/>
    </mc:Choice>
    <mc:Fallback xmlns="">
      <p:transition spd="slow" advTm="99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6D1EC9-100A-46A2-AE25-7573DF5FEDE9}"/>
              </a:ext>
            </a:extLst>
          </p:cNvPr>
          <p:cNvSpPr txBox="1"/>
          <p:nvPr/>
        </p:nvSpPr>
        <p:spPr>
          <a:xfrm>
            <a:off x="256032" y="530352"/>
            <a:ext cx="88963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VARI TIPI DI BOSCO</a:t>
            </a:r>
          </a:p>
          <a:p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/>
              <a:t>Ci sono vari tipi di bosco che dipendono dal clima.</a:t>
            </a:r>
          </a:p>
          <a:p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I boschi di alta montagna</a:t>
            </a:r>
            <a:r>
              <a:rPr lang="it-IT" dirty="0"/>
              <a:t>.</a:t>
            </a:r>
          </a:p>
          <a:p>
            <a:r>
              <a:rPr lang="it-IT" dirty="0"/>
              <a:t> In alta montagna si trovano praterie e boschi (soprattutto faggi) e il confine fra questi due ecosistemi prende il nome di "LIMITE SUPERIORE DELLA VEGETAZIONE". Nelle praterie non ci sono alberi perché il vento è molto forte in vetta, la neve la ricopre per molto tempo, la temperatura è rigida, c'è poca umidità e spesso l'uomo ha tagliato gli alberi per formare i pascoli. I boschi formati da un' unica specie di albero si dicono "BOSCHI PURI", quelli formati da più specie si dicono "BOSCHI MISTI". I boschi di montagna possono anche essere formati da abeti e talvolta da pini neri. Gli abeti e i pini sono delle aghifoglie sempreverdi e resistono alla neve grazie ad una chioma di forma piramidale.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12B209-12D0-4313-82BE-015CE248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08" y="3520440"/>
            <a:ext cx="6434573" cy="3036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2C0EE5-85E7-4C3E-906E-9BB5F07D4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7"/>
    </mc:Choice>
    <mc:Fallback xmlns="">
      <p:transition spd="slow" advTm="9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8E6619-503B-481C-8E50-78BBE1C54239}"/>
              </a:ext>
            </a:extLst>
          </p:cNvPr>
          <p:cNvSpPr txBox="1"/>
          <p:nvPr/>
        </p:nvSpPr>
        <p:spPr>
          <a:xfrm>
            <a:off x="384048" y="438913"/>
            <a:ext cx="86113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Il bosco di collina</a:t>
            </a:r>
          </a:p>
          <a:p>
            <a:r>
              <a:rPr lang="it-IT" dirty="0"/>
              <a:t> </a:t>
            </a:r>
            <a:r>
              <a:rPr lang="it-IT" dirty="0">
                <a:solidFill>
                  <a:srgbClr val="00B050"/>
                </a:solidFill>
              </a:rPr>
              <a:t>Nel bosco di collina </a:t>
            </a:r>
            <a:r>
              <a:rPr lang="it-IT" dirty="0"/>
              <a:t>troviamo un'altra varietà di pino: il pino marittimo, che, a differenza del pino nero, ama climi meno rigidi di quelli di alta montagna. I suoi rami sono rivolti verso l'alto e non sopporterebbero il peso della neve. In questo bosco troviamo anche il castagno, molto diffuso perché veniva coltivato dall'uomo per scopi alimentari (farina...) e perché con il suo legno ci si poteva riscaldare e costruire mobili. Il frutto (castagna) è protetto da un riccio che si apre a maturazione. </a:t>
            </a:r>
          </a:p>
        </p:txBody>
      </p:sp>
      <p:pic>
        <p:nvPicPr>
          <p:cNvPr id="14" name="Immagine 13" descr="Immagine che contiene erba, esterni, pianta, albero&#10;&#10;Descrizione generata automaticamente">
            <a:extLst>
              <a:ext uri="{FF2B5EF4-FFF2-40B4-BE49-F238E27FC236}">
                <a16:creationId xmlns:a16="http://schemas.microsoft.com/office/drawing/2014/main" id="{8A87276B-8156-42B8-817F-A2414E40F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7888" y="1280161"/>
            <a:ext cx="3680678" cy="3511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 descr="Immagine che contiene albero, esterni, pianta, erba&#10;&#10;Descrizione generata automaticamente">
            <a:extLst>
              <a:ext uri="{FF2B5EF4-FFF2-40B4-BE49-F238E27FC236}">
                <a16:creationId xmlns:a16="http://schemas.microsoft.com/office/drawing/2014/main" id="{8C1182B6-57C5-4C56-AFD9-0E971713A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63040" y="2432518"/>
            <a:ext cx="6637528" cy="368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C04709-EF93-4DAF-B9A5-08463118F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0"/>
    </mc:Choice>
    <mc:Fallback xmlns="">
      <p:transition spd="slow" advTm="63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D067FC-0A4F-4E61-AC92-F5FF16AE5079}"/>
              </a:ext>
            </a:extLst>
          </p:cNvPr>
          <p:cNvSpPr txBox="1"/>
          <p:nvPr/>
        </p:nvSpPr>
        <p:spPr>
          <a:xfrm>
            <a:off x="505206" y="617327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Il bosco umido </a:t>
            </a:r>
            <a:r>
              <a:rPr lang="it-IT" dirty="0"/>
              <a:t>Un bosco umido è detto "</a:t>
            </a:r>
            <a:r>
              <a:rPr lang="it-IT" b="1" dirty="0">
                <a:solidFill>
                  <a:srgbClr val="00B050"/>
                </a:solidFill>
              </a:rPr>
              <a:t>igrofilo"</a:t>
            </a:r>
            <a:r>
              <a:rPr lang="it-IT" dirty="0"/>
              <a:t>. Ci vivono alberi come il salice, il pioppo e l'ontano. Tra le querce troviamo la farnia. Numerosi sono i fiori, tra cui la campanella.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F437DB-B789-4837-B2BE-06A0CA668C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4697" t="38360" r="5158" b="84"/>
          <a:stretch/>
        </p:blipFill>
        <p:spPr>
          <a:xfrm>
            <a:off x="505206" y="1911095"/>
            <a:ext cx="4505706" cy="401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acqua, fiume, albero, lago&#10;&#10;Descrizione generata automaticamente">
            <a:extLst>
              <a:ext uri="{FF2B5EF4-FFF2-40B4-BE49-F238E27FC236}">
                <a16:creationId xmlns:a16="http://schemas.microsoft.com/office/drawing/2014/main" id="{46A245BB-CFCE-48FB-ACF0-9B732290B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49392" y="2339340"/>
            <a:ext cx="6356096" cy="3393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B87A29-9236-4B3C-9676-B58E898A8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EE7D4E-4990-43EE-9167-88EC8FB3A66A}"/>
              </a:ext>
            </a:extLst>
          </p:cNvPr>
          <p:cNvSpPr txBox="1"/>
          <p:nvPr/>
        </p:nvSpPr>
        <p:spPr>
          <a:xfrm>
            <a:off x="3749040" y="493776"/>
            <a:ext cx="84429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La macchia mediterranea</a:t>
            </a:r>
          </a:p>
          <a:p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/>
              <a:t>La macchia mediterranea si espande in tutte le zone a clima mediterraneo ed è costituita da:</a:t>
            </a:r>
          </a:p>
          <a:p>
            <a:r>
              <a:rPr lang="it-IT" dirty="0"/>
              <a:t> Erbe aromatiche come la salvia, il rosmarino, l'origano, la lavanda, la malva...</a:t>
            </a:r>
          </a:p>
          <a:p>
            <a:r>
              <a:rPr lang="it-IT" dirty="0"/>
              <a:t> </a:t>
            </a:r>
          </a:p>
        </p:txBody>
      </p:sp>
      <p:pic>
        <p:nvPicPr>
          <p:cNvPr id="5" name="Immagine 4" descr="Immagine che contiene pianta, esterni, fiore, erba&#10;&#10;Descrizione generata automaticamente">
            <a:extLst>
              <a:ext uri="{FF2B5EF4-FFF2-40B4-BE49-F238E27FC236}">
                <a16:creationId xmlns:a16="http://schemas.microsoft.com/office/drawing/2014/main" id="{C6CE7C52-BAA3-409F-91C5-6D8C3A94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02936" y="1971104"/>
            <a:ext cx="6318504" cy="383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Immagine che contiene esterni, pianta, acqua, fiore&#10;&#10;Descrizione generata automaticamente">
            <a:extLst>
              <a:ext uri="{FF2B5EF4-FFF2-40B4-BE49-F238E27FC236}">
                <a16:creationId xmlns:a16="http://schemas.microsoft.com/office/drawing/2014/main" id="{E7D24194-6714-42F6-87A7-F268FBD74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440" y="189568"/>
            <a:ext cx="3751152" cy="25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7E0F92-AE80-4106-B8A8-896060097C6E}"/>
              </a:ext>
            </a:extLst>
          </p:cNvPr>
          <p:cNvSpPr txBox="1"/>
          <p:nvPr/>
        </p:nvSpPr>
        <p:spPr>
          <a:xfrm>
            <a:off x="91440" y="2690336"/>
            <a:ext cx="5111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Arbusti come l'erica, il corbezzolo, la ginestra, il mirto, l'alloro...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Alberi come il leccio, l'olivo, il pino marittimo...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vegetazione è molto fitta e le foglie delle piante che la costituiscono sono lucide, per trattenere l'acqua presa dalle radici e per riflettere il sole</a:t>
            </a:r>
            <a:r>
              <a:rPr lang="it-IT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it-I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5B29BE-91FA-4EC7-BE85-4630318CC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7"/>
    </mc:Choice>
    <mc:Fallback xmlns="">
      <p:transition spd="slow" advTm="6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2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729</Words>
  <Application>Microsoft Office PowerPoint</Application>
  <PresentationFormat>Widescreen</PresentationFormat>
  <Paragraphs>38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antonietta pirozzi</dc:creator>
  <cp:lastModifiedBy>antonietta pirozzi</cp:lastModifiedBy>
  <cp:revision>6</cp:revision>
  <dcterms:created xsi:type="dcterms:W3CDTF">2020-12-07T15:36:36Z</dcterms:created>
  <dcterms:modified xsi:type="dcterms:W3CDTF">2020-12-09T15:28:01Z</dcterms:modified>
</cp:coreProperties>
</file>