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9" r:id="rId3"/>
    <p:sldId id="261" r:id="rId4"/>
    <p:sldId id="262" r:id="rId5"/>
    <p:sldId id="267" r:id="rId6"/>
    <p:sldId id="264" r:id="rId7"/>
    <p:sldId id="265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" clrIdx="0">
    <p:extLst>
      <p:ext uri="{19B8F6BF-5375-455C-9EA6-DF929625EA0E}">
        <p15:presenceInfo xmlns:p15="http://schemas.microsoft.com/office/powerpoint/2012/main" userId="huawe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F902D-5E94-48D4-B10D-266543F40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BD8572-EC77-44F1-9510-F71A08BE1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755D1F-90E8-467F-B829-D9BB9C4F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17D59-F1E7-4867-BFAA-24A55CDD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3725F8-6D17-4E6C-8DAB-B2040B6B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40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C49CE-45E7-4065-9D5E-8E706707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B538E1-CC2D-480A-87A9-7F6FADE67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9C2718-5367-4C34-BF79-29303DF7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A4E7EB-63AB-4475-BB39-355C47AD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B7E768-5848-45E5-88B5-5D0C2161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29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D46BAE-583C-40FC-B08D-9F1AE17CD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D06F7A-DFD7-4532-AD19-699B4345C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4BD764-F2EE-4D48-A5C1-2E322744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6D21CA-72FF-4AF1-A5A0-20AFEF28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C01852-8576-47F1-BC65-DA4C3A1A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90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3AFEBF-1656-4AD9-BDB9-1A4FA7F1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0C03BD-DF49-4768-8608-D483877E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789D4E-709F-4D6B-825A-C63351D3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407F7F-C2E2-44DD-928D-436B7A03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100155-B872-4AB8-892B-DF9858BA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63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76010-E82E-4249-8518-99942D29E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32ED86-18BE-434B-B02B-03FC36D8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6C7760-7E58-4E0B-8598-D5ABE1AB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054BAE-A977-4220-BFCD-E9683505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975E9E-D97D-4B9D-9FD9-8A359D64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48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E3F810-94AA-4A94-A923-C03B7CAB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4D27E9-6F81-4B29-9999-FB68FAD7D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58D3F3-F8D1-4B9F-A7F7-A23190BB4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4C88FB-9B3C-4BA7-A299-3290EB90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5B84E7-D3BC-4B61-825C-E68A262D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E348C0-8BBB-49E0-9885-DF01593F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77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EC707C-1209-4FEE-B46C-939736EA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A45FCF-316C-4BA8-9DC1-1DB2B9B8B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16D039-77CF-437A-BDAD-5E53846CA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39B61C-883F-4E9D-A431-D75219015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0DB715-6B4A-4DB9-AC74-3D92D9F62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9E612F-BD90-4280-8566-F1858A69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8468700-BA7F-4555-BE9B-07D70212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5AF742-0341-4E96-BF77-7327460E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67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61A8C-65DC-46BB-A952-0EEA168B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46E3E1-7A47-4297-822F-401F9EC1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F2604E-F53A-4CB0-AB95-2C4C8AD4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BEE690-2C3E-4DDF-9791-E986974D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5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586C5C9-D7BB-446A-910F-C024B586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2E66D4-D10E-40B0-A25E-A9C3751B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866527-1B09-4218-BC1E-2F295493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01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691110-869C-44D3-A28D-25C37449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54934D-6268-4FAD-B481-85F2E4FAE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59DED0-F63C-4287-801C-7BC656278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781733-3720-4A69-A3AC-1DF59695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D6F566-FAD3-4DE6-9626-1A5A71C7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FD2F3B-E877-47A4-AFB7-18790C02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66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6CCBE-5F89-48AD-9DF4-163F6797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2E15C8-C45A-42A0-AB8C-EA8C95505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8525E5-E70A-4315-9411-7CA7C68C2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C835F5-3F72-470D-8394-15E3D6C7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D2ACE0-5835-434E-B86B-F3C4BC9B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65BEE2-2919-41AA-A90A-F6E222EE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2">
                <a:lumMod val="60000"/>
                <a:lumOff val="40000"/>
              </a:schemeClr>
            </a:gs>
            <a:gs pos="0">
              <a:schemeClr val="accent2"/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B96D3D-3134-4E14-9C4A-C9142A15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E0FE8F-E788-4C44-82E5-24F14D030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AE8F25-7008-4E49-9B5A-A9A4CF755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2CCD-482E-4328-96C0-1E128053CEF1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104FB-3426-40B8-806E-3D97104E3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19B9CF-4417-492A-A467-BBA7D70B1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A679-F044-4404-99EA-5D2BB34F15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3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image" Target="../media/image6.jpeg"/><Relationship Id="rId2" Type="http://schemas.openxmlformats.org/officeDocument/2006/relationships/video" Target="https://www.youtube.com/embed/UQDxTqixVAk?feature=oembed" TargetMode="External"/><Relationship Id="rId1" Type="http://schemas.openxmlformats.org/officeDocument/2006/relationships/video" Target="https://www.youtube.com/embed/Tlm_D0bTlQI?feature=oembed" TargetMode="Externa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187B7A-C66D-4824-A56F-FF7BFB526842}"/>
              </a:ext>
            </a:extLst>
          </p:cNvPr>
          <p:cNvSpPr txBox="1"/>
          <p:nvPr/>
        </p:nvSpPr>
        <p:spPr>
          <a:xfrm>
            <a:off x="295275" y="371475"/>
            <a:ext cx="116967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MATEMATICA – SCIENZE – TECNOLOGIA</a:t>
            </a:r>
          </a:p>
          <a:p>
            <a:endParaRPr lang="it-IT" sz="3200" dirty="0"/>
          </a:p>
          <a:p>
            <a:r>
              <a:rPr lang="it-IT" sz="2800" dirty="0"/>
              <a:t>MATEMATICA: La proprietà invariantiva.</a:t>
            </a:r>
          </a:p>
          <a:p>
            <a:endParaRPr lang="it-IT" sz="2800" dirty="0"/>
          </a:p>
          <a:p>
            <a:r>
              <a:rPr lang="it-IT" sz="2800" dirty="0"/>
              <a:t>SCIENZE: L’acqua nelle nostre case.</a:t>
            </a:r>
          </a:p>
          <a:p>
            <a:endParaRPr lang="it-IT" sz="2800" dirty="0"/>
          </a:p>
          <a:p>
            <a:r>
              <a:rPr lang="it-IT" sz="2800" dirty="0"/>
              <a:t>TECNOLOGIA: La depurazione dell’acqua.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                                                                          Classe 4 A/B plesso Rodari</a:t>
            </a:r>
          </a:p>
          <a:p>
            <a:r>
              <a:rPr lang="it-IT" sz="2800" dirty="0"/>
              <a:t>                                                                           doc. Vitale Raffaella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4497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B22F54-EAEC-431F-987B-FA2571DF89FE}"/>
              </a:ext>
            </a:extLst>
          </p:cNvPr>
          <p:cNvSpPr txBox="1"/>
          <p:nvPr/>
        </p:nvSpPr>
        <p:spPr>
          <a:xfrm>
            <a:off x="257452" y="310718"/>
            <a:ext cx="116386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LA PROPRIETA’ DELLA DIVISIONE</a:t>
            </a:r>
          </a:p>
          <a:p>
            <a:r>
              <a:rPr lang="it-IT" sz="2000" b="1" dirty="0"/>
              <a:t>La divisione gode </a:t>
            </a:r>
            <a:r>
              <a:rPr lang="it-IT" sz="2000" b="1" dirty="0">
                <a:solidFill>
                  <a:srgbClr val="FF0000"/>
                </a:solidFill>
              </a:rPr>
              <a:t>della proprietà invariantiva.</a:t>
            </a:r>
          </a:p>
          <a:p>
            <a:r>
              <a:rPr lang="it-IT" sz="2000" b="1" dirty="0"/>
              <a:t>La proprietà invariantiva dice </a:t>
            </a:r>
            <a:r>
              <a:rPr lang="it-IT" sz="2000" b="1" dirty="0">
                <a:solidFill>
                  <a:srgbClr val="FF0000"/>
                </a:solidFill>
              </a:rPr>
              <a:t>se moltiplichiamo o dividiamo per uno stesso numero  il dividendo e il divisore, il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rgbClr val="FF0000"/>
                </a:solidFill>
              </a:rPr>
              <a:t>risultato non cambia.</a:t>
            </a:r>
          </a:p>
          <a:p>
            <a:endParaRPr lang="it-IT" sz="2000" dirty="0"/>
          </a:p>
          <a:p>
            <a:r>
              <a:rPr lang="it-IT" sz="2000" dirty="0"/>
              <a:t>    45  :    5  =   9                                                                              36   :   4   =    9</a:t>
            </a:r>
            <a:endParaRPr lang="it-IT" sz="800" dirty="0"/>
          </a:p>
          <a:p>
            <a:endParaRPr lang="it-IT" sz="800" dirty="0"/>
          </a:p>
          <a:p>
            <a:endParaRPr lang="it-IT" sz="800" dirty="0"/>
          </a:p>
          <a:p>
            <a:r>
              <a:rPr lang="it-IT" sz="1600" dirty="0"/>
              <a:t>X2           </a:t>
            </a:r>
            <a:r>
              <a:rPr lang="it-IT" sz="1600" dirty="0" err="1"/>
              <a:t>x2</a:t>
            </a:r>
            <a:r>
              <a:rPr lang="it-IT" sz="1600" dirty="0"/>
              <a:t>                                                                                                        :2           :2</a:t>
            </a:r>
          </a:p>
          <a:p>
            <a:r>
              <a:rPr lang="it-IT" sz="1600" dirty="0"/>
              <a:t>   </a:t>
            </a:r>
          </a:p>
          <a:p>
            <a:r>
              <a:rPr lang="it-IT" sz="2000" dirty="0"/>
              <a:t>    90   :   10  = 9                                                                              18   :   2    =   9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2D6313B-D3A0-4433-8D24-03227FBF95CC}"/>
              </a:ext>
            </a:extLst>
          </p:cNvPr>
          <p:cNvCxnSpPr/>
          <p:nvPr/>
        </p:nvCxnSpPr>
        <p:spPr>
          <a:xfrm>
            <a:off x="710214" y="2228295"/>
            <a:ext cx="0" cy="612559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6898BBC-8355-42B7-AD25-87EC5EBE90CD}"/>
              </a:ext>
            </a:extLst>
          </p:cNvPr>
          <p:cNvCxnSpPr/>
          <p:nvPr/>
        </p:nvCxnSpPr>
        <p:spPr>
          <a:xfrm>
            <a:off x="1473694" y="2228295"/>
            <a:ext cx="0" cy="612559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58A2C44-1120-4B36-B5EE-15088D01AC4F}"/>
              </a:ext>
            </a:extLst>
          </p:cNvPr>
          <p:cNvCxnSpPr/>
          <p:nvPr/>
        </p:nvCxnSpPr>
        <p:spPr>
          <a:xfrm>
            <a:off x="6519539" y="2228295"/>
            <a:ext cx="0" cy="674703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0E55823-77E4-4AD4-B8DA-6C9B54711C6F}"/>
              </a:ext>
            </a:extLst>
          </p:cNvPr>
          <p:cNvCxnSpPr/>
          <p:nvPr/>
        </p:nvCxnSpPr>
        <p:spPr>
          <a:xfrm>
            <a:off x="7118727" y="2241241"/>
            <a:ext cx="0" cy="674703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CB686BB-3B75-4B3F-B9EF-424224A24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3550" y="4283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514F55-75FF-434E-A2AD-5565AFBFC3C2}"/>
              </a:ext>
            </a:extLst>
          </p:cNvPr>
          <p:cNvSpPr txBox="1"/>
          <p:nvPr/>
        </p:nvSpPr>
        <p:spPr>
          <a:xfrm>
            <a:off x="168675" y="195309"/>
            <a:ext cx="116741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L’ ACQUA POTABILE</a:t>
            </a:r>
          </a:p>
          <a:p>
            <a:r>
              <a:rPr lang="it-IT" sz="2000" b="1" dirty="0"/>
              <a:t>Ti sei mai chiesto da dove viene l’acqua </a:t>
            </a:r>
          </a:p>
          <a:p>
            <a:r>
              <a:rPr lang="it-IT" sz="2000" b="1" dirty="0"/>
              <a:t>che esce dal rubinetto,</a:t>
            </a:r>
          </a:p>
          <a:p>
            <a:r>
              <a:rPr lang="it-IT" sz="2000" b="1" dirty="0"/>
              <a:t>che cosa la rende potabile, cioè bevibile? </a:t>
            </a:r>
          </a:p>
          <a:p>
            <a:r>
              <a:rPr lang="it-IT" sz="2000" b="1" dirty="0"/>
              <a:t>E dove va poi a finire l’acqua sporca?</a:t>
            </a:r>
          </a:p>
          <a:p>
            <a:r>
              <a:rPr lang="it-IT" sz="2000" b="1" dirty="0"/>
              <a:t>L’ acqua che arriva alle nostre case è </a:t>
            </a:r>
          </a:p>
          <a:p>
            <a:r>
              <a:rPr lang="it-IT" sz="2000" b="1" dirty="0"/>
              <a:t>prelevata da bacini superficiali ( fiumi, laghi o sorgenti )</a:t>
            </a:r>
          </a:p>
          <a:p>
            <a:r>
              <a:rPr lang="it-IT" sz="2000" b="1" dirty="0"/>
              <a:t>oppure dalla falda acquifera sotterranea. </a:t>
            </a:r>
          </a:p>
          <a:p>
            <a:r>
              <a:rPr lang="it-IT" sz="2000" b="1" dirty="0"/>
              <a:t>Quest’acqua contiene sabbia, altre impurità</a:t>
            </a:r>
          </a:p>
          <a:p>
            <a:r>
              <a:rPr lang="it-IT" sz="2000" b="1" dirty="0"/>
              <a:t>e microscopici organismi che possono causare malattie.</a:t>
            </a:r>
          </a:p>
          <a:p>
            <a:r>
              <a:rPr lang="it-IT" sz="2000" b="1" dirty="0"/>
              <a:t>E’  necessario quindi renderla potabile facendola</a:t>
            </a:r>
          </a:p>
          <a:p>
            <a:r>
              <a:rPr lang="it-IT" sz="2000" b="1" dirty="0"/>
              <a:t>passare nell’acquedotto.</a:t>
            </a:r>
          </a:p>
          <a:p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EC9ADAE-B3CB-40D0-B449-4E38B5979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0"/>
            <a:ext cx="6181817" cy="68580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8D42611-507B-47E0-88A1-54C141B9D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467" y="43880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7184C2-086E-48AE-BEAB-F96CF07D6DA2}"/>
              </a:ext>
            </a:extLst>
          </p:cNvPr>
          <p:cNvSpPr txBox="1"/>
          <p:nvPr/>
        </p:nvSpPr>
        <p:spPr>
          <a:xfrm>
            <a:off x="0" y="-79899"/>
            <a:ext cx="116741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LA DEPURAZIONE DELLE ACQUE DOMESTICHE</a:t>
            </a:r>
            <a:endParaRPr lang="it-IT" sz="2000" b="1" dirty="0"/>
          </a:p>
          <a:p>
            <a:r>
              <a:rPr lang="it-IT" sz="2000" b="1" dirty="0"/>
              <a:t>L‘ acqua sporca che esce dalle nostre case è </a:t>
            </a:r>
          </a:p>
          <a:p>
            <a:r>
              <a:rPr lang="it-IT" sz="2000" b="1" dirty="0"/>
              <a:t>inquinata e non deve finire così com’è nei </a:t>
            </a:r>
          </a:p>
          <a:p>
            <a:r>
              <a:rPr lang="it-IT" sz="2000" b="1" dirty="0"/>
              <a:t>fiumi o nel mare. Prima di essere scaricata</a:t>
            </a:r>
          </a:p>
          <a:p>
            <a:r>
              <a:rPr lang="it-IT" sz="2000" b="1" dirty="0"/>
              <a:t>all’aperto deve passare negli impianti di </a:t>
            </a:r>
          </a:p>
          <a:p>
            <a:r>
              <a:rPr lang="it-IT" sz="2000" b="1" dirty="0"/>
              <a:t>epurazione che la liberano da tutte le sostanze inquinanti.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FE918BD-7907-4A32-BA23-90F899F04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52" y="-79900"/>
            <a:ext cx="5608533" cy="6937899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A18E03F-29FA-447E-9374-C48AE03B23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0077" y="3015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43787AA-FDFE-471C-879B-B4A16C0B9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48" y="0"/>
            <a:ext cx="734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4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E64AB51-B343-4414-8134-2E74285B6196}"/>
              </a:ext>
            </a:extLst>
          </p:cNvPr>
          <p:cNvSpPr txBox="1"/>
          <p:nvPr/>
        </p:nvSpPr>
        <p:spPr>
          <a:xfrm>
            <a:off x="2195003" y="671691"/>
            <a:ext cx="866238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dirty="0">
                <a:solidFill>
                  <a:srgbClr val="503E38"/>
                </a:solidFill>
                <a:effectLst/>
                <a:latin typeface="Work Sans"/>
              </a:rPr>
              <a:t> </a:t>
            </a:r>
            <a:r>
              <a:rPr lang="it-IT" b="1" i="0" dirty="0">
                <a:solidFill>
                  <a:srgbClr val="503E38"/>
                </a:solidFill>
                <a:effectLst/>
                <a:latin typeface="Work Sans"/>
              </a:rPr>
              <a:t>RISPARMIARE ACQUA</a:t>
            </a:r>
          </a:p>
          <a:p>
            <a:pPr algn="l"/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Ecco quindi tutti gli accorgimenti da mettere in pratica nelle nostre case ogni giorno per non sprecare acqua: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Applicate un riduttore di flusso ai rubinetti di casa</a:t>
            </a:r>
            <a:r>
              <a:rPr lang="it-IT" b="1" dirty="0">
                <a:solidFill>
                  <a:srgbClr val="222222"/>
                </a:solidFill>
                <a:latin typeface="Work Sans"/>
              </a:rPr>
              <a:t>.</a:t>
            </a:r>
            <a:endParaRPr lang="it-IT" b="1" i="0" dirty="0">
              <a:solidFill>
                <a:srgbClr val="222222"/>
              </a:solidFill>
              <a:effectLst/>
              <a:latin typeface="Work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Scegliete la doccia invece del bagno: in media, riempire la vasca comporta un consumo d’acqua quattro volte superiore rispetto alla doccia.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Per ridurre i consumi d’acqua in</a:t>
            </a:r>
            <a:r>
              <a:rPr lang="it-IT" b="1" dirty="0">
                <a:solidFill>
                  <a:srgbClr val="64903E"/>
                </a:solidFill>
                <a:latin typeface="Work Sans"/>
              </a:rPr>
              <a:t> </a:t>
            </a:r>
            <a:r>
              <a:rPr lang="it-IT" b="1" dirty="0">
                <a:latin typeface="Work Sans"/>
              </a:rPr>
              <a:t>bagno</a:t>
            </a: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, tenete aperto il rubinetto solo per il tempo necessario.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Effettuate i lavaggi in lavatrice e lavastoviglie solo a pieno carico e pulite periodicamente il filtro dell’elettrodomestico.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Lavate piatti, frutta e verdura in una bacinella e usate l’acqua corrente solo per il risciacquo.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Riutilizzate l’acqua adoperata per lavare le verdure per innaffiare il giardino.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Innaffiate le piante di sera: dopo il tramonto l’acqua evapora più lentamente.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In bagno, scegliete uno sciacquone con lo scarico differenziato e doppio pulsante.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Fate un controllo periodico chiudendo tutti i rubinetti: se il contatore dell’acqua gira lo stesso c’è una perdita.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Quando lavate l’auto, usate il secchio e la spugna: si risparmia molta acqua rispetto al getto della canna.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222222"/>
                </a:solidFill>
                <a:effectLst/>
                <a:latin typeface="Work Sans"/>
              </a:rPr>
              <a:t>Raccogliete l’acqua piovana e quella dei climatizzatori e sfruttatela per gli usi non potabili, ad esempio per lavare l’auto e innaffiare il giardino.</a:t>
            </a:r>
          </a:p>
          <a:p>
            <a:pPr algn="l"/>
            <a:endParaRPr lang="it-IT" b="0" i="0" dirty="0">
              <a:solidFill>
                <a:srgbClr val="222222"/>
              </a:solidFill>
              <a:effectLst/>
              <a:latin typeface="Work Sans"/>
            </a:endParaRP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A05EE76-441C-45C1-BDFA-7077F8B2F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53839" y="1217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5CEABF-7AAE-43C1-8765-FA5A0E5F399F}"/>
              </a:ext>
            </a:extLst>
          </p:cNvPr>
          <p:cNvSpPr txBox="1"/>
          <p:nvPr/>
        </p:nvSpPr>
        <p:spPr>
          <a:xfrm>
            <a:off x="532660" y="346229"/>
            <a:ext cx="11407806" cy="651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Elementi multimediali online 4" title="Il ciclo industriale dell'acqua">
            <a:hlinkClick r:id="" action="ppaction://media"/>
            <a:extLst>
              <a:ext uri="{FF2B5EF4-FFF2-40B4-BE49-F238E27FC236}">
                <a16:creationId xmlns:a16="http://schemas.microsoft.com/office/drawing/2014/main" id="{4390E684-1AD3-4287-874A-5DA882D220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166" y="0"/>
            <a:ext cx="6096000" cy="4078180"/>
          </a:xfrm>
          <a:prstGeom prst="rect">
            <a:avLst/>
          </a:prstGeom>
        </p:spPr>
      </p:pic>
      <p:pic>
        <p:nvPicPr>
          <p:cNvPr id="2" name="Elementi multimediali online 1" title="Proprietà invariantiva della divisione.">
            <a:hlinkClick r:id="" action="ppaction://media"/>
            <a:extLst>
              <a:ext uri="{FF2B5EF4-FFF2-40B4-BE49-F238E27FC236}">
                <a16:creationId xmlns:a16="http://schemas.microsoft.com/office/drawing/2014/main" id="{107CE8E5-9612-47FC-80E5-0B885BE2F4B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236563" y="2588208"/>
            <a:ext cx="5829300" cy="43688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4D7311-B7B1-41F7-9F1A-FCD13B2F9EAC}"/>
              </a:ext>
            </a:extLst>
          </p:cNvPr>
          <p:cNvSpPr txBox="1"/>
          <p:nvPr/>
        </p:nvSpPr>
        <p:spPr>
          <a:xfrm>
            <a:off x="167951" y="4441371"/>
            <a:ext cx="5787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Assegno</a:t>
            </a:r>
          </a:p>
          <a:p>
            <a:r>
              <a:rPr lang="it-IT" dirty="0"/>
              <a:t>Matematica. </a:t>
            </a:r>
          </a:p>
          <a:p>
            <a:r>
              <a:rPr lang="it-IT" dirty="0"/>
              <a:t>Studia la proprietà invariantiva della divisione.</a:t>
            </a:r>
          </a:p>
          <a:p>
            <a:r>
              <a:rPr lang="it-IT" dirty="0"/>
              <a:t>Completa  sul libro  da tutto esercizi doc pag.25 </a:t>
            </a:r>
          </a:p>
          <a:p>
            <a:r>
              <a:rPr lang="it-IT" dirty="0"/>
              <a:t>Scienze</a:t>
            </a:r>
          </a:p>
          <a:p>
            <a:r>
              <a:rPr lang="it-IT" dirty="0"/>
              <a:t>Studia pag.13 e leggi le slide ( 3 – 4 – 5) del power point, completa sul libro pag. 20 e 21 ed esegui la scheda sulla quinta slide.</a:t>
            </a: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995EE6F-A38C-46DB-B0F6-DCABABE7F4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6982" y="3462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506</Words>
  <Application>Microsoft Office PowerPoint</Application>
  <PresentationFormat>Widescreen</PresentationFormat>
  <Paragraphs>61</Paragraphs>
  <Slides>7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Work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huawei</dc:creator>
  <cp:lastModifiedBy>huawei</cp:lastModifiedBy>
  <cp:revision>27</cp:revision>
  <dcterms:created xsi:type="dcterms:W3CDTF">2020-12-03T18:39:51Z</dcterms:created>
  <dcterms:modified xsi:type="dcterms:W3CDTF">2020-12-10T19:05:16Z</dcterms:modified>
</cp:coreProperties>
</file>