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0"/>
  </p:notesMasterIdLst>
  <p:sldIdLst>
    <p:sldId id="277" r:id="rId2"/>
    <p:sldId id="268" r:id="rId3"/>
    <p:sldId id="269" r:id="rId4"/>
    <p:sldId id="270" r:id="rId5"/>
    <p:sldId id="271" r:id="rId6"/>
    <p:sldId id="272" r:id="rId7"/>
    <p:sldId id="273" r:id="rId8"/>
    <p:sldId id="278" r:id="rId9"/>
    <p:sldId id="279" r:id="rId10"/>
    <p:sldId id="275" r:id="rId11"/>
    <p:sldId id="276" r:id="rId12"/>
    <p:sldId id="280" r:id="rId13"/>
    <p:sldId id="285" r:id="rId14"/>
    <p:sldId id="286" r:id="rId15"/>
    <p:sldId id="282" r:id="rId16"/>
    <p:sldId id="283" r:id="rId17"/>
    <p:sldId id="287" r:id="rId18"/>
    <p:sldId id="284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75E1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54" autoAdjust="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E7C98-1419-4372-9C19-A2D97AD2F4F8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DBFEB-6E58-487D-811C-49A13872CC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0971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tangolo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ttangolo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60762E6-AB4E-4AA6-8893-8F858A30DA3C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egnaposto contenut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2" name="Segnaposto contenut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ttore 1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ttango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ttango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ttango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it-IT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Segnaposto contenut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6" name="Segnaposto contenut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Oval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23" name="Tito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ttango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Segnaposto contenut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Oval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21" name="Rettangolo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ttore 1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ttangolo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2" name="Rettangolo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60762E6-AB4E-4AA6-8893-8F858A30DA3C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60762E6-AB4E-4AA6-8893-8F858A30DA3C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sualizza immagine di 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7200800" cy="624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63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 modo Indicativo dei verb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8963"/>
            <a:ext cx="849694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191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6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l modo Indicativo dei verb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064896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23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688232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it-IT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VERBO TO HAVE </a:t>
            </a:r>
            <a:r>
              <a:rPr lang="it-IT" dirty="0" smtClean="0">
                <a:solidFill>
                  <a:srgbClr val="FF0000"/>
                </a:solidFill>
              </a:rPr>
              <a:t>significa possedere; al presente ha due forme verbali:</a:t>
            </a:r>
            <a:br>
              <a:rPr lang="it-IT" dirty="0" smtClean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7679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9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88640"/>
            <a:ext cx="8568952" cy="6264696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6016" y="1340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7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792413"/>
            <a:ext cx="8136904" cy="576064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699792" cy="1268760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4068" y="3295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6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12" y="404664"/>
            <a:ext cx="7992888" cy="633670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76200">
            <a:solidFill>
              <a:srgbClr val="00B050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474" y="26074"/>
            <a:ext cx="3244974" cy="151447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0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32656"/>
            <a:ext cx="8136904" cy="6381328"/>
          </a:xfrm>
          <a:prstGeom prst="rect">
            <a:avLst/>
          </a:prstGeom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8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770485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7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96" y="1124744"/>
            <a:ext cx="8208912" cy="5400600"/>
          </a:xfrm>
          <a:prstGeom prst="rect">
            <a:avLst/>
          </a:prstGeom>
          <a:ln w="76200">
            <a:solidFill>
              <a:srgbClr val="3375E1"/>
            </a:solidFill>
          </a:ln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>
                <a:solidFill>
                  <a:srgbClr val="3375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</a:t>
            </a:r>
            <a:r>
              <a:rPr lang="it-IT" b="1" dirty="0" smtClean="0">
                <a:solidFill>
                  <a:srgbClr val="3375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copy and </a:t>
            </a:r>
            <a:r>
              <a:rPr lang="it-IT" b="1" dirty="0" err="1" smtClean="0">
                <a:solidFill>
                  <a:srgbClr val="3375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endParaRPr lang="it-IT" b="1" dirty="0">
              <a:solidFill>
                <a:srgbClr val="3375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40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 verbo AVERE può significarepossedereprovare una sensazionefare qualcosa                    h sì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153290" cy="612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48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4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RBO AVERE come possedereGiulia ha un cappotto rosso.significa che Giulia possiede un cappottorosso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1" y="332657"/>
            <a:ext cx="4028237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ERBO AVERE come provare una sensazione Daniela ha sete. significa che Daniela prova la sensazione della sete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528" y="332657"/>
            <a:ext cx="4446472" cy="33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ERBO AVERE come fare qualcosa          Lorena ha preparato una torta          con le fragole.          significa che Lore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96952"/>
            <a:ext cx="4926025" cy="369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2320" y="4005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0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uando ci vuole l’h?Quando ti trovi di fronte ad una parola e non saise ci vuole la acca occorre domandarsi:vuol dire poss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032448" cy="46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 ancora non sei sicuro perchè a nessunadelle domande precedenti hai risposto sì,prova ancora a domandarti:vuol dire a ch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20888"/>
            <a:ext cx="4060726" cy="420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4288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icorda, non ci vuole l’h quando...   o significa oppure   a - ai significano Dove? A chi?   Quando? A fare cosa?   anno 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424936" cy="549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39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erbo ESSERE come ESISTEREDio è.   significa Dio esiste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540034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erbo ESSERE come TROVARSIIl cane è nella cuccia.significa si trova nella cuccia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"/>
            <a:ext cx="3672408" cy="371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erbo ESSERE      come MODO DI ESSEREI miei amici sono simpatici.  significa che hanno la qualità         di essere simpat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6" y="2924944"/>
            <a:ext cx="4464496" cy="335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l verbo essere incontra “ci“Nei vasi ci sono fiori profumati.                        PLURALE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342" y="3717032"/>
            <a:ext cx="4176465" cy="28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58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3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i è     c’èNel vaso c’è un fiore profumato.•                       SINGOLARE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752528" cy="361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 i erano         c’eranoSui fiori c’erano farfalle,uccellini e coccinelle.     PLURALE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406072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 i era        c’eraSui fiori c’era una farfalla,un uccellino e unacoccinella.        SINGOLARE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693177"/>
            <a:ext cx="3528391" cy="283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’era o cera?   Ricorda!     C’era     non è    la cera!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9000"/>
            <a:ext cx="4708798" cy="335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1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11560" y="1340768"/>
            <a:ext cx="7128792" cy="3529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000" dirty="0">
                <a:latin typeface="Calibri"/>
                <a:ea typeface="Calibri"/>
                <a:cs typeface="Times New Roman"/>
              </a:rPr>
              <a:t>I verbi </a:t>
            </a:r>
            <a:r>
              <a:rPr lang="it-IT" sz="20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essere e avere </a:t>
            </a:r>
            <a:r>
              <a:rPr lang="it-IT" sz="2000" dirty="0">
                <a:latin typeface="Calibri"/>
                <a:ea typeface="Calibri"/>
                <a:cs typeface="Times New Roman"/>
              </a:rPr>
              <a:t>oltre ad essere usati con funzione propria</a:t>
            </a:r>
            <a:r>
              <a:rPr lang="it-IT" sz="2000" dirty="0" smtClean="0">
                <a:latin typeface="Calibri"/>
                <a:ea typeface="Calibri"/>
                <a:cs typeface="Times New Roman"/>
              </a:rPr>
              <a:t>,</a:t>
            </a:r>
            <a:r>
              <a:rPr lang="it-IT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sono usati come </a:t>
            </a:r>
            <a:r>
              <a:rPr lang="it-IT" sz="20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ausiliari</a:t>
            </a:r>
            <a:r>
              <a:rPr lang="it-IT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: si uniscono agli altri verbi per formare i tempi </a:t>
            </a:r>
            <a:r>
              <a:rPr lang="it-IT" sz="2000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composti.</a:t>
            </a:r>
            <a:endParaRPr lang="it-IT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000" dirty="0" smtClean="0">
                <a:latin typeface="Calibri"/>
                <a:ea typeface="Calibri"/>
                <a:cs typeface="Times New Roman"/>
              </a:rPr>
              <a:t>Es</a:t>
            </a:r>
            <a:r>
              <a:rPr lang="it-IT" sz="2000" dirty="0">
                <a:latin typeface="Calibri"/>
                <a:ea typeface="Calibri"/>
                <a:cs typeface="Times New Roman"/>
              </a:rPr>
              <a:t>: Io </a:t>
            </a:r>
            <a:r>
              <a:rPr lang="it-IT" sz="20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ho</a:t>
            </a:r>
            <a:r>
              <a:rPr lang="it-IT" sz="2000" dirty="0">
                <a:latin typeface="Calibri"/>
                <a:ea typeface="Calibri"/>
                <a:cs typeface="Times New Roman"/>
              </a:rPr>
              <a:t> la palla         </a:t>
            </a:r>
            <a:r>
              <a:rPr lang="it-IT" sz="20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Funzione propria</a:t>
            </a:r>
            <a:endParaRPr lang="it-IT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000" dirty="0">
                <a:latin typeface="Calibri"/>
                <a:ea typeface="Calibri"/>
                <a:cs typeface="Times New Roman"/>
              </a:rPr>
              <a:t>      Marco </a:t>
            </a:r>
            <a:r>
              <a:rPr lang="it-IT" sz="20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è </a:t>
            </a:r>
            <a:r>
              <a:rPr lang="it-IT" sz="2000" dirty="0">
                <a:latin typeface="Calibri"/>
                <a:ea typeface="Calibri"/>
                <a:cs typeface="Times New Roman"/>
              </a:rPr>
              <a:t> a letto   </a:t>
            </a:r>
            <a:r>
              <a:rPr lang="it-IT" sz="20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Funzione propria</a:t>
            </a:r>
            <a:endParaRPr lang="it-IT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000" dirty="0">
                <a:latin typeface="Calibri"/>
                <a:ea typeface="Calibri"/>
                <a:cs typeface="Times New Roman"/>
              </a:rPr>
              <a:t> </a:t>
            </a:r>
            <a:r>
              <a:rPr lang="it-IT" sz="2000" dirty="0" smtClean="0">
                <a:latin typeface="Calibri"/>
                <a:ea typeface="Calibri"/>
                <a:cs typeface="Times New Roman"/>
              </a:rPr>
              <a:t>ES</a:t>
            </a:r>
            <a:r>
              <a:rPr lang="it-IT" sz="2000" dirty="0">
                <a:latin typeface="Calibri"/>
                <a:ea typeface="Calibri"/>
                <a:cs typeface="Times New Roman"/>
              </a:rPr>
              <a:t>: La mamma </a:t>
            </a:r>
            <a:r>
              <a:rPr lang="it-IT" sz="20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ha cucinato </a:t>
            </a:r>
            <a:r>
              <a:rPr lang="it-IT" sz="2000" dirty="0">
                <a:latin typeface="Calibri"/>
                <a:ea typeface="Calibri"/>
                <a:cs typeface="Times New Roman"/>
              </a:rPr>
              <a:t>la minestra      </a:t>
            </a:r>
            <a:r>
              <a:rPr lang="it-IT" sz="20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Funzione di </a:t>
            </a:r>
            <a:r>
              <a:rPr lang="it-IT" sz="2000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ausiliare</a:t>
            </a:r>
            <a:endParaRPr lang="it-IT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000" dirty="0">
                <a:latin typeface="Calibri"/>
                <a:ea typeface="Calibri"/>
                <a:cs typeface="Times New Roman"/>
              </a:rPr>
              <a:t>      Il papà </a:t>
            </a:r>
            <a:r>
              <a:rPr lang="it-IT" sz="20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è andato </a:t>
            </a:r>
            <a:r>
              <a:rPr lang="it-IT" sz="2000" dirty="0">
                <a:latin typeface="Calibri"/>
                <a:ea typeface="Calibri"/>
                <a:cs typeface="Times New Roman"/>
              </a:rPr>
              <a:t>al lavoro                        </a:t>
            </a:r>
            <a:r>
              <a:rPr lang="it-IT" sz="20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Funzione di ausiliare</a:t>
            </a:r>
            <a:endParaRPr lang="it-IT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Calibri"/>
                <a:ea typeface="Calibri"/>
                <a:cs typeface="Times New Roman"/>
              </a:rPr>
              <a:t> </a:t>
            </a:r>
            <a:endParaRPr lang="it-IT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 descr="Verbi essere e avere: i verbi ausili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25144"/>
            <a:ext cx="511256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2600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8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2420888"/>
            <a:ext cx="84249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) Tu ________ mai stata a Napoli? È una bellissima città della Campania</a:t>
            </a:r>
            <a:br>
              <a:rPr lang="it-IT" dirty="0"/>
            </a:br>
            <a:r>
              <a:rPr lang="it-IT" dirty="0"/>
              <a:t>2) A che ora (tu) ti ________ svegliato stamattina?</a:t>
            </a:r>
            <a:br>
              <a:rPr lang="it-IT" dirty="0"/>
            </a:br>
            <a:r>
              <a:rPr lang="it-IT" dirty="0"/>
              <a:t>3) Voi _________ avuto la varicella da piccoli?</a:t>
            </a:r>
            <a:br>
              <a:rPr lang="it-IT" dirty="0"/>
            </a:br>
            <a:r>
              <a:rPr lang="it-IT" dirty="0"/>
              <a:t>No, non l’________ ancora avuta</a:t>
            </a:r>
            <a:br>
              <a:rPr lang="it-IT" dirty="0"/>
            </a:br>
            <a:r>
              <a:rPr lang="it-IT" dirty="0"/>
              <a:t>4) Ieri (io) ________ andata a mangiare in un buonissimo ristorante romano con Carla. Io ________ preso le fettuccine al ragù mentre lei _________ mangiato gli gnocchi al gorgonzola</a:t>
            </a:r>
            <a:br>
              <a:rPr lang="it-IT" dirty="0"/>
            </a:br>
            <a:r>
              <a:rPr lang="it-IT" dirty="0"/>
              <a:t>5) Cosa ________ successo ieri da Sara? (Voi) ________ litigato?</a:t>
            </a:r>
            <a:br>
              <a:rPr lang="it-IT" dirty="0"/>
            </a:br>
            <a:r>
              <a:rPr lang="it-IT" dirty="0"/>
              <a:t>6) La settimana scorsa Michele ________ cenato con il suo capo. (Loro) ________ parlato esclusivamente di lavoro. Che noia!</a:t>
            </a:r>
            <a:br>
              <a:rPr lang="it-IT" dirty="0"/>
            </a:br>
            <a:r>
              <a:rPr lang="it-IT" dirty="0"/>
              <a:t>7) Quando ________ nati i tuoi figli?</a:t>
            </a:r>
            <a:br>
              <a:rPr lang="it-IT" dirty="0"/>
            </a:br>
            <a:r>
              <a:rPr lang="it-IT" dirty="0"/>
              <a:t>8) Già sei a Roma! Quando ________ tornato dalle vacanze?</a:t>
            </a:r>
            <a:br>
              <a:rPr lang="it-IT" dirty="0"/>
            </a:br>
            <a:r>
              <a:rPr lang="it-IT" dirty="0"/>
              <a:t>9) Ieri ________ accompagnato io Alessia in piscina! (Lei) ________ nuotato come una saetta!</a:t>
            </a:r>
            <a:br>
              <a:rPr lang="it-IT" dirty="0"/>
            </a:br>
            <a:r>
              <a:rPr lang="it-IT" dirty="0"/>
              <a:t>10) ________ risposto tu al telefono?</a:t>
            </a:r>
          </a:p>
        </p:txBody>
      </p:sp>
      <p:sp>
        <p:nvSpPr>
          <p:cNvPr id="3" name="Rettangolo 2"/>
          <p:cNvSpPr/>
          <p:nvPr/>
        </p:nvSpPr>
        <p:spPr>
          <a:xfrm>
            <a:off x="2267744" y="1196752"/>
            <a:ext cx="45704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Esercizio </a:t>
            </a:r>
            <a:r>
              <a:rPr lang="it-IT" sz="2400" b="1" dirty="0"/>
              <a:t>sui verbi ausiliari </a:t>
            </a:r>
            <a:endParaRPr lang="it-IT" sz="2400" b="1" dirty="0" smtClean="0"/>
          </a:p>
          <a:p>
            <a:r>
              <a:rPr lang="it-IT" sz="2400" b="1" dirty="0" smtClean="0"/>
              <a:t>Adesso tocca a te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8845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tà">
  <a:themeElements>
    <a:clrScheme name="Città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ttà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ttà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695</TotalTime>
  <Words>85</Words>
  <Application>Microsoft Office PowerPoint</Application>
  <PresentationFormat>Presentazione su schermo (4:3)</PresentationFormat>
  <Paragraphs>11</Paragraphs>
  <Slides>18</Slides>
  <Notes>0</Notes>
  <HiddenSlides>0</HiddenSlides>
  <MMClips>13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Calibri</vt:lpstr>
      <vt:lpstr>Georgia</vt:lpstr>
      <vt:lpstr>Times New Roman</vt:lpstr>
      <vt:lpstr>Wingdings</vt:lpstr>
      <vt:lpstr>Wingdings 2</vt:lpstr>
      <vt:lpstr>Città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VERBO TO HAVE significa possedere; al presente ha due forme verbali: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Draw, copy and colour</vt:lpstr>
    </vt:vector>
  </TitlesOfParts>
  <Company>Ministero dell'Economia e delle Finanze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Fenici</dc:title>
  <dc:creator>Lina</dc:creator>
  <cp:lastModifiedBy>MyPc</cp:lastModifiedBy>
  <cp:revision>117</cp:revision>
  <dcterms:created xsi:type="dcterms:W3CDTF">2020-03-22T15:44:21Z</dcterms:created>
  <dcterms:modified xsi:type="dcterms:W3CDTF">2020-12-10T11:33:25Z</dcterms:modified>
</cp:coreProperties>
</file>