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8" r:id="rId3"/>
    <p:sldId id="257" r:id="rId4"/>
    <p:sldId id="260" r:id="rId5"/>
    <p:sldId id="259"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4941715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2910196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85855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41745311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98160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2681555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6283368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2541466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3050915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408324-A84C-4A45-93B6-78D079CCE772}" type="datetime1">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12499599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41211064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23709148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1936877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08324-A84C-4A45-93B6-78D079CCE772}" type="datetime1">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8766095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9480365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408324-A84C-4A45-93B6-78D079CCE772}" type="datetime1">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4944277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408324-A84C-4A45-93B6-78D079CCE772}" type="datetime1">
              <a:rPr lang="en-US" smtClean="0"/>
              <a:t>12/2/2020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54065338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t/popUpBibbiaCEI/popup_bibbia.jsp?tipoTesto=BG&amp;inizio=IS_9_1&amp;fine=IS_9_6&amp;tipoTestoPagina=CDB&amp;titoloPagina=%5B84%5D+Il+profeta+Isai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6E143C-C706-45CF-A766-7AA8AE556E25}"/>
              </a:ext>
            </a:extLst>
          </p:cNvPr>
          <p:cNvPicPr>
            <a:picLocks noChangeAspect="1"/>
          </p:cNvPicPr>
          <p:nvPr/>
        </p:nvPicPr>
        <p:blipFill rotWithShape="1">
          <a:blip r:embed="rId2"/>
          <a:srcRect t="6135" r="-1" b="90"/>
          <a:stretch/>
        </p:blipFill>
        <p:spPr>
          <a:xfrm>
            <a:off x="-442175" y="1"/>
            <a:ext cx="12734489" cy="7017940"/>
          </a:xfrm>
          <a:prstGeom prst="rect">
            <a:avLst/>
          </a:prstGeom>
        </p:spPr>
      </p:pic>
      <p:sp>
        <p:nvSpPr>
          <p:cNvPr id="2" name="Titolo 1">
            <a:extLst>
              <a:ext uri="{FF2B5EF4-FFF2-40B4-BE49-F238E27FC236}">
                <a16:creationId xmlns:a16="http://schemas.microsoft.com/office/drawing/2014/main" id="{26257EC6-2D4A-4580-98C9-E3D350098370}"/>
              </a:ext>
            </a:extLst>
          </p:cNvPr>
          <p:cNvSpPr>
            <a:spLocks noGrp="1"/>
          </p:cNvSpPr>
          <p:nvPr>
            <p:ph type="ctrTitle"/>
          </p:nvPr>
        </p:nvSpPr>
        <p:spPr>
          <a:xfrm>
            <a:off x="1797622" y="2199190"/>
            <a:ext cx="3565002" cy="3120158"/>
          </a:xfrm>
          <a:solidFill>
            <a:schemeClr val="accent5">
              <a:lumMod val="40000"/>
              <a:lumOff val="60000"/>
            </a:schemeClr>
          </a:solidFill>
        </p:spPr>
        <p:txBody>
          <a:bodyPr anchor="b">
            <a:noAutofit/>
          </a:bodyPr>
          <a:lstStyle/>
          <a:p>
            <a:r>
              <a:rPr lang="it-IT" sz="4400" dirty="0">
                <a:solidFill>
                  <a:schemeClr val="tx1">
                    <a:lumMod val="75000"/>
                    <a:lumOff val="25000"/>
                  </a:schemeClr>
                </a:solidFill>
              </a:rPr>
              <a:t>TEMPO DI AVVENTO</a:t>
            </a:r>
            <a:br>
              <a:rPr lang="it-IT" sz="4400" dirty="0">
                <a:solidFill>
                  <a:schemeClr val="tx1">
                    <a:lumMod val="75000"/>
                    <a:lumOff val="25000"/>
                  </a:schemeClr>
                </a:solidFill>
              </a:rPr>
            </a:br>
            <a:br>
              <a:rPr lang="it-IT" sz="4400" dirty="0">
                <a:solidFill>
                  <a:schemeClr val="tx1">
                    <a:lumMod val="75000"/>
                    <a:lumOff val="25000"/>
                  </a:schemeClr>
                </a:solidFill>
              </a:rPr>
            </a:br>
            <a:endParaRPr lang="it-IT" sz="4400" dirty="0">
              <a:solidFill>
                <a:schemeClr val="tx1">
                  <a:lumMod val="75000"/>
                  <a:lumOff val="25000"/>
                </a:schemeClr>
              </a:solidFill>
            </a:endParaRPr>
          </a:p>
        </p:txBody>
      </p:sp>
      <p:sp>
        <p:nvSpPr>
          <p:cNvPr id="3" name="Sottotitolo 2">
            <a:extLst>
              <a:ext uri="{FF2B5EF4-FFF2-40B4-BE49-F238E27FC236}">
                <a16:creationId xmlns:a16="http://schemas.microsoft.com/office/drawing/2014/main" id="{5EFB9443-1E59-42DA-B571-761486FE71BD}"/>
              </a:ext>
            </a:extLst>
          </p:cNvPr>
          <p:cNvSpPr>
            <a:spLocks noGrp="1"/>
          </p:cNvSpPr>
          <p:nvPr>
            <p:ph type="subTitle" idx="1"/>
          </p:nvPr>
        </p:nvSpPr>
        <p:spPr>
          <a:xfrm>
            <a:off x="2280212" y="3958542"/>
            <a:ext cx="2923915" cy="1620455"/>
          </a:xfrm>
        </p:spPr>
        <p:txBody>
          <a:bodyPr anchor="t">
            <a:normAutofit/>
          </a:bodyPr>
          <a:lstStyle/>
          <a:p>
            <a:pPr algn="ctr"/>
            <a:r>
              <a:rPr lang="it-IT" sz="2000" dirty="0">
                <a:solidFill>
                  <a:schemeClr val="tx1">
                    <a:lumMod val="75000"/>
                    <a:lumOff val="25000"/>
                  </a:schemeClr>
                </a:solidFill>
              </a:rPr>
              <a:t>LE PROFEZIE MESSIANICHE </a:t>
            </a:r>
          </a:p>
        </p:txBody>
      </p:sp>
    </p:spTree>
    <p:extLst>
      <p:ext uri="{BB962C8B-B14F-4D97-AF65-F5344CB8AC3E}">
        <p14:creationId xmlns:p14="http://schemas.microsoft.com/office/powerpoint/2010/main" val="224583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D4046E-9F17-4BDA-B31A-B0762D793347}"/>
              </a:ext>
            </a:extLst>
          </p:cNvPr>
          <p:cNvSpPr>
            <a:spLocks noGrp="1"/>
          </p:cNvSpPr>
          <p:nvPr>
            <p:ph type="title"/>
          </p:nvPr>
        </p:nvSpPr>
        <p:spPr>
          <a:xfrm>
            <a:off x="725311" y="1"/>
            <a:ext cx="10515600" cy="997126"/>
          </a:xfrm>
        </p:spPr>
        <p:txBody>
          <a:bodyPr/>
          <a:lstStyle/>
          <a:p>
            <a:r>
              <a:rPr lang="it-IT" dirty="0"/>
              <a:t>LA CORONA DI AVVENTO</a:t>
            </a:r>
          </a:p>
        </p:txBody>
      </p:sp>
      <p:pic>
        <p:nvPicPr>
          <p:cNvPr id="1026" name="Picture 2">
            <a:extLst>
              <a:ext uri="{FF2B5EF4-FFF2-40B4-BE49-F238E27FC236}">
                <a16:creationId xmlns:a16="http://schemas.microsoft.com/office/drawing/2014/main" id="{8AEE53BD-E8D3-4289-982A-63F16CD4B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570" y="2001837"/>
            <a:ext cx="3486150" cy="2447925"/>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F650D988-9F61-4137-A398-987AD3B6D03F}"/>
              </a:ext>
            </a:extLst>
          </p:cNvPr>
          <p:cNvSpPr txBox="1"/>
          <p:nvPr/>
        </p:nvSpPr>
        <p:spPr>
          <a:xfrm>
            <a:off x="1154289" y="1263173"/>
            <a:ext cx="5370689" cy="1477328"/>
          </a:xfrm>
          <a:prstGeom prst="rect">
            <a:avLst/>
          </a:prstGeom>
          <a:noFill/>
        </p:spPr>
        <p:txBody>
          <a:bodyPr wrap="square">
            <a:spAutoFit/>
          </a:bodyPr>
          <a:lstStyle/>
          <a:p>
            <a:r>
              <a:rPr lang="it-IT" b="1" i="0" dirty="0">
                <a:solidFill>
                  <a:srgbClr val="333333"/>
                </a:solidFill>
                <a:effectLst/>
                <a:latin typeface="Arial" panose="020B0604020202020204" pitchFamily="34" charset="0"/>
              </a:rPr>
              <a:t>La corona di avvento è composta da quattro candele che vengono accese man mano in ogni domenica d'avvento segnando il tempo, le quattro settimane, che separano dal Natale e della nascita di Gesù Bambino</a:t>
            </a:r>
            <a:endParaRPr lang="it-IT" dirty="0"/>
          </a:p>
        </p:txBody>
      </p:sp>
      <p:sp>
        <p:nvSpPr>
          <p:cNvPr id="11" name="CasellaDiTesto 10">
            <a:extLst>
              <a:ext uri="{FF2B5EF4-FFF2-40B4-BE49-F238E27FC236}">
                <a16:creationId xmlns:a16="http://schemas.microsoft.com/office/drawing/2014/main" id="{FBEB3696-FF87-4C4C-85F9-49D7767F3EC9}"/>
              </a:ext>
            </a:extLst>
          </p:cNvPr>
          <p:cNvSpPr txBox="1"/>
          <p:nvPr/>
        </p:nvSpPr>
        <p:spPr>
          <a:xfrm>
            <a:off x="1154289" y="2920284"/>
            <a:ext cx="5822247" cy="3416320"/>
          </a:xfrm>
          <a:prstGeom prst="rect">
            <a:avLst/>
          </a:prstGeom>
          <a:noFill/>
        </p:spPr>
        <p:txBody>
          <a:bodyPr wrap="square">
            <a:spAutoFit/>
          </a:bodyPr>
          <a:lstStyle/>
          <a:p>
            <a:r>
              <a:rPr lang="it-IT" b="0" i="0" dirty="0">
                <a:solidFill>
                  <a:srgbClr val="333333"/>
                </a:solidFill>
                <a:effectLst/>
                <a:latin typeface="Arial" panose="020B0604020202020204" pitchFamily="34" charset="0"/>
              </a:rPr>
              <a:t>LE QUATTRO CANDELE. Nella prima domenica di Avvento si accende la "Candela del profeta" o "Candela della Speranza"; nella seconda domenica di Avvento la "Candela di Betlemme" o "Candela della chiamata universale alla salvezza"; nella terza domenica di Avvento si accende la "Candela dei Pastori" o "Candela della gioia"; infine la quarta e ultima domenica di Avvento si accende la "Candela degli angeli". Le candele si accendono una a settimana: o il sabato sera o la domenica mattina. Nelle case private, l'accensione secondo la tradizione viene fatta dal più piccolo della famiglia.</a:t>
            </a:r>
            <a:endParaRPr lang="it-IT" dirty="0"/>
          </a:p>
        </p:txBody>
      </p:sp>
    </p:spTree>
    <p:extLst>
      <p:ext uri="{BB962C8B-B14F-4D97-AF65-F5344CB8AC3E}">
        <p14:creationId xmlns:p14="http://schemas.microsoft.com/office/powerpoint/2010/main" val="358329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A606C-248E-4557-8AAC-5DFADBD0B383}"/>
              </a:ext>
            </a:extLst>
          </p:cNvPr>
          <p:cNvSpPr>
            <a:spLocks noGrp="1"/>
          </p:cNvSpPr>
          <p:nvPr>
            <p:ph type="title"/>
          </p:nvPr>
        </p:nvSpPr>
        <p:spPr>
          <a:xfrm>
            <a:off x="1174045" y="501410"/>
            <a:ext cx="9268178" cy="1345269"/>
          </a:xfrm>
        </p:spPr>
        <p:txBody>
          <a:bodyPr/>
          <a:lstStyle/>
          <a:p>
            <a:r>
              <a:rPr lang="it-IT" dirty="0"/>
              <a:t>TEMPO DI AVVENTO</a:t>
            </a:r>
          </a:p>
        </p:txBody>
      </p:sp>
      <p:sp>
        <p:nvSpPr>
          <p:cNvPr id="4" name="Rectangle 1">
            <a:extLst>
              <a:ext uri="{FF2B5EF4-FFF2-40B4-BE49-F238E27FC236}">
                <a16:creationId xmlns:a16="http://schemas.microsoft.com/office/drawing/2014/main" id="{B9503B5E-75CB-4659-B4F6-37F1A2321D95}"/>
              </a:ext>
            </a:extLst>
          </p:cNvPr>
          <p:cNvSpPr>
            <a:spLocks noGrp="1" noChangeArrowheads="1"/>
          </p:cNvSpPr>
          <p:nvPr>
            <p:ph idx="1"/>
          </p:nvPr>
        </p:nvSpPr>
        <p:spPr bwMode="auto">
          <a:xfrm>
            <a:off x="1174045" y="1712097"/>
            <a:ext cx="514238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rgbClr val="28508E"/>
                </a:solidFill>
                <a:effectLst/>
                <a:latin typeface="Arial" panose="020B0604020202020204" pitchFamily="34" charset="0"/>
                <a:cs typeface="Arial" panose="020B0604020202020204" pitchFamily="34" charset="0"/>
              </a:rPr>
              <a:t>La prima candela, quella che si accende la prima domenica di Avvento, si chiama “Candela del Profeta” ed è la candela della speranza: ci ricorda che molti secoli prima di Gesù ci furono uomini saggi, chiamati profeti, che predissero la sua venuta nel mondo.</a:t>
            </a:r>
            <a:r>
              <a:rPr kumimoji="0" lang="it-IT" altLang="it-IT" sz="2400" b="0" i="0" u="none" strike="noStrike" cap="none" normalizeH="0" baseline="0" dirty="0">
                <a:ln>
                  <a:noFill/>
                </a:ln>
                <a:solidFill>
                  <a:schemeClr val="tx1"/>
                </a:solidFill>
                <a:effectLst/>
              </a:rPr>
              <a:t> </a:t>
            </a:r>
            <a:endParaRPr kumimoji="0" lang="it-IT" altLang="it-IT" sz="24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id="{D920A837-C1A5-442C-B20C-882F71D19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818" y="1671870"/>
            <a:ext cx="5661672" cy="3691297"/>
          </a:xfrm>
          <a:prstGeom prst="rect">
            <a:avLst/>
          </a:prstGeom>
        </p:spPr>
      </p:pic>
    </p:spTree>
    <p:extLst>
      <p:ext uri="{BB962C8B-B14F-4D97-AF65-F5344CB8AC3E}">
        <p14:creationId xmlns:p14="http://schemas.microsoft.com/office/powerpoint/2010/main" val="31668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6341A-767A-4A9F-B65A-B6A77321A874}"/>
              </a:ext>
            </a:extLst>
          </p:cNvPr>
          <p:cNvSpPr>
            <a:spLocks noGrp="1"/>
          </p:cNvSpPr>
          <p:nvPr>
            <p:ph type="title"/>
          </p:nvPr>
        </p:nvSpPr>
        <p:spPr/>
        <p:txBody>
          <a:bodyPr>
            <a:normAutofit fontScale="90000"/>
          </a:bodyPr>
          <a:lstStyle/>
          <a:p>
            <a:r>
              <a:rPr lang="it-IT" dirty="0"/>
              <a:t>I PROFETI ERANO UOMINI SCELTI DA DIO PER FAR CONOSCERE LA SUA VOLONTA’</a:t>
            </a:r>
          </a:p>
        </p:txBody>
      </p:sp>
      <p:pic>
        <p:nvPicPr>
          <p:cNvPr id="3074" name="Picture 2">
            <a:extLst>
              <a:ext uri="{FF2B5EF4-FFF2-40B4-BE49-F238E27FC236}">
                <a16:creationId xmlns:a16="http://schemas.microsoft.com/office/drawing/2014/main" id="{F189EB7F-0D43-4851-88DB-09FA6C5EB7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267" y="2215003"/>
            <a:ext cx="4185943" cy="345201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37CDE5B-7384-452C-9366-BF785FB04C04}"/>
              </a:ext>
            </a:extLst>
          </p:cNvPr>
          <p:cNvSpPr txBox="1"/>
          <p:nvPr/>
        </p:nvSpPr>
        <p:spPr>
          <a:xfrm>
            <a:off x="5102578" y="2274838"/>
            <a:ext cx="4323645" cy="2308324"/>
          </a:xfrm>
          <a:prstGeom prst="rect">
            <a:avLst/>
          </a:prstGeom>
          <a:noFill/>
        </p:spPr>
        <p:txBody>
          <a:bodyPr wrap="square">
            <a:spAutoFit/>
          </a:bodyPr>
          <a:lstStyle/>
          <a:p>
            <a:pPr algn="l"/>
            <a:r>
              <a:rPr lang="it-IT" b="0" i="0" dirty="0">
                <a:solidFill>
                  <a:srgbClr val="343434"/>
                </a:solidFill>
                <a:effectLst/>
                <a:latin typeface="leggimiregular"/>
              </a:rPr>
              <a:t>DIO scelse degli uomini capaci di parlare in suo nome, i profeti. Essi rimproveravano tutti, senza distinzioni, anche mettendo in pericolo la propria vita. Le parole dei profeti potevano essere:</a:t>
            </a:r>
          </a:p>
          <a:p>
            <a:pPr algn="l"/>
            <a:r>
              <a:rPr lang="it-IT" b="1" i="0" dirty="0">
                <a:solidFill>
                  <a:srgbClr val="343434"/>
                </a:solidFill>
                <a:effectLst/>
                <a:latin typeface="leggimiregular"/>
              </a:rPr>
              <a:t>• Parole di rimprovero</a:t>
            </a:r>
            <a:r>
              <a:rPr lang="it-IT" b="0" i="0" dirty="0">
                <a:solidFill>
                  <a:srgbClr val="343434"/>
                </a:solidFill>
                <a:effectLst/>
                <a:latin typeface="leggimiregular"/>
              </a:rPr>
              <a:t> per correggere.</a:t>
            </a:r>
            <a:br>
              <a:rPr lang="it-IT" b="0" i="0" dirty="0">
                <a:solidFill>
                  <a:srgbClr val="343434"/>
                </a:solidFill>
                <a:effectLst/>
                <a:latin typeface="leggimiregular"/>
              </a:rPr>
            </a:br>
            <a:r>
              <a:rPr lang="it-IT" b="1" i="0" dirty="0">
                <a:solidFill>
                  <a:srgbClr val="343434"/>
                </a:solidFill>
                <a:effectLst/>
                <a:latin typeface="leggimiregular"/>
              </a:rPr>
              <a:t>• Parole di consolazione</a:t>
            </a:r>
            <a:r>
              <a:rPr lang="it-IT" b="0" i="0" dirty="0">
                <a:solidFill>
                  <a:srgbClr val="343434"/>
                </a:solidFill>
                <a:effectLst/>
                <a:latin typeface="leggimiregular"/>
              </a:rPr>
              <a:t> per ritrovare la fiducia in Dio.</a:t>
            </a:r>
          </a:p>
        </p:txBody>
      </p:sp>
      <p:sp>
        <p:nvSpPr>
          <p:cNvPr id="10" name="CasellaDiTesto 9">
            <a:extLst>
              <a:ext uri="{FF2B5EF4-FFF2-40B4-BE49-F238E27FC236}">
                <a16:creationId xmlns:a16="http://schemas.microsoft.com/office/drawing/2014/main" id="{DBE41213-664B-498D-8A2B-48E20130FC12}"/>
              </a:ext>
            </a:extLst>
          </p:cNvPr>
          <p:cNvSpPr txBox="1"/>
          <p:nvPr/>
        </p:nvSpPr>
        <p:spPr>
          <a:xfrm>
            <a:off x="4572000" y="4583162"/>
            <a:ext cx="7179733" cy="2031325"/>
          </a:xfrm>
          <a:prstGeom prst="rect">
            <a:avLst/>
          </a:prstGeom>
          <a:noFill/>
        </p:spPr>
        <p:txBody>
          <a:bodyPr wrap="square">
            <a:spAutoFit/>
          </a:bodyPr>
          <a:lstStyle/>
          <a:p>
            <a:pPr algn="l"/>
            <a:r>
              <a:rPr lang="it-IT" b="1" i="0" dirty="0">
                <a:solidFill>
                  <a:srgbClr val="343434"/>
                </a:solidFill>
                <a:effectLst/>
                <a:latin typeface="leggimiregular"/>
              </a:rPr>
              <a:t>• Parole di speranza</a:t>
            </a:r>
            <a:r>
              <a:rPr lang="it-IT" b="0" i="0" dirty="0">
                <a:solidFill>
                  <a:srgbClr val="343434"/>
                </a:solidFill>
                <a:effectLst/>
                <a:latin typeface="leggimiregular"/>
              </a:rPr>
              <a:t> che annunciavano la venuta di un Salvatore che avrebbe donato pace e prosperità.</a:t>
            </a:r>
          </a:p>
          <a:p>
            <a:pPr algn="l"/>
            <a:r>
              <a:rPr lang="it-IT" b="0" i="0" dirty="0">
                <a:solidFill>
                  <a:srgbClr val="343434"/>
                </a:solidFill>
                <a:effectLst/>
                <a:latin typeface="leggimiregular"/>
              </a:rPr>
              <a:t>Uno dei profeti fu Isaia, che visse a Gerusalemme oltre settecento anni prima di Gesù. Egli annunciò agli Ebrei un tempo di pace, in cui sarebbe giunto il </a:t>
            </a:r>
            <a:r>
              <a:rPr lang="it-IT" b="1" i="0" dirty="0">
                <a:solidFill>
                  <a:srgbClr val="343434"/>
                </a:solidFill>
                <a:effectLst/>
                <a:latin typeface="leggimiregular"/>
              </a:rPr>
              <a:t>Messia.</a:t>
            </a:r>
            <a:endParaRPr lang="it-IT" b="0" i="0" dirty="0">
              <a:solidFill>
                <a:srgbClr val="343434"/>
              </a:solidFill>
              <a:effectLst/>
              <a:latin typeface="leggimiregular"/>
            </a:endParaRPr>
          </a:p>
          <a:p>
            <a:pPr algn="l"/>
            <a:br>
              <a:rPr lang="it-IT" b="0" i="0" dirty="0">
                <a:solidFill>
                  <a:srgbClr val="343434"/>
                </a:solidFill>
                <a:effectLst/>
                <a:latin typeface="leggimiregular"/>
              </a:rPr>
            </a:br>
            <a:endParaRPr lang="it-IT" b="0" i="0" dirty="0">
              <a:solidFill>
                <a:srgbClr val="343434"/>
              </a:solidFill>
              <a:effectLst/>
              <a:latin typeface="leggimiregular"/>
            </a:endParaRPr>
          </a:p>
        </p:txBody>
      </p:sp>
    </p:spTree>
    <p:extLst>
      <p:ext uri="{BB962C8B-B14F-4D97-AF65-F5344CB8AC3E}">
        <p14:creationId xmlns:p14="http://schemas.microsoft.com/office/powerpoint/2010/main" val="97417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77F0C9-A0C0-44F8-8009-C684EDE478C5}"/>
              </a:ext>
            </a:extLst>
          </p:cNvPr>
          <p:cNvSpPr>
            <a:spLocks noGrp="1"/>
          </p:cNvSpPr>
          <p:nvPr>
            <p:ph type="title"/>
          </p:nvPr>
        </p:nvSpPr>
        <p:spPr>
          <a:xfrm>
            <a:off x="1549399" y="214174"/>
            <a:ext cx="9829801" cy="1397630"/>
          </a:xfrm>
        </p:spPr>
        <p:txBody>
          <a:bodyPr/>
          <a:lstStyle/>
          <a:p>
            <a:r>
              <a:rPr lang="it-IT" dirty="0"/>
              <a:t>LE PROFEZIE MESSIANICHE :IL PROFETA ISAIA</a:t>
            </a:r>
          </a:p>
        </p:txBody>
      </p:sp>
      <p:pic>
        <p:nvPicPr>
          <p:cNvPr id="2050" name="Picture 2">
            <a:extLst>
              <a:ext uri="{FF2B5EF4-FFF2-40B4-BE49-F238E27FC236}">
                <a16:creationId xmlns:a16="http://schemas.microsoft.com/office/drawing/2014/main" id="{BB9B4DAA-354F-402E-BD79-A9AC56D809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0636" y="2020711"/>
            <a:ext cx="3943350" cy="39243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721C610-E2BF-49BB-84A2-30C2B6E863BA}"/>
              </a:ext>
            </a:extLst>
          </p:cNvPr>
          <p:cNvSpPr txBox="1"/>
          <p:nvPr/>
        </p:nvSpPr>
        <p:spPr>
          <a:xfrm>
            <a:off x="609600" y="1559046"/>
            <a:ext cx="6096000" cy="923330"/>
          </a:xfrm>
          <a:prstGeom prst="rect">
            <a:avLst/>
          </a:prstGeom>
          <a:noFill/>
        </p:spPr>
        <p:txBody>
          <a:bodyPr wrap="square">
            <a:spAutoFit/>
          </a:bodyPr>
          <a:lstStyle/>
          <a:p>
            <a:r>
              <a:rPr lang="it-IT" b="1" i="0" dirty="0">
                <a:solidFill>
                  <a:srgbClr val="000000"/>
                </a:solidFill>
                <a:effectLst/>
                <a:latin typeface="Arial" panose="020B0604020202020204" pitchFamily="34" charset="0"/>
              </a:rPr>
              <a:t>I profeti in nome di Dio ricordano al popolo il suo amore e la sua fedeltà. Tra di loro, Isaia è il più ricco di profezie sulla venuta e sull’opera del Messia.</a:t>
            </a:r>
            <a:endParaRPr lang="it-IT" dirty="0"/>
          </a:p>
        </p:txBody>
      </p:sp>
      <p:sp>
        <p:nvSpPr>
          <p:cNvPr id="8" name="CasellaDiTesto 7">
            <a:extLst>
              <a:ext uri="{FF2B5EF4-FFF2-40B4-BE49-F238E27FC236}">
                <a16:creationId xmlns:a16="http://schemas.microsoft.com/office/drawing/2014/main" id="{80CA75EC-6F48-40B9-91F4-747D529D3AF9}"/>
              </a:ext>
            </a:extLst>
          </p:cNvPr>
          <p:cNvSpPr txBox="1"/>
          <p:nvPr/>
        </p:nvSpPr>
        <p:spPr>
          <a:xfrm>
            <a:off x="609600" y="2562074"/>
            <a:ext cx="6931378" cy="2862322"/>
          </a:xfrm>
          <a:prstGeom prst="rect">
            <a:avLst/>
          </a:prstGeom>
          <a:noFill/>
        </p:spPr>
        <p:txBody>
          <a:bodyPr wrap="square">
            <a:spAutoFit/>
          </a:bodyPr>
          <a:lstStyle/>
          <a:p>
            <a:pPr algn="l"/>
            <a:r>
              <a:rPr lang="it-IT" b="0" i="0" dirty="0">
                <a:solidFill>
                  <a:srgbClr val="000000"/>
                </a:solidFill>
                <a:effectLst/>
                <a:latin typeface="Arial" panose="020B0604020202020204" pitchFamily="34" charset="0"/>
              </a:rPr>
              <a:t>(Leggi </a:t>
            </a:r>
            <a:r>
              <a:rPr lang="it-IT" b="1" i="0" u="none" strike="noStrike" dirty="0">
                <a:solidFill>
                  <a:srgbClr val="000000"/>
                </a:solidFill>
                <a:effectLst/>
                <a:latin typeface="Arial" panose="020B0604020202020204" pitchFamily="34" charset="0"/>
                <a:hlinkClick r:id="rId3"/>
              </a:rPr>
              <a:t>Isaia 9,1-6</a:t>
            </a:r>
            <a:r>
              <a:rPr lang="it-IT" b="0" i="0" dirty="0">
                <a:solidFill>
                  <a:srgbClr val="000000"/>
                </a:solidFill>
                <a:effectLst/>
                <a:latin typeface="Arial" panose="020B0604020202020204" pitchFamily="34" charset="0"/>
              </a:rPr>
              <a:t>)</a:t>
            </a:r>
          </a:p>
          <a:p>
            <a:pPr algn="l"/>
            <a:r>
              <a:rPr lang="it-IT" b="0" i="0" dirty="0">
                <a:solidFill>
                  <a:srgbClr val="000000"/>
                </a:solidFill>
                <a:effectLst/>
                <a:latin typeface="Arial" panose="020B0604020202020204" pitchFamily="34" charset="0"/>
              </a:rPr>
              <a:t>Un germoglio spunterà dal tronco di lesse, un virgulto germoglierà dalle sue radici. Su di lui si poserà lo spirito del Signore, spirito di sapienza e di intelligenza, spirito di consiglio e di fortezza, spirito di conoscenza e di timore del Signore.</a:t>
            </a:r>
          </a:p>
          <a:p>
            <a:pPr algn="l"/>
            <a:r>
              <a:rPr lang="it-IT" b="0" i="0" dirty="0">
                <a:solidFill>
                  <a:srgbClr val="000000"/>
                </a:solidFill>
                <a:effectLst/>
                <a:latin typeface="Arial" panose="020B0604020202020204" pitchFamily="34" charset="0"/>
              </a:rPr>
              <a:t>Il lupo dimorerà insieme con l’agnello, la pantera si sdraierà accanto al capretto; il vitello e il leoncello pascoleranno insieme e un fanciullo li guiderà. La mucca e l’orsa pascoleranno insieme; si sdraieranno insieme i loro piccoli. Il leone si ciberà di paglia, come il bue.</a:t>
            </a:r>
          </a:p>
        </p:txBody>
      </p:sp>
      <p:sp>
        <p:nvSpPr>
          <p:cNvPr id="13" name="CasellaDiTesto 12">
            <a:extLst>
              <a:ext uri="{FF2B5EF4-FFF2-40B4-BE49-F238E27FC236}">
                <a16:creationId xmlns:a16="http://schemas.microsoft.com/office/drawing/2014/main" id="{8353974E-5EF7-4AFC-82E8-5AFBAC660C82}"/>
              </a:ext>
            </a:extLst>
          </p:cNvPr>
          <p:cNvSpPr txBox="1"/>
          <p:nvPr/>
        </p:nvSpPr>
        <p:spPr>
          <a:xfrm>
            <a:off x="5429956" y="5298954"/>
            <a:ext cx="2111022" cy="1477328"/>
          </a:xfrm>
          <a:prstGeom prst="rect">
            <a:avLst/>
          </a:prstGeom>
          <a:noFill/>
        </p:spPr>
        <p:txBody>
          <a:bodyPr wrap="square">
            <a:spAutoFit/>
          </a:bodyPr>
          <a:lstStyle/>
          <a:p>
            <a:pPr algn="l">
              <a:buFont typeface="Arial" panose="020B0604020202020204" pitchFamily="34" charset="0"/>
              <a:buChar char="•"/>
            </a:pPr>
            <a:r>
              <a:rPr lang="it-IT" b="1" i="0" dirty="0">
                <a:solidFill>
                  <a:srgbClr val="343434"/>
                </a:solidFill>
                <a:effectLst/>
                <a:latin typeface="leggimiregular"/>
              </a:rPr>
              <a:t>MESSIA</a:t>
            </a:r>
            <a:r>
              <a:rPr lang="it-IT" b="0" i="0" dirty="0">
                <a:solidFill>
                  <a:srgbClr val="343434"/>
                </a:solidFill>
                <a:effectLst/>
                <a:latin typeface="leggimiregular"/>
              </a:rPr>
              <a:t>: significa “unto con olio”. Indica un uomo consacrato per una missione.</a:t>
            </a:r>
          </a:p>
        </p:txBody>
      </p:sp>
    </p:spTree>
    <p:extLst>
      <p:ext uri="{BB962C8B-B14F-4D97-AF65-F5344CB8AC3E}">
        <p14:creationId xmlns:p14="http://schemas.microsoft.com/office/powerpoint/2010/main" val="231236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810FD-4752-4530-A439-B006A064FD58}"/>
              </a:ext>
            </a:extLst>
          </p:cNvPr>
          <p:cNvSpPr>
            <a:spLocks noGrp="1"/>
          </p:cNvSpPr>
          <p:nvPr>
            <p:ph type="title"/>
          </p:nvPr>
        </p:nvSpPr>
        <p:spPr>
          <a:xfrm>
            <a:off x="2592925" y="338668"/>
            <a:ext cx="8911687" cy="1377244"/>
          </a:xfrm>
        </p:spPr>
        <p:txBody>
          <a:bodyPr/>
          <a:lstStyle/>
          <a:p>
            <a:r>
              <a:rPr lang="it-IT" dirty="0"/>
              <a:t>IL PROFETA MICHEA ANNUNCIA LA NASCITA DI GESU’.</a:t>
            </a:r>
          </a:p>
        </p:txBody>
      </p:sp>
      <p:sp>
        <p:nvSpPr>
          <p:cNvPr id="4" name="Segnaposto contenuto 3">
            <a:extLst>
              <a:ext uri="{FF2B5EF4-FFF2-40B4-BE49-F238E27FC236}">
                <a16:creationId xmlns:a16="http://schemas.microsoft.com/office/drawing/2014/main" id="{D7427C08-2BAB-4012-9B25-D19BEAD00C58}"/>
              </a:ext>
            </a:extLst>
          </p:cNvPr>
          <p:cNvSpPr>
            <a:spLocks noGrp="1"/>
          </p:cNvSpPr>
          <p:nvPr>
            <p:ph idx="1"/>
          </p:nvPr>
        </p:nvSpPr>
        <p:spPr>
          <a:xfrm>
            <a:off x="687388" y="1715911"/>
            <a:ext cx="4064000" cy="4222045"/>
          </a:xfrm>
        </p:spPr>
        <p:txBody>
          <a:bodyPr>
            <a:normAutofit fontScale="25000" lnSpcReduction="20000"/>
          </a:bodyPr>
          <a:lstStyle/>
          <a:p>
            <a:pPr algn="l"/>
            <a:r>
              <a:rPr lang="it-IT" sz="5600" b="1" i="0" dirty="0">
                <a:solidFill>
                  <a:srgbClr val="000000"/>
                </a:solidFill>
                <a:effectLst/>
                <a:latin typeface="Lato"/>
              </a:rPr>
              <a:t>Michea 5,1-5</a:t>
            </a:r>
          </a:p>
          <a:p>
            <a:pPr algn="l"/>
            <a:r>
              <a:rPr lang="it-IT" sz="7200" b="1" i="0" dirty="0">
                <a:solidFill>
                  <a:srgbClr val="000000"/>
                </a:solidFill>
                <a:effectLst/>
                <a:latin typeface="Lato"/>
              </a:rPr>
              <a:t>1</a:t>
            </a:r>
            <a:r>
              <a:rPr lang="it-IT" sz="7200" b="0" i="0" dirty="0">
                <a:solidFill>
                  <a:srgbClr val="000000"/>
                </a:solidFill>
                <a:effectLst/>
                <a:latin typeface="Lato"/>
              </a:rPr>
              <a:t> E tu, Betlemme di </a:t>
            </a:r>
            <a:r>
              <a:rPr lang="it-IT" sz="7200" b="0" i="0" dirty="0" err="1">
                <a:solidFill>
                  <a:srgbClr val="000000"/>
                </a:solidFill>
                <a:effectLst/>
                <a:latin typeface="Lato"/>
              </a:rPr>
              <a:t>Efrata</a:t>
            </a:r>
            <a:br>
              <a:rPr lang="it-IT" sz="7200" b="0" i="0" dirty="0">
                <a:solidFill>
                  <a:srgbClr val="000000"/>
                </a:solidFill>
                <a:effectLst/>
                <a:latin typeface="Lato"/>
              </a:rPr>
            </a:br>
            <a:r>
              <a:rPr lang="it-IT" sz="7200" b="0" i="0" dirty="0">
                <a:solidFill>
                  <a:srgbClr val="000000"/>
                </a:solidFill>
                <a:effectLst/>
                <a:latin typeface="Lato"/>
              </a:rPr>
              <a:t>così piccola per essere fra i capoluoghi di Giuda,</a:t>
            </a:r>
            <a:br>
              <a:rPr lang="it-IT" sz="7200" b="0" i="0" dirty="0">
                <a:solidFill>
                  <a:srgbClr val="000000"/>
                </a:solidFill>
                <a:effectLst/>
                <a:latin typeface="Lato"/>
              </a:rPr>
            </a:br>
            <a:r>
              <a:rPr lang="it-IT" sz="7200" b="0" i="0" dirty="0">
                <a:solidFill>
                  <a:srgbClr val="000000"/>
                </a:solidFill>
                <a:effectLst/>
                <a:latin typeface="Lato"/>
              </a:rPr>
              <a:t>da te mi uscirà colui</a:t>
            </a:r>
            <a:br>
              <a:rPr lang="it-IT" sz="7200" b="0" i="0" dirty="0">
                <a:solidFill>
                  <a:srgbClr val="000000"/>
                </a:solidFill>
                <a:effectLst/>
                <a:latin typeface="Lato"/>
              </a:rPr>
            </a:br>
            <a:r>
              <a:rPr lang="it-IT" sz="7200" b="0" i="0" dirty="0">
                <a:solidFill>
                  <a:srgbClr val="000000"/>
                </a:solidFill>
                <a:effectLst/>
                <a:latin typeface="Lato"/>
              </a:rPr>
              <a:t>che deve essere il dominatore in Israele;</a:t>
            </a:r>
            <a:br>
              <a:rPr lang="it-IT" sz="7200" b="0" i="0" dirty="0">
                <a:solidFill>
                  <a:srgbClr val="000000"/>
                </a:solidFill>
                <a:effectLst/>
                <a:latin typeface="Lato"/>
              </a:rPr>
            </a:br>
            <a:r>
              <a:rPr lang="it-IT" sz="7200" b="0" i="0" dirty="0">
                <a:solidFill>
                  <a:srgbClr val="000000"/>
                </a:solidFill>
                <a:effectLst/>
                <a:latin typeface="Lato"/>
              </a:rPr>
              <a:t>le sue origini sono dall'antichità,</a:t>
            </a:r>
            <a:br>
              <a:rPr lang="it-IT" sz="7200" b="0" i="0" dirty="0">
                <a:solidFill>
                  <a:srgbClr val="000000"/>
                </a:solidFill>
                <a:effectLst/>
                <a:latin typeface="Lato"/>
              </a:rPr>
            </a:br>
            <a:r>
              <a:rPr lang="it-IT" sz="7200" b="0" i="0" dirty="0">
                <a:solidFill>
                  <a:srgbClr val="000000"/>
                </a:solidFill>
                <a:effectLst/>
                <a:latin typeface="Lato"/>
              </a:rPr>
              <a:t>dai giorni più remoti.</a:t>
            </a:r>
            <a:br>
              <a:rPr lang="it-IT" sz="7200" b="0" i="0" dirty="0">
                <a:solidFill>
                  <a:srgbClr val="000000"/>
                </a:solidFill>
                <a:effectLst/>
                <a:latin typeface="Lato"/>
              </a:rPr>
            </a:br>
            <a:r>
              <a:rPr lang="it-IT" sz="7200" b="1" i="0" dirty="0">
                <a:solidFill>
                  <a:srgbClr val="000000"/>
                </a:solidFill>
                <a:effectLst/>
                <a:latin typeface="Lato"/>
              </a:rPr>
              <a:t>2</a:t>
            </a:r>
            <a:r>
              <a:rPr lang="it-IT" sz="7200" b="0" i="0" dirty="0">
                <a:solidFill>
                  <a:srgbClr val="000000"/>
                </a:solidFill>
                <a:effectLst/>
                <a:latin typeface="Lato"/>
              </a:rPr>
              <a:t> Perciò Dio li metterà in potere altrui</a:t>
            </a:r>
            <a:br>
              <a:rPr lang="it-IT" sz="7200" b="0" i="0" dirty="0">
                <a:solidFill>
                  <a:srgbClr val="000000"/>
                </a:solidFill>
                <a:effectLst/>
                <a:latin typeface="Lato"/>
              </a:rPr>
            </a:br>
            <a:r>
              <a:rPr lang="it-IT" sz="7200" b="0" i="0" dirty="0">
                <a:solidFill>
                  <a:srgbClr val="000000"/>
                </a:solidFill>
                <a:effectLst/>
                <a:latin typeface="Lato"/>
              </a:rPr>
              <a:t>fino a quando colei che deve partorire partorirà;</a:t>
            </a:r>
            <a:br>
              <a:rPr lang="it-IT" sz="7200" b="0" i="0" dirty="0">
                <a:solidFill>
                  <a:srgbClr val="000000"/>
                </a:solidFill>
                <a:effectLst/>
                <a:latin typeface="Lato"/>
              </a:rPr>
            </a:br>
            <a:r>
              <a:rPr lang="it-IT" sz="7200" b="0" i="0" dirty="0">
                <a:solidFill>
                  <a:srgbClr val="000000"/>
                </a:solidFill>
                <a:effectLst/>
                <a:latin typeface="Lato"/>
              </a:rPr>
              <a:t>e il resto dei tuoi fratelli ritornerà ai figli di Israele.</a:t>
            </a:r>
            <a:br>
              <a:rPr lang="it-IT" sz="7200" b="0" i="0" dirty="0">
                <a:solidFill>
                  <a:srgbClr val="000000"/>
                </a:solidFill>
                <a:effectLst/>
                <a:latin typeface="Lato"/>
              </a:rPr>
            </a:br>
            <a:r>
              <a:rPr lang="it-IT" sz="7200" b="1" i="0" dirty="0">
                <a:solidFill>
                  <a:srgbClr val="000000"/>
                </a:solidFill>
                <a:effectLst/>
                <a:latin typeface="Lato"/>
              </a:rPr>
              <a:t>3</a:t>
            </a:r>
            <a:r>
              <a:rPr lang="it-IT" sz="7200" b="0" i="0" dirty="0">
                <a:solidFill>
                  <a:srgbClr val="000000"/>
                </a:solidFill>
                <a:effectLst/>
                <a:latin typeface="Lato"/>
              </a:rPr>
              <a:t> Egli starà là e pascerà con la forza del Signore,</a:t>
            </a:r>
            <a:br>
              <a:rPr lang="it-IT" sz="7200" b="0" i="0" dirty="0">
                <a:solidFill>
                  <a:srgbClr val="000000"/>
                </a:solidFill>
                <a:effectLst/>
                <a:latin typeface="Lato"/>
              </a:rPr>
            </a:br>
            <a:r>
              <a:rPr lang="it-IT" sz="7200" b="0" i="0" dirty="0">
                <a:solidFill>
                  <a:srgbClr val="000000"/>
                </a:solidFill>
                <a:effectLst/>
                <a:latin typeface="Lato"/>
              </a:rPr>
              <a:t>con la maestà del nome del Signore suo Dio.</a:t>
            </a:r>
            <a:br>
              <a:rPr lang="it-IT" sz="7200" b="0" i="0" dirty="0">
                <a:solidFill>
                  <a:srgbClr val="000000"/>
                </a:solidFill>
                <a:effectLst/>
                <a:latin typeface="Lato"/>
              </a:rPr>
            </a:br>
            <a:r>
              <a:rPr lang="it-IT" sz="7200" b="0" i="0" dirty="0">
                <a:solidFill>
                  <a:srgbClr val="000000"/>
                </a:solidFill>
                <a:effectLst/>
                <a:latin typeface="Lato"/>
              </a:rPr>
              <a:t>Abiteranno sicuri perché egli allora sarà grande</a:t>
            </a:r>
            <a:br>
              <a:rPr lang="it-IT" sz="7200" b="0" i="0" dirty="0">
                <a:solidFill>
                  <a:srgbClr val="000000"/>
                </a:solidFill>
                <a:effectLst/>
                <a:latin typeface="Lato"/>
              </a:rPr>
            </a:br>
            <a:r>
              <a:rPr lang="it-IT" sz="7200" b="0" i="0" dirty="0">
                <a:solidFill>
                  <a:srgbClr val="000000"/>
                </a:solidFill>
                <a:effectLst/>
                <a:latin typeface="Lato"/>
              </a:rPr>
              <a:t>fino agli estremi confini della terra</a:t>
            </a:r>
            <a:br>
              <a:rPr lang="it-IT" sz="7200" b="0" i="0" dirty="0">
                <a:solidFill>
                  <a:srgbClr val="000000"/>
                </a:solidFill>
                <a:effectLst/>
                <a:latin typeface="Lato"/>
              </a:rPr>
            </a:br>
            <a:r>
              <a:rPr lang="it-IT" sz="7200" b="1" i="0" dirty="0">
                <a:solidFill>
                  <a:srgbClr val="000000"/>
                </a:solidFill>
                <a:effectLst/>
                <a:latin typeface="Lato"/>
              </a:rPr>
              <a:t>4</a:t>
            </a:r>
            <a:r>
              <a:rPr lang="it-IT" sz="7200" b="0" i="0" dirty="0">
                <a:solidFill>
                  <a:srgbClr val="000000"/>
                </a:solidFill>
                <a:effectLst/>
                <a:latin typeface="Lato"/>
              </a:rPr>
              <a:t> e tale sarà la pace:</a:t>
            </a:r>
          </a:p>
          <a:p>
            <a:endParaRPr lang="it-IT" dirty="0"/>
          </a:p>
        </p:txBody>
      </p:sp>
      <p:pic>
        <p:nvPicPr>
          <p:cNvPr id="5124" name="Picture 4">
            <a:extLst>
              <a:ext uri="{FF2B5EF4-FFF2-40B4-BE49-F238E27FC236}">
                <a16:creationId xmlns:a16="http://schemas.microsoft.com/office/drawing/2014/main" id="{B2CEB834-4844-4294-9C89-BD435F5B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278" y="2081300"/>
            <a:ext cx="5905500" cy="376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1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9310A-5566-484A-AD57-82840B3F7C0E}"/>
              </a:ext>
            </a:extLst>
          </p:cNvPr>
          <p:cNvSpPr>
            <a:spLocks noGrp="1"/>
          </p:cNvSpPr>
          <p:nvPr>
            <p:ph type="title"/>
          </p:nvPr>
        </p:nvSpPr>
        <p:spPr/>
        <p:txBody>
          <a:bodyPr/>
          <a:lstStyle/>
          <a:p>
            <a:r>
              <a:rPr lang="it-IT" dirty="0"/>
              <a:t>STORIE CHE SCALDANO IL CUORE</a:t>
            </a:r>
          </a:p>
        </p:txBody>
      </p:sp>
      <p:pic>
        <p:nvPicPr>
          <p:cNvPr id="4098" name="Picture 2">
            <a:extLst>
              <a:ext uri="{FF2B5EF4-FFF2-40B4-BE49-F238E27FC236}">
                <a16:creationId xmlns:a16="http://schemas.microsoft.com/office/drawing/2014/main" id="{EC62121B-BD69-4F1A-A1A5-A186699AD7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40501" y="1690688"/>
            <a:ext cx="623953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200F9F0-06E1-4034-99CD-08F3408472C7}"/>
              </a:ext>
            </a:extLst>
          </p:cNvPr>
          <p:cNvSpPr txBox="1"/>
          <p:nvPr/>
        </p:nvSpPr>
        <p:spPr>
          <a:xfrm>
            <a:off x="616856" y="1905000"/>
            <a:ext cx="4323645" cy="4678204"/>
          </a:xfrm>
          <a:prstGeom prst="rect">
            <a:avLst/>
          </a:prstGeom>
          <a:noFill/>
        </p:spPr>
        <p:txBody>
          <a:bodyPr wrap="square">
            <a:spAutoFit/>
          </a:bodyPr>
          <a:lstStyle/>
          <a:p>
            <a:pPr algn="l"/>
            <a:r>
              <a:rPr lang="it-IT" b="1" i="0" dirty="0">
                <a:solidFill>
                  <a:srgbClr val="343434"/>
                </a:solidFill>
                <a:effectLst/>
                <a:latin typeface="leggimiregular"/>
              </a:rPr>
              <a:t>UN CUORE PURO</a:t>
            </a:r>
            <a:endParaRPr lang="it-IT" b="0" i="0" dirty="0">
              <a:solidFill>
                <a:srgbClr val="343434"/>
              </a:solidFill>
              <a:effectLst/>
              <a:latin typeface="leggimiregular"/>
            </a:endParaRPr>
          </a:p>
          <a:p>
            <a:pPr algn="l"/>
            <a:r>
              <a:rPr lang="it-IT" sz="2000" b="0" i="0" dirty="0">
                <a:solidFill>
                  <a:srgbClr val="343434"/>
                </a:solidFill>
                <a:effectLst/>
                <a:latin typeface="leggimiregular"/>
              </a:rPr>
              <a:t>Tra coloro che attendevano il Messia, c’era una giovane donna ebrea di nome Maria, che fu scelta per dare al mondo il Salvatore promesso. Dio l’ha scelta come madre di suo figlio e per questo l’ha resa immacolata, cioè senza peccato. Per ricordarlo i Cristiani le hanno dedicato una festa, l’</a:t>
            </a:r>
            <a:r>
              <a:rPr lang="it-IT" sz="2000" b="1" i="0" dirty="0">
                <a:solidFill>
                  <a:srgbClr val="343434"/>
                </a:solidFill>
                <a:effectLst/>
                <a:latin typeface="leggimiregular"/>
              </a:rPr>
              <a:t>Immacolata Concezione</a:t>
            </a:r>
            <a:r>
              <a:rPr lang="it-IT" sz="2000" b="0" i="0" dirty="0">
                <a:solidFill>
                  <a:srgbClr val="343434"/>
                </a:solidFill>
                <a:effectLst/>
                <a:latin typeface="leggimiregular"/>
              </a:rPr>
              <a:t>, che si celebra l’otto dicembre. È stata Maria stessa a definirsi così in una famosa apparizione...</a:t>
            </a:r>
          </a:p>
          <a:p>
            <a:br>
              <a:rPr lang="it-IT" sz="2000" dirty="0"/>
            </a:br>
            <a:endParaRPr lang="it-IT" sz="2000" dirty="0"/>
          </a:p>
        </p:txBody>
      </p:sp>
    </p:spTree>
    <p:extLst>
      <p:ext uri="{BB962C8B-B14F-4D97-AF65-F5344CB8AC3E}">
        <p14:creationId xmlns:p14="http://schemas.microsoft.com/office/powerpoint/2010/main" val="191556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59A2B-B2D7-49B0-9086-A7E61942973C}"/>
              </a:ext>
            </a:extLst>
          </p:cNvPr>
          <p:cNvSpPr>
            <a:spLocks noGrp="1"/>
          </p:cNvSpPr>
          <p:nvPr>
            <p:ph type="title"/>
          </p:nvPr>
        </p:nvSpPr>
        <p:spPr>
          <a:xfrm>
            <a:off x="3450881" y="514043"/>
            <a:ext cx="3582098" cy="1280890"/>
          </a:xfrm>
          <a:solidFill>
            <a:schemeClr val="accent1">
              <a:lumMod val="20000"/>
              <a:lumOff val="80000"/>
            </a:schemeClr>
          </a:solidFill>
        </p:spPr>
        <p:txBody>
          <a:bodyPr/>
          <a:lstStyle/>
          <a:p>
            <a:r>
              <a:rPr lang="it-IT" dirty="0"/>
              <a:t>ATTIVITA’</a:t>
            </a:r>
          </a:p>
        </p:txBody>
      </p:sp>
      <p:sp>
        <p:nvSpPr>
          <p:cNvPr id="3" name="Segnaposto contenuto 2">
            <a:extLst>
              <a:ext uri="{FF2B5EF4-FFF2-40B4-BE49-F238E27FC236}">
                <a16:creationId xmlns:a16="http://schemas.microsoft.com/office/drawing/2014/main" id="{F17D5308-9D6E-49C1-9237-36A521DFF9E0}"/>
              </a:ext>
            </a:extLst>
          </p:cNvPr>
          <p:cNvSpPr>
            <a:spLocks noGrp="1"/>
          </p:cNvSpPr>
          <p:nvPr>
            <p:ph idx="1"/>
          </p:nvPr>
        </p:nvSpPr>
        <p:spPr>
          <a:xfrm>
            <a:off x="1638300" y="1794933"/>
            <a:ext cx="8915400" cy="3777622"/>
          </a:xfrm>
        </p:spPr>
        <p:txBody>
          <a:bodyPr>
            <a:normAutofit/>
          </a:bodyPr>
          <a:lstStyle/>
          <a:p>
            <a:r>
              <a:rPr lang="it-IT" sz="2400" dirty="0"/>
              <a:t>RISPONDI : </a:t>
            </a:r>
          </a:p>
          <a:p>
            <a:r>
              <a:rPr lang="it-IT" sz="2400" dirty="0"/>
              <a:t>1) Chi erano i profeti e che cosa annunciavano?</a:t>
            </a:r>
          </a:p>
          <a:p>
            <a:r>
              <a:rPr lang="it-IT" sz="2400" dirty="0"/>
              <a:t>2)Quali erano i profeti più importanti?</a:t>
            </a:r>
          </a:p>
          <a:p>
            <a:r>
              <a:rPr lang="it-IT" sz="2400" dirty="0"/>
              <a:t>3)Chi era Maria e perché è chiamata IMMACOLATA  CONCEZIONE?</a:t>
            </a:r>
          </a:p>
          <a:p>
            <a:r>
              <a:rPr lang="it-IT" sz="2400" dirty="0"/>
              <a:t>Disegna sul quaderno una corona di avvento e poi spiega il significato delle quattro candele.</a:t>
            </a:r>
          </a:p>
        </p:txBody>
      </p:sp>
    </p:spTree>
    <p:extLst>
      <p:ext uri="{BB962C8B-B14F-4D97-AF65-F5344CB8AC3E}">
        <p14:creationId xmlns:p14="http://schemas.microsoft.com/office/powerpoint/2010/main" val="4098585049"/>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259</TotalTime>
  <Words>773</Words>
  <Application>Microsoft Office PowerPoint</Application>
  <PresentationFormat>Widescreen</PresentationFormat>
  <Paragraphs>32</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Century Gothic</vt:lpstr>
      <vt:lpstr>Lato</vt:lpstr>
      <vt:lpstr>leggimiregular</vt:lpstr>
      <vt:lpstr>Wingdings 3</vt:lpstr>
      <vt:lpstr>Filo</vt:lpstr>
      <vt:lpstr>TEMPO DI AVVENTO  </vt:lpstr>
      <vt:lpstr>LA CORONA DI AVVENTO</vt:lpstr>
      <vt:lpstr>TEMPO DI AVVENTO</vt:lpstr>
      <vt:lpstr>I PROFETI ERANO UOMINI SCELTI DA DIO PER FAR CONOSCERE LA SUA VOLONTA’</vt:lpstr>
      <vt:lpstr>LE PROFEZIE MESSIANICHE :IL PROFETA ISAIA</vt:lpstr>
      <vt:lpstr>IL PROFETA MICHEA ANNUNCIA LA NASCITA DI GESU’.</vt:lpstr>
      <vt:lpstr>STORIE CHE SCALDANO IL CUORE</vt:lpstr>
      <vt:lpstr>ATTIVITA’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PROFETI ANNUNCIANO LA NASCITA DI GESU’</dc:title>
  <dc:creator>Simone Barbato</dc:creator>
  <cp:lastModifiedBy>Simone Barbato</cp:lastModifiedBy>
  <cp:revision>14</cp:revision>
  <dcterms:created xsi:type="dcterms:W3CDTF">2020-12-01T20:10:46Z</dcterms:created>
  <dcterms:modified xsi:type="dcterms:W3CDTF">2020-12-02T17:06:22Z</dcterms:modified>
</cp:coreProperties>
</file>