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E37F6-2093-4134-9A66-53A90EE6B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948ECE-281E-42F1-83CE-A5CFD7AA4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8415AC-906F-42A9-8FEA-5789FCDF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F4476A-3B67-4095-89F3-0BE9B00A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C1479-0D87-4C0A-B92C-046EA31B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66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25DF7-9E58-4453-96CC-13F19A7D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D7B922-E743-4CDE-AE33-2046603B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B91D74-23E6-456B-9F8E-4D365CBA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E357A-439D-4214-98BC-B8D3FF3B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F5866B-F215-44A6-B56F-6DED2A23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95C9C45-F9E1-4F26-8196-B1E549C7C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5E4D92-63C7-4A86-8013-EA1696881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45DEFC-2235-4CA7-A89E-3CCF5F8B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F8B44E-585C-4C55-99AF-9417865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71D570-FD09-4A80-9A6F-4B8DE3D9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1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05DC8-ADED-4B96-9D02-79124787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E83B-3E0B-4D25-94C4-74842147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D64561-F146-4714-AA65-9C001C1C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B734BC-9FEE-489A-8AA3-3F4046DA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BBA006-BC33-4B98-B1DF-C4C1F018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66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1A767-F711-42F9-BC68-4065C674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63E47D-9F0D-4F7A-B715-DDDEE2E3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0E6A29-F564-453B-A27C-6458AD5B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D4DE05-71BA-4B60-BA13-BDAC5665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59A4A4-C364-456E-9DDF-8B2B59CF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4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B5F8F-1678-4AA1-A797-E892B61B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03253D-DAF4-4CCC-AEF5-B2B6D0A25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9DD00D-BF38-42D4-B0BD-90B4ED139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1E2224-A0CB-48F9-B80C-6DFEFC8E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472BD4-BD5C-4D3F-A1C7-BFD9E095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32B8A9-F8FE-4726-8383-B63C858B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57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2EFD8-DD53-434F-844E-BE1C5610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97A094-4237-46B3-BD8C-B4A85738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D7B107-893A-40F8-96B8-AA5300091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1DD99D-034D-4180-BE4D-BE8AC8763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33EC43-BC56-4198-8B99-DB5B2B7FE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51160B-B8A5-4CAB-BF49-E708F619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24FF6E-1693-4457-9134-601B9E0F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16A33A-AA38-4222-BA75-7C1CECC0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66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DE082-A032-4593-98DA-E2F110EA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C71FC0-7C9C-452F-896A-C571B05A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8DEF41-3FF4-493A-8752-FFB896E7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1ED2BA-DA08-402D-97F4-51E82CFE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74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77A9B6-C512-4844-A40D-B7709037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F70DE3-A5BA-4444-86ED-26A78372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E37106-87F4-4539-8044-3566AEEF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452D2-6818-4E5F-A5F0-754FF922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CEA360-9E8E-4D58-84C8-3D0114CD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63126F-7818-48B0-AE37-41E2764E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75A1DA-1C26-4846-B253-797E9C24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459D9B-F2A1-4D22-9DC4-9F6C0E17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3574E7-BD43-4C4B-9B2E-659DB365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0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F203F4-53B9-4524-B846-399939DE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3EFBA3-2DCB-4F48-A749-8AB039930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5B21E3-8A61-40FC-8647-4CDEB0E47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332AC5-AB8D-4092-A918-48ABB9A8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3C4ADF-F5A7-447B-A26F-2334D77C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1F8D62-C68C-4B50-A889-7928044C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53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CC87E9-BE95-477D-BF04-540AA251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C33278-A6A2-497E-BE4B-F91926B7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75FCAB-01F9-456F-9E8C-44414C208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C5F1-E102-4BF7-8445-0BE7C525D247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7B6506-B8B0-4C02-A5E6-F38C188FE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816524-7216-4406-9170-7760A9E60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0602-BB8A-4800-9CAD-87FF2447D0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5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41415-6883-4D93-99CF-A1454FC443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Recupero in ortografia.</a:t>
            </a:r>
            <a:br>
              <a:rPr lang="it-IT" dirty="0"/>
            </a:br>
            <a:r>
              <a:rPr lang="it-IT" dirty="0"/>
              <a:t>Errori fonologici: i digrammi e i trigrammi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FD716E-2261-451C-BBE0-30ADAEB14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Laboratorio di ortografia per la classe 3^ B Capoluogo</a:t>
            </a:r>
          </a:p>
          <a:p>
            <a:r>
              <a:rPr lang="it-IT" dirty="0"/>
              <a:t>Maestra Mariateresa Ciccarelli</a:t>
            </a:r>
          </a:p>
        </p:txBody>
      </p:sp>
    </p:spTree>
    <p:extLst>
      <p:ext uri="{BB962C8B-B14F-4D97-AF65-F5344CB8AC3E}">
        <p14:creationId xmlns:p14="http://schemas.microsoft.com/office/powerpoint/2010/main" val="98254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7947F-1473-4C51-BBB6-5A961250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DIGRAMMI E I TRIGRAMMI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E3B01-E0D9-4615-9F9E-FD5E0DEA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u="sng" dirty="0"/>
              <a:t>Indicazioni metodologiche</a:t>
            </a:r>
          </a:p>
          <a:p>
            <a:pPr marL="0" indent="0">
              <a:buNone/>
            </a:pPr>
            <a:r>
              <a:rPr lang="it-IT" dirty="0"/>
              <a:t>L’obiettivo di questa sezione è quello di insegnare ai bambini a discriminare e a scrivere correttamente i fonemi che corrispondono a più grafemi, quali ad esempio, GN, GL, SC,CHI/CHE, GHI/GHE.</a:t>
            </a:r>
          </a:p>
          <a:p>
            <a:pPr marL="0" indent="0">
              <a:buNone/>
            </a:pPr>
            <a:r>
              <a:rPr lang="it-IT" dirty="0"/>
              <a:t>Per il riconoscimento, la discriminazione e l’utilizzo dei digrammi e dei trigrammi propongo l’utilizzo di un mediatore visivo che possa richiamare sia il suono che l’immagine visiva ad esso corrispondente.</a:t>
            </a:r>
          </a:p>
          <a:p>
            <a:pPr marL="0" indent="0">
              <a:buNone/>
            </a:pPr>
            <a:r>
              <a:rPr lang="it-IT" b="1" dirty="0"/>
              <a:t>Si precisa </a:t>
            </a:r>
            <a:r>
              <a:rPr lang="it-IT" dirty="0"/>
              <a:t>che l’individuazione del mediatore deve essere fatta dal bambino, perché soltanto in questo caso funziona come elemento di facilitazione per il riconoscimento e la rievocazione. I mediatori visivi presentati nelle proposte didattiche che presento valgono quindi solo a titolo indicativo ed esemplificativo.</a:t>
            </a:r>
          </a:p>
        </p:txBody>
      </p:sp>
    </p:spTree>
    <p:extLst>
      <p:ext uri="{BB962C8B-B14F-4D97-AF65-F5344CB8AC3E}">
        <p14:creationId xmlns:p14="http://schemas.microsoft.com/office/powerpoint/2010/main" val="191328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72534-6FFA-4A97-9821-B8628867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Percorso didattico: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65C936-87CB-4032-A57D-D53095150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Individuare il digramma (o il trigramma) oggetto dell’intervento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Associarlo a parole ad alto valore di immagine per il soggetto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Inserire il digramma/trigramma all’interno dell’intermediario visivo e riprodurlo su un cartoncino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Chiedere all’alunno di dire il digramma/trigramma, accentuando la pronuncia del suono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Introdurre il digramma/trigramma all’interno di parole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L’alunno ricerca parole </a:t>
            </a:r>
            <a:r>
              <a:rPr lang="it-IT" dirty="0" err="1"/>
              <a:t>conteneti</a:t>
            </a:r>
            <a:r>
              <a:rPr lang="it-IT" dirty="0"/>
              <a:t> il digramma/trigramma e lo evidenzia con un colore o un segno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Autoistruzioni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Esercizi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Verifica con autovalutazione</a:t>
            </a:r>
          </a:p>
        </p:txBody>
      </p:sp>
    </p:spTree>
    <p:extLst>
      <p:ext uri="{BB962C8B-B14F-4D97-AF65-F5344CB8AC3E}">
        <p14:creationId xmlns:p14="http://schemas.microsoft.com/office/powerpoint/2010/main" val="152046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FF555-E17E-47B0-A5EE-7E8E21A1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5415"/>
            <a:ext cx="10515600" cy="2512612"/>
          </a:xfrm>
        </p:spPr>
        <p:txBody>
          <a:bodyPr>
            <a:normAutofit fontScale="90000"/>
          </a:bodyPr>
          <a:lstStyle/>
          <a:p>
            <a:r>
              <a:rPr lang="it-IT" sz="2700" dirty="0">
                <a:highlight>
                  <a:srgbClr val="00FFFF"/>
                </a:highlight>
              </a:rPr>
              <a:t>IL GRUPPO GN</a:t>
            </a:r>
            <a:br>
              <a:rPr lang="it-IT" sz="2700" dirty="0"/>
            </a:br>
            <a:r>
              <a:rPr lang="it-IT" sz="2700" dirty="0"/>
              <a:t>A volte ti capita di sbagliare quando devi scrivere parole con il gruppo </a:t>
            </a:r>
            <a:r>
              <a:rPr lang="it-IT" sz="2700" dirty="0">
                <a:highlight>
                  <a:srgbClr val="00FFFF"/>
                </a:highlight>
              </a:rPr>
              <a:t>gn</a:t>
            </a:r>
            <a:r>
              <a:rPr lang="it-IT" sz="2700" dirty="0"/>
              <a:t>? </a:t>
            </a:r>
            <a:br>
              <a:rPr lang="it-IT" sz="2700" dirty="0"/>
            </a:br>
            <a:r>
              <a:rPr lang="it-IT" sz="2700" dirty="0"/>
              <a:t>Per aiutarti ti suggerisco di associarlo al disegno di una parola che inizi con il gruppo </a:t>
            </a:r>
            <a:r>
              <a:rPr lang="it-IT" sz="2700" dirty="0">
                <a:highlight>
                  <a:srgbClr val="00FFFF"/>
                </a:highlight>
              </a:rPr>
              <a:t>gn </a:t>
            </a:r>
            <a:r>
              <a:rPr lang="it-IT" sz="2700" dirty="0"/>
              <a:t>o che lo contenga.</a:t>
            </a:r>
            <a:br>
              <a:rPr lang="it-IT" sz="2700" dirty="0"/>
            </a:br>
            <a:r>
              <a:rPr lang="it-IT" sz="2700" dirty="0"/>
              <a:t>Ecco quello che ha pensato un bambino che, come te, ha qualche problema con la </a:t>
            </a:r>
            <a:r>
              <a:rPr lang="it-IT" sz="2700" dirty="0">
                <a:highlight>
                  <a:srgbClr val="00FFFF"/>
                </a:highlight>
              </a:rPr>
              <a:t>gn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7790991-171F-4A78-8E54-4DFF63FAF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3284538"/>
            <a:ext cx="6000750" cy="2343150"/>
          </a:xfrm>
        </p:spPr>
      </p:pic>
      <p:pic>
        <p:nvPicPr>
          <p:cNvPr id="6" name="Gruppo gn 4">
            <a:hlinkClick r:id="" action="ppaction://media"/>
            <a:extLst>
              <a:ext uri="{FF2B5EF4-FFF2-40B4-BE49-F238E27FC236}">
                <a16:creationId xmlns:a16="http://schemas.microsoft.com/office/drawing/2014/main" id="{4D5BDD59-5257-4EDA-9F99-C9CF9B8DC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0331" y="21735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0D30E-0BD8-4E7B-9F4F-D9D91D07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essere sicuro di non dimenticarlo ha fatto così: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F04948-E766-4DE3-80A5-FE7F161DB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639219"/>
            <a:ext cx="5353050" cy="2724150"/>
          </a:xfrm>
        </p:spPr>
      </p:pic>
      <p:pic>
        <p:nvPicPr>
          <p:cNvPr id="6" name="Gruppo gn 5">
            <a:hlinkClick r:id="" action="ppaction://media"/>
            <a:extLst>
              <a:ext uri="{FF2B5EF4-FFF2-40B4-BE49-F238E27FC236}">
                <a16:creationId xmlns:a16="http://schemas.microsoft.com/office/drawing/2014/main" id="{704AAAC0-69C8-45E3-B91D-CF159B684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793" y="20951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54059-150E-43E3-9831-AFEBE398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per non sbagliare con le parole ha fatto così: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8E7F79-24B9-4967-B839-1A6DDB1B6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1"/>
          <a:stretch/>
        </p:blipFill>
        <p:spPr>
          <a:xfrm>
            <a:off x="838200" y="3228230"/>
            <a:ext cx="10515600" cy="1943152"/>
          </a:xfrm>
        </p:spPr>
      </p:pic>
      <p:pic>
        <p:nvPicPr>
          <p:cNvPr id="6" name="Gruppo gn 6">
            <a:hlinkClick r:id="" action="ppaction://media"/>
            <a:extLst>
              <a:ext uri="{FF2B5EF4-FFF2-40B4-BE49-F238E27FC236}">
                <a16:creationId xmlns:a16="http://schemas.microsoft.com/office/drawing/2014/main" id="{12B2F0E2-71DC-4C5E-951B-37E429B5B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7041" y="1778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0EDEE-7615-4260-A954-B94F9693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4750"/>
          </a:xfrm>
        </p:spPr>
        <p:txBody>
          <a:bodyPr>
            <a:noAutofit/>
          </a:bodyPr>
          <a:lstStyle/>
          <a:p>
            <a:r>
              <a:rPr lang="it-IT" sz="3200" dirty="0"/>
              <a:t>E tu, a cosa pensi se ti chiedo una parola con il gruppo </a:t>
            </a:r>
            <a:r>
              <a:rPr lang="it-IT" sz="3200" dirty="0">
                <a:highlight>
                  <a:srgbClr val="00FFFF"/>
                </a:highlight>
              </a:rPr>
              <a:t>gn</a:t>
            </a:r>
            <a:r>
              <a:rPr lang="it-IT" sz="3200" dirty="0"/>
              <a:t>? Riproduci sul cartoncino bianco il disegno di quello a cui hai pensato e ripeti alcune volte il gruppo </a:t>
            </a:r>
            <a:r>
              <a:rPr lang="it-IT" sz="3200" dirty="0">
                <a:highlight>
                  <a:srgbClr val="00FFFF"/>
                </a:highlight>
              </a:rPr>
              <a:t>gn</a:t>
            </a:r>
            <a:r>
              <a:rPr lang="it-IT" sz="3200" dirty="0"/>
              <a:t> accentuando la pronuncia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C30CC70-4816-48E4-BA63-651EA3649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953544"/>
            <a:ext cx="2095500" cy="2095500"/>
          </a:xfrm>
        </p:spPr>
      </p:pic>
      <p:sp>
        <p:nvSpPr>
          <p:cNvPr id="6" name="Bolla: nuvola 5">
            <a:extLst>
              <a:ext uri="{FF2B5EF4-FFF2-40B4-BE49-F238E27FC236}">
                <a16:creationId xmlns:a16="http://schemas.microsoft.com/office/drawing/2014/main" id="{C0A48BAA-5C3B-4BA6-98CA-6652F147CD96}"/>
              </a:ext>
            </a:extLst>
          </p:cNvPr>
          <p:cNvSpPr/>
          <p:nvPr/>
        </p:nvSpPr>
        <p:spPr>
          <a:xfrm>
            <a:off x="5709036" y="1979875"/>
            <a:ext cx="1876507" cy="9736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Gruppo gn 7">
            <a:hlinkClick r:id="" action="ppaction://media"/>
            <a:extLst>
              <a:ext uri="{FF2B5EF4-FFF2-40B4-BE49-F238E27FC236}">
                <a16:creationId xmlns:a16="http://schemas.microsoft.com/office/drawing/2014/main" id="{172DEF8C-8432-4435-8EC8-3BCBADD5E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3163" y="2389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4B2AB-0BFB-4AAF-8E63-A83F2D26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Cerchia con il tuo disegno il gruppo </a:t>
            </a:r>
            <a:r>
              <a:rPr lang="it-IT" dirty="0">
                <a:highlight>
                  <a:srgbClr val="00FFFF"/>
                </a:highlight>
              </a:rPr>
              <a:t>gn</a:t>
            </a:r>
            <a:r>
              <a:rPr lang="it-IT" dirty="0"/>
              <a:t> nelle parole che lo contengono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4CEFD4-3C5E-416A-8C68-5CBF8187A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0432"/>
            <a:ext cx="10515600" cy="4021724"/>
          </a:xfrm>
        </p:spPr>
      </p:pic>
      <p:pic>
        <p:nvPicPr>
          <p:cNvPr id="6" name="Gruppo gn 8 9">
            <a:hlinkClick r:id="" action="ppaction://media"/>
            <a:extLst>
              <a:ext uri="{FF2B5EF4-FFF2-40B4-BE49-F238E27FC236}">
                <a16:creationId xmlns:a16="http://schemas.microsoft.com/office/drawing/2014/main" id="{9DFCFEDE-426F-40B5-B872-0AA9A796D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2190" y="1109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33774-5D5A-4B01-8D48-44248D47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Ora scrivi tu alcune parole utilizzando il disegno del tuo cartoncino per evidenziare il gruppo </a:t>
            </a:r>
            <a:r>
              <a:rPr lang="it-IT" dirty="0">
                <a:highlight>
                  <a:srgbClr val="00FFFF"/>
                </a:highlight>
              </a:rPr>
              <a:t>gn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9B42FD6-9261-4A08-83B1-FFAA7454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882729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694">
                  <a:extLst>
                    <a:ext uri="{9D8B030D-6E8A-4147-A177-3AD203B41FA5}">
                      <a16:colId xmlns:a16="http://schemas.microsoft.com/office/drawing/2014/main" val="1513921266"/>
                    </a:ext>
                  </a:extLst>
                </a:gridCol>
                <a:gridCol w="5294906">
                  <a:extLst>
                    <a:ext uri="{9D8B030D-6E8A-4147-A177-3AD203B41FA5}">
                      <a16:colId xmlns:a16="http://schemas.microsoft.com/office/drawing/2014/main" val="4257449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12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2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55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6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8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5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1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621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385</Words>
  <Application>Microsoft Office PowerPoint</Application>
  <PresentationFormat>Widescreen</PresentationFormat>
  <Paragraphs>24</Paragraphs>
  <Slides>9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Recupero in ortografia. Errori fonologici: i digrammi e i trigrammi</vt:lpstr>
      <vt:lpstr>I DIGRAMMI E I TRIGRAMMI</vt:lpstr>
      <vt:lpstr>Percorso didattico:</vt:lpstr>
      <vt:lpstr>IL GRUPPO GN A volte ti capita di sbagliare quando devi scrivere parole con il gruppo gn?  Per aiutarti ti suggerisco di associarlo al disegno di una parola che inizi con il gruppo gn o che lo contenga. Ecco quello che ha pensato un bambino che, come te, ha qualche problema con la gn </vt:lpstr>
      <vt:lpstr>Per essere sicuro di non dimenticarlo ha fatto così:</vt:lpstr>
      <vt:lpstr>E per non sbagliare con le parole ha fatto così:</vt:lpstr>
      <vt:lpstr>E tu, a cosa pensi se ti chiedo una parola con il gruppo gn? Riproduci sul cartoncino bianco il disegno di quello a cui hai pensato e ripeti alcune volte il gruppo gn accentuando la pronuncia </vt:lpstr>
      <vt:lpstr>Cerchia con il tuo disegno il gruppo gn nelle parole che lo contengono</vt:lpstr>
      <vt:lpstr>Ora scrivi tu alcune parole utilizzando il disegno del tuo cartoncino per evidenziare il gruppo 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Recupero in ortografia. Errori fonologici: i digrammi e i trigrammi</dc:title>
  <dc:creator>Giovanni Cozzolino</dc:creator>
  <cp:lastModifiedBy>Giovanni Cozzolino</cp:lastModifiedBy>
  <cp:revision>7</cp:revision>
  <dcterms:created xsi:type="dcterms:W3CDTF">2020-12-01T08:11:10Z</dcterms:created>
  <dcterms:modified xsi:type="dcterms:W3CDTF">2020-12-01T11:21:19Z</dcterms:modified>
</cp:coreProperties>
</file>