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>
        <p:scale>
          <a:sx n="76" d="100"/>
          <a:sy n="76" d="100"/>
        </p:scale>
        <p:origin x="-120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SPECIALI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41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Ambiente_naturale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it.wikipedia.org/wiki/Uomo" TargetMode="Externa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hyperlink" Target="http://it.wikipedia.org/wiki/Salute" TargetMode="External"/><Relationship Id="rId5" Type="http://schemas.openxmlformats.org/officeDocument/2006/relationships/hyperlink" Target="http://it.wikipedia.org/wiki/Riciclaggio_dei_rifiuti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it.wikipedia.org/wiki/Rifiuti" TargetMode="External"/><Relationship Id="rId9" Type="http://schemas.openxmlformats.org/officeDocument/2006/relationships/hyperlink" Target="http://it.wikipedia.org/wiki/Risor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ciclag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136904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808286" y="332656"/>
            <a:ext cx="3527425" cy="2736850"/>
          </a:xfrm>
          <a:prstGeom prst="rect">
            <a:avLst/>
          </a:prstGeom>
        </p:spPr>
        <p:txBody>
          <a:bodyPr wrap="none" numCol="1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I RIFIUTI </a:t>
            </a:r>
          </a:p>
          <a:p>
            <a:pPr algn="ctr"/>
            <a:r>
              <a:rPr lang="it-IT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UNA</a:t>
            </a:r>
          </a:p>
          <a:p>
            <a:pPr algn="ctr"/>
            <a:r>
              <a:rPr lang="it-IT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RISORSA</a:t>
            </a:r>
          </a:p>
        </p:txBody>
      </p:sp>
    </p:spTree>
    <p:extLst>
      <p:ext uri="{BB962C8B-B14F-4D97-AF65-F5344CB8AC3E}">
        <p14:creationId xmlns:p14="http://schemas.microsoft.com/office/powerpoint/2010/main" val="334229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508782"/>
            <a:ext cx="7696200" cy="58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2209" y="36314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UN GRAVE PROBLEMA:I RIFIUTI</a:t>
            </a:r>
          </a:p>
        </p:txBody>
      </p:sp>
      <p:pic>
        <p:nvPicPr>
          <p:cNvPr id="4" name="Picture 10" descr="Senza n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714750" cy="33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2209" y="5155134"/>
            <a:ext cx="8290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I rifiuti sono tutte quelle sostanze o oggetti che risultano di scarto o avanzo alle più svariate attività umane, anche se pericolose. 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8788" y="476672"/>
            <a:ext cx="8371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20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rifiuti si dividono in tre gruppi: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58722" y="1412776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Tossici </a:t>
            </a:r>
            <a:r>
              <a:rPr lang="it-IT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e nocivi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5817" y="3105835"/>
            <a:ext cx="3313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kern="10" dirty="0">
                <a:ln w="12700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  <a:solidFill>
                  <a:srgbClr val="BBE0E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Solidi urbani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40283" y="2348880"/>
            <a:ext cx="390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dirty="0">
                <a:solidFill>
                  <a:srgbClr val="FF0000"/>
                </a:solidFill>
                <a:latin typeface="Calibri"/>
              </a:rPr>
              <a:t>SPECIALI</a:t>
            </a:r>
          </a:p>
        </p:txBody>
      </p:sp>
    </p:spTree>
    <p:extLst>
      <p:ext uri="{BB962C8B-B14F-4D97-AF65-F5344CB8AC3E}">
        <p14:creationId xmlns:p14="http://schemas.microsoft.com/office/powerpoint/2010/main" val="869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63966" y="116632"/>
            <a:ext cx="4495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dirty="0"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/>
              </a:rPr>
              <a:t>Rifiuti Solidi Urbani</a:t>
            </a:r>
          </a:p>
        </p:txBody>
      </p:sp>
      <p:pic>
        <p:nvPicPr>
          <p:cNvPr id="3" name="Picture 7" descr="Monnezz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6" y="83671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3568" y="4005064"/>
            <a:ext cx="8219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I rifiuti solidi urbani sono rifiuti domestici formati da polveri e materiali misti non </a:t>
            </a:r>
            <a:r>
              <a:rPr lang="it-IT" altLang="it-IT" sz="2400" dirty="0" smtClean="0">
                <a:solidFill>
                  <a:srgbClr val="000000"/>
                </a:solidFill>
                <a:latin typeface="Verdana" pitchFamily="34" charset="0"/>
              </a:rPr>
              <a:t>separabili, 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il 65% è costituito da rifiuti separabili e 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riutilizzabili:residui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alimentari organici (20%) ,</a:t>
            </a:r>
            <a:r>
              <a:rPr lang="it-IT" altLang="it-IT" sz="2400" dirty="0" smtClean="0">
                <a:solidFill>
                  <a:srgbClr val="000000"/>
                </a:solidFill>
                <a:latin typeface="Verdana" pitchFamily="34" charset="0"/>
              </a:rPr>
              <a:t>carta e cartone (20%) vetro(10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%),</a:t>
            </a:r>
            <a:r>
              <a:rPr lang="it-IT" altLang="it-IT" sz="2400" dirty="0" smtClean="0">
                <a:solidFill>
                  <a:srgbClr val="000000"/>
                </a:solidFill>
                <a:latin typeface="Verdana" pitchFamily="34" charset="0"/>
              </a:rPr>
              <a:t>materie plastiche(8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%),contenitori in alluminio e materiali ferrosi (7</a:t>
            </a:r>
            <a:r>
              <a:rPr lang="it-IT" altLang="it-IT" sz="2400" dirty="0" smtClean="0">
                <a:solidFill>
                  <a:srgbClr val="000000"/>
                </a:solidFill>
                <a:latin typeface="Verdana" pitchFamily="34" charset="0"/>
              </a:rPr>
              <a:t>%).</a:t>
            </a:r>
            <a:endParaRPr lang="it-IT" altLang="it-IT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304" y="1741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907704" y="116632"/>
            <a:ext cx="445770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Triangle">
              <a:avLst>
                <a:gd name="adj" fmla="val 50000"/>
              </a:avLst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sz="3600" kern="10"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/>
              </a:rPr>
              <a:t>Rifiuti Tossici e Nocivi</a:t>
            </a:r>
          </a:p>
        </p:txBody>
      </p:sp>
      <p:pic>
        <p:nvPicPr>
          <p:cNvPr id="3" name="Picture 10" descr="C:\Users\morena\Desktop\images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3878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59632" y="472514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I rifiuti tossici e nocivi sono un rischio per l’uomo e l’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ambiente,come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pile e 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batterie,farmaci,tubi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catodici di 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televisori,prodotti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chimici per la casa e il giardinaggio.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ifiu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9076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373521" y="188640"/>
            <a:ext cx="5334000" cy="160020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33333"/>
              </a:avLst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Comic Sans MS"/>
              </a:rPr>
              <a:t>Rifiuti Speciali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382243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I rifiuti speciali sono residui di lavorazioni industriali e 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agricole;rifiuti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di 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ospedali,non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assimilabili a quelli </a:t>
            </a:r>
            <a:r>
              <a:rPr lang="it-IT" altLang="it-IT" sz="2400" dirty="0" err="1">
                <a:solidFill>
                  <a:srgbClr val="000000"/>
                </a:solidFill>
                <a:latin typeface="Verdana" pitchFamily="34" charset="0"/>
              </a:rPr>
              <a:t>urbani;calcinacci;macchinari,veicoli</a:t>
            </a:r>
            <a:r>
              <a:rPr lang="it-IT" altLang="it-IT" sz="2400" dirty="0">
                <a:solidFill>
                  <a:srgbClr val="000000"/>
                </a:solidFill>
                <a:latin typeface="Verdana" pitchFamily="34" charset="0"/>
              </a:rPr>
              <a:t> e rimorchi.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78038" y="404664"/>
            <a:ext cx="6494463" cy="1905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Possiamo </a:t>
            </a:r>
            <a:r>
              <a:rPr lang="it-IT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fare qualcosa?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351453"/>
            <a:ext cx="457200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</a:rPr>
              <a:t>Raccolta differenziata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it-IT" altLang="it-IT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79712" y="3013173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</a:rPr>
              <a:t>Vantaggi della raccolta differenziata: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 b="1" dirty="0">
                <a:solidFill>
                  <a:srgbClr val="000000"/>
                </a:solidFill>
                <a:latin typeface="Verdana" pitchFamily="34" charset="0"/>
              </a:rPr>
              <a:t> Recupero di </a:t>
            </a:r>
            <a:r>
              <a:rPr lang="it-IT" altLang="it-IT" sz="1400" b="1" dirty="0" smtClean="0">
                <a:solidFill>
                  <a:srgbClr val="000000"/>
                </a:solidFill>
                <a:latin typeface="Verdana" pitchFamily="34" charset="0"/>
              </a:rPr>
              <a:t>materie </a:t>
            </a:r>
            <a:r>
              <a:rPr lang="it-IT" altLang="it-IT" sz="1400" b="1" dirty="0">
                <a:solidFill>
                  <a:srgbClr val="000000"/>
                </a:solidFill>
                <a:latin typeface="Verdana" pitchFamily="34" charset="0"/>
              </a:rPr>
              <a:t>riutilizzabili per la produzione di nuovi materiali e oggetti o di energia </a:t>
            </a:r>
            <a:r>
              <a:rPr lang="it-IT" altLang="it-IT" sz="1400" b="1" dirty="0" err="1">
                <a:solidFill>
                  <a:srgbClr val="000000"/>
                </a:solidFill>
                <a:latin typeface="Verdana" pitchFamily="34" charset="0"/>
              </a:rPr>
              <a:t>sottoforma</a:t>
            </a:r>
            <a:r>
              <a:rPr lang="it-IT" altLang="it-IT" sz="1400" b="1" dirty="0">
                <a:solidFill>
                  <a:srgbClr val="000000"/>
                </a:solidFill>
                <a:latin typeface="Verdana" pitchFamily="34" charset="0"/>
              </a:rPr>
              <a:t> di calore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 b="1" dirty="0">
                <a:solidFill>
                  <a:srgbClr val="000000"/>
                </a:solidFill>
                <a:latin typeface="Verdana" pitchFamily="34" charset="0"/>
              </a:rPr>
              <a:t> Riduzione della quantità e del volume complessivo dei RSU e quindi dei costi del loro smaltimento</a:t>
            </a:r>
            <a:r>
              <a:rPr lang="it-IT" altLang="it-IT" sz="16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35696" y="5085184"/>
            <a:ext cx="4572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latin typeface="Calibri"/>
                <a:ea typeface="Calibri"/>
                <a:cs typeface="Times New Roman"/>
              </a:rPr>
              <a:t>RISULTATI: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dirty="0">
                <a:latin typeface="Calibri"/>
                <a:ea typeface="Calibri"/>
                <a:cs typeface="Times New Roman"/>
              </a:rPr>
              <a:t>Salvaguardia dell’ambiente e della salute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it-IT" dirty="0">
                <a:latin typeface="Calibri"/>
                <a:ea typeface="Calibri"/>
                <a:cs typeface="Times New Roman"/>
              </a:rPr>
              <a:t>Risparmio di materia ed energia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9159" y="2231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968" y="2204864"/>
            <a:ext cx="7128792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/>
                <a:ea typeface="Calibri"/>
                <a:cs typeface="Times New Roman"/>
              </a:rPr>
              <a:t>Per “</a:t>
            </a: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discarica controllata</a:t>
            </a:r>
            <a:r>
              <a:rPr lang="it-IT" sz="2000" dirty="0">
                <a:latin typeface="Calibri"/>
                <a:ea typeface="Calibri"/>
                <a:cs typeface="Times New Roman"/>
              </a:rPr>
              <a:t>” s’intende un’area adibita allo smaltimento dei rifiuti mediante operazioni di deposito “sul suolo o nel suolo”, costruita e gestita in modo da evitare, sia durante la fase di esercizio che dopo la chiusura dell’impianto, effetti negativi per l’ambiente, quali l’inquinamento delle acque superficiali, delle acque sotterranee, del suolo e dell’atmosfera, il degrado del paesaggio, l’emissione di odori e polveri, lo sviluppo di incendi.</a:t>
            </a:r>
            <a:endParaRPr lang="it-IT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90872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Discarica controllata...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4766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720" dirty="0">
                <a:gradFill rotWithShape="1">
                  <a:gsLst>
                    <a:gs pos="0">
                      <a:srgbClr val="FF9900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Energia dai rifiuti...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3528" y="170080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Per gestione dei rifiuti si intende l'insieme delle politiche volte a gestire l'intero processo dei </a:t>
            </a:r>
            <a:r>
              <a:rPr lang="it-IT" alt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hlinkClick r:id="rId4" tooltip="Rifiuti"/>
              </a:rPr>
              <a:t>rifiuti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, dalla loro produzione fino alla loro sorte finale, e coinvolgono quindi: la raccolta, il trasporto, il trattamento (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hlinkClick r:id="rId5" tooltip="Riciclaggio dei rifiuti"/>
              </a:rPr>
              <a:t>riciclaggio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o smaltimento) e anche il riutilizzo dei materiali di scarto, solitamente prodotti dall'attività umana, nel tentativo di ridurre i loro effetti sulla </a:t>
            </a:r>
            <a:r>
              <a:rPr lang="it-IT" alt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hlinkClick r:id="rId6" tooltip="Salute"/>
              </a:rPr>
              <a:t>salute</a:t>
            </a:r>
            <a:r>
              <a:rPr lang="it-IT" alt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dell'</a:t>
            </a:r>
            <a:r>
              <a:rPr lang="it-IT" alt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hlinkClick r:id="rId7" tooltip="Uomo"/>
              </a:rPr>
              <a:t>uomo</a:t>
            </a:r>
            <a:r>
              <a:rPr lang="it-IT" alt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 sull'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hlinkClick r:id="rId8" tooltip="Ambiente naturale"/>
              </a:rPr>
              <a:t>ambiente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Un interesse particolare negli ultimi decenni riguarda la riduzione degli effetti dei rifiuti sulla natura e sull'ambiente e la possibilità di recuperare 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hlinkClick r:id="rId9" tooltip="Risorsa"/>
              </a:rPr>
              <a:t>risorse</a:t>
            </a: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da essi, e la riduzione della produzione di rifiuti stessi</a:t>
            </a:r>
            <a:r>
              <a:rPr lang="it-IT" altLang="it-IT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9208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586</TotalTime>
  <Words>404</Words>
  <Application>Microsoft Office PowerPoint</Application>
  <PresentationFormat>Presentazione su schermo (4:3)</PresentationFormat>
  <Paragraphs>30</Paragraphs>
  <Slides>10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lina</cp:lastModifiedBy>
  <cp:revision>117</cp:revision>
  <dcterms:created xsi:type="dcterms:W3CDTF">2020-03-22T15:44:21Z</dcterms:created>
  <dcterms:modified xsi:type="dcterms:W3CDTF">2020-12-09T19:05:19Z</dcterms:modified>
</cp:coreProperties>
</file>