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615" autoAdjust="0"/>
  </p:normalViewPr>
  <p:slideViewPr>
    <p:cSldViewPr>
      <p:cViewPr>
        <p:scale>
          <a:sx n="76" d="100"/>
          <a:sy n="76" d="100"/>
        </p:scale>
        <p:origin x="-97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Che cos’è la Luna? Come si è formata? Com’è fatta la nostra Luna?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47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54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63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it-IT" sz="24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Che cos’è la Luna? Come si è formata? Com’è fatta la nostra Luna</a:t>
            </a:r>
            <a:r>
              <a:rPr lang="it-IT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  <a:br>
              <a:rPr lang="it-IT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505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2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667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  <a:latin typeface="Comic Sans MS" pitchFamily="66" charset="0"/>
              </a:rPr>
              <a:t>Questa antica sfera rocciosa è la stessa che illumina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  <a:latin typeface="Comic Sans MS" pitchFamily="66" charset="0"/>
              </a:rPr>
              <a:t>ancora le nostre notti: è la LUNA, il satellite della Terra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  <a:latin typeface="Comic Sans MS" pitchFamily="66" charset="0"/>
              </a:rPr>
              <a:t>che, come il Sole, sorge ad Est e tramonta ad Ovest.</a:t>
            </a:r>
          </a:p>
        </p:txBody>
      </p:sp>
      <p:pic>
        <p:nvPicPr>
          <p:cNvPr id="3" name="Immagine 2" descr="Immagin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3017837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284089" y="3646324"/>
            <a:ext cx="471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C000"/>
                </a:solidFill>
                <a:latin typeface="Comic Sans MS" pitchFamily="66" charset="0"/>
              </a:rPr>
              <a:t>O</a:t>
            </a:r>
            <a:endParaRPr lang="it-IT" sz="280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7985" y="3681566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000"/>
                </a:solidFill>
                <a:latin typeface="Comic Sans MS" pitchFamily="66" charset="0"/>
              </a:rPr>
              <a:t>E</a:t>
            </a:r>
            <a:endParaRPr lang="it-IT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35 0.3706 C 0.49288 0.35648 0.49323 0.34051 0.48524 0.32986 C 0.48351 0.32315 0.47552 0.3132 0.47552 0.3132 C 0.47378 0.30648 0.47257 0.29815 0.46858 0.29283 C 0.46233 0.28449 0.45382 0.27871 0.44774 0.2706 C 0.4401 0.26042 0.43333 0.24954 0.42552 0.23912 C 0.42031 0.23218 0.4125 0.22917 0.40746 0.22246 C 0.39167 0.20139 0.41163 0.22732 0.39635 0.20949 C 0.38976 0.20185 0.3842 0.19398 0.3783 0.18542 C 0.37569 0.18148 0.37361 0.17593 0.36996 0.17431 C 0.36285 0.17107 0.35868 0.16759 0.35191 0.1632 C 0.34375 0.14884 0.33177 0.13542 0.32135 0.12431 C 0.31875 0.12153 0.31302 0.1169 0.31302 0.1169 C 0.3099 0.11065 0.3066 0.10209 0.3033 0.09653 C 0.29809 0.0882 0.28889 0.08218 0.28246 0.07616 C 0.27743 0.0713 0.27569 0.06273 0.27135 0.05764 C 0.26337 0.04838 0.25347 0.04028 0.24496 0.03172 C 0.23594 0.02269 0.24514 0.03009 0.23802 0.0206 C 0.23351 0.01459 0.22708 0.01065 0.22135 0.00764 C 0.2125 -0.00416 0.19913 -0.01273 0.18802 -0.02014 C 0.17778 -0.02685 0.16944 -0.04074 0.15868 -0.04421 C 0.14496 -0.05648 0.15104 -0.05324 0.14219 -0.05717 C 0.1283 -0.07106 0.1099 -0.07014 0.0934 -0.07384 C 0.08073 -0.07662 0.06597 -0.08449 0.0533 -0.08495 C 0.02465 -0.08611 -0.00417 -0.0875 -0.03281 -0.08866 C -0.03698 -0.08796 -0.04132 -0.08866 -0.04531 -0.0868 C -0.04688 -0.08611 -0.05243 -0.0743 -0.05642 -0.07199 C -0.06788 -0.06528 -0.075 -0.06574 -0.08837 -0.06458 C -0.09896 -0.0618 -0.10816 -0.05625 -0.11892 -0.05347 C -0.12118 -0.05278 -0.12587 -0.05162 -0.12587 -0.05162 C -0.13108 -0.04699 -0.13559 -0.04051 -0.14115 -0.0368 C -0.1526 -0.02916 -0.1375 -0.0419 -0.14965 -0.03125 C -0.15347 -0.01504 -0.16476 0.00556 -0.17587 0.0132 C -0.17986 0.02014 -0.18177 0.02685 -0.18698 0.03172 C -0.19132 0.04931 -0.18646 0.03565 -0.21632 0.03912 C -0.22066 0.03959 -0.22448 0.04468 -0.22865 0.04653 C -0.23455 0.05857 -0.24774 0.06158 -0.25781 0.06505 C -0.2632 0.0706 -0.26945 0.07384 -0.27465 0.07986 C -0.27917 0.08519 -0.27986 0.09028 -0.28559 0.09283 C -0.29184 0.10533 -0.28455 0.09306 -0.29254 0.10023 C -0.2974 0.1044 -0.29601 0.10602 -0.29948 0.11134 C -0.30399 0.11829 -0.30434 0.11806 -0.3092 0.12246 C -0.31528 0.13449 -0.30781 0.12246 -0.31754 0.12986 C -0.32292 0.13403 -0.32274 0.14097 -0.32604 0.14653 C -0.32934 0.15185 -0.33455 0.15047 -0.33837 0.15394 C -0.34427 0.15926 -0.34097 0.15672 -0.34809 0.16134 C -0.36146 0.18496 -0.34028 0.14884 -0.36059 0.17616 C -0.36198 0.17801 -0.36285 0.18079 -0.36476 0.18172 C -0.36788 0.18334 -0.37118 0.18287 -0.37448 0.18357 C -0.3849 0.19051 -0.38351 0.19514 -0.38976 0.20579 C -0.3934 0.21204 -0.39896 0.21597 -0.40226 0.22246 C -0.40885 0.23565 -0.40538 0.23033 -0.41215 0.23912 C -0.41615 0.25602 -0.42483 0.25648 -0.4342 0.26505 C -0.43698 0.27593 -0.43368 0.26597 -0.43976 0.27431 C -0.44375 0.27963 -0.44601 0.28472 -0.45087 0.28912 C -0.45278 0.29653 -0.45521 0.29792 -0.46059 0.30023 C -0.46302 0.30509 -0.46424 0.31297 -0.46754 0.3169 C -0.475 0.32547 -0.47934 0.32778 -0.48837 0.32986 C -0.49184 0.33681 -0.49132 0.34584 -0.49392 0.35023 C -0.49549 0.35255 -0.49792 0.35371 -0.49948 0.35579 " pathEditMode="relative" ptsTypes="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0648"/>
            <a:ext cx="77048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D47D"/>
                </a:solidFill>
                <a:latin typeface="Comic Sans MS" pitchFamily="66" charset="0"/>
              </a:rPr>
              <a:t>Guardando con un binocolo o con un piccolo telescopio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D47D"/>
                </a:solidFill>
                <a:latin typeface="Comic Sans MS" pitchFamily="66" charset="0"/>
              </a:rPr>
              <a:t>possiamo vedere la caratteristica principale della </a:t>
            </a:r>
            <a:r>
              <a:rPr lang="it-IT" sz="2800" b="1" dirty="0">
                <a:solidFill>
                  <a:srgbClr val="FFD47D"/>
                </a:solidFill>
                <a:latin typeface="Comic Sans MS" pitchFamily="66" charset="0"/>
              </a:rPr>
              <a:t>LUNA</a:t>
            </a:r>
            <a:r>
              <a:rPr lang="it-IT" sz="2800" dirty="0">
                <a:solidFill>
                  <a:srgbClr val="FFD47D"/>
                </a:solidFill>
                <a:latin typeface="Comic Sans MS" pitchFamily="66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FFD47D"/>
                </a:solidFill>
                <a:latin typeface="Comic Sans MS" pitchFamily="66" charset="0"/>
              </a:rPr>
              <a:t>i suoi crateri</a:t>
            </a:r>
          </a:p>
        </p:txBody>
      </p:sp>
      <p:pic>
        <p:nvPicPr>
          <p:cNvPr id="3" name="Picture 5" descr="C:\Web\varie\a14897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692082"/>
            <a:ext cx="4330700" cy="347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Programmi\File comuni\Microsoft Shared\Clipart\cagcat50\PE0767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495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8864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D47D"/>
                </a:solidFill>
                <a:latin typeface="Comic Sans MS" pitchFamily="66" charset="0"/>
              </a:rPr>
              <a:t>I crateri si formarono molti milioni di anni fa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D47D"/>
                </a:solidFill>
                <a:latin typeface="Comic Sans MS" pitchFamily="66" charset="0"/>
              </a:rPr>
              <a:t>quando la Luna era ancora giovane a causa della caduta di meteoriti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D47D"/>
                </a:solidFill>
                <a:latin typeface="Comic Sans MS" pitchFamily="66" charset="0"/>
              </a:rPr>
              <a:t>i quali provocarono la formazione di moltissimi buchi (i crateri)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D47D"/>
                </a:solidFill>
                <a:latin typeface="Comic Sans MS" pitchFamily="66" charset="0"/>
              </a:rPr>
              <a:t> larghi da pochi metri fino a 200 – 300 chilometri.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815008" y="1819856"/>
            <a:ext cx="7056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>
                <a:solidFill>
                  <a:srgbClr val="CCCCFF"/>
                </a:solidFill>
                <a:latin typeface="Comic Sans MS" pitchFamily="66" charset="0"/>
              </a:rPr>
              <a:t>I meteoriti sono massi rocciosi di varie dimensioni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>
                <a:solidFill>
                  <a:srgbClr val="CCCCFF"/>
                </a:solidFill>
                <a:latin typeface="Comic Sans MS" pitchFamily="66" charset="0"/>
              </a:rPr>
              <a:t>che vagano nello spazio tra un pianeta e l’altro…..</a:t>
            </a:r>
          </a:p>
        </p:txBody>
      </p:sp>
      <p:pic>
        <p:nvPicPr>
          <p:cNvPr id="5" name="Picture 3" descr="C:\SETTORE  IMMAGINI\REPARTI  LAVORAZIONE\axa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13" y="3515232"/>
            <a:ext cx="54102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8"/>
          <p:cNvSpPr>
            <a:spLocks noChangeArrowheads="1"/>
          </p:cNvSpPr>
          <p:nvPr/>
        </p:nvSpPr>
        <p:spPr bwMode="auto">
          <a:xfrm>
            <a:off x="4809872" y="52197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3886200" y="49530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auto">
          <a:xfrm>
            <a:off x="4724400" y="36576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37"/>
          <p:cNvSpPr>
            <a:spLocks noChangeArrowheads="1"/>
          </p:cNvSpPr>
          <p:nvPr/>
        </p:nvSpPr>
        <p:spPr bwMode="auto">
          <a:xfrm>
            <a:off x="3352800" y="38862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>
            <a:off x="2362200" y="48768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>
            <a:off x="5867400" y="3733800"/>
            <a:ext cx="990600" cy="990600"/>
          </a:xfrm>
          <a:prstGeom prst="irregularSeal1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75920" y="25611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i="1" dirty="0">
                <a:solidFill>
                  <a:srgbClr val="FF0000"/>
                </a:solidFill>
                <a:latin typeface="Times New Roman" pitchFamily="18" charset="0"/>
              </a:rPr>
              <a:t>….. Eccoli, arrivano i meteoriti…..!!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2733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582067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D47D"/>
                </a:solidFill>
                <a:latin typeface="Comic Sans MS" pitchFamily="66" charset="0"/>
              </a:rPr>
              <a:t>Le pianure sono chiamate anche “mari”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D47D"/>
                </a:solidFill>
                <a:latin typeface="Comic Sans MS" pitchFamily="66" charset="0"/>
              </a:rPr>
              <a:t>ma sono solamente grandi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D47D"/>
                </a:solidFill>
                <a:latin typeface="Comic Sans MS" pitchFamily="66" charset="0"/>
              </a:rPr>
              <a:t>distese pianeggianti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D47D"/>
                </a:solidFill>
                <a:latin typeface="Comic Sans MS" pitchFamily="66" charset="0"/>
              </a:rPr>
              <a:t>perché non c’è nemmeno una goccia d’acqua allo stato liquido.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it-IT" sz="2800" b="1" dirty="0">
              <a:solidFill>
                <a:srgbClr val="FFD47D"/>
              </a:solidFill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D47D"/>
                </a:solidFill>
                <a:latin typeface="Comic Sans MS" pitchFamily="66" charset="0"/>
              </a:rPr>
              <a:t>(Solo sul fondo di crateri molto profondi 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D47D"/>
                </a:solidFill>
                <a:latin typeface="Comic Sans MS" pitchFamily="66" charset="0"/>
              </a:rPr>
              <a:t>sempre in ombra ci può essere acqua ghiacciata).</a:t>
            </a:r>
          </a:p>
        </p:txBody>
      </p:sp>
      <p:pic>
        <p:nvPicPr>
          <p:cNvPr id="3" name="Picture 4" descr="C:\SETTORE  IMMAGINI\MAGAZZINO MATERIE PRIME\GREZZE 31-05-96\bmp54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528392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2700" y="515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274291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C66"/>
                </a:solidFill>
                <a:latin typeface="Comic Sans MS" pitchFamily="66" charset="0"/>
              </a:rPr>
              <a:t>Sulla Luna non c’è l’atmosfera come intorno alla Terra,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C66"/>
                </a:solidFill>
                <a:latin typeface="Comic Sans MS" pitchFamily="66" charset="0"/>
              </a:rPr>
              <a:t>per cui il cielo è sempre nero e senza nuvole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C66"/>
                </a:solidFill>
                <a:latin typeface="Comic Sans MS" pitchFamily="66" charset="0"/>
              </a:rPr>
              <a:t>anche in pieno giorno col Sole.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C66"/>
                </a:solidFill>
                <a:latin typeface="Comic Sans MS" pitchFamily="66" charset="0"/>
              </a:rPr>
              <a:t>Nelle zone in ombra la temperatura scende a molti gradi sotto lo zero ( - 170° C ), mentre al Sole la temperatura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C66"/>
                </a:solidFill>
                <a:latin typeface="Comic Sans MS" pitchFamily="66" charset="0"/>
              </a:rPr>
              <a:t>è sempre molto alta ( + 120° C ).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5933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CCCCFF"/>
                </a:solidFill>
                <a:latin typeface="Comic Sans MS" pitchFamily="66" charset="0"/>
              </a:rPr>
              <a:t>Ecco un tipico paesaggio lunare: splende il Sole, il cielo è nero …….!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6678703" cy="27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215" y="292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716" y="1886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La LUNA influisce sull’ambiente della Terra in vari modi,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ma il più importante è il fenomeno delle maree.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Infatti l’attrazione della Luna e del Sole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provoca nei nostri mari la BASSA e l’ALTA marea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60490" y="4437112"/>
            <a:ext cx="8903998" cy="2232249"/>
          </a:xfrm>
          <a:custGeom>
            <a:avLst/>
            <a:gdLst>
              <a:gd name="T0" fmla="*/ 2147483647 w 5927"/>
              <a:gd name="T1" fmla="*/ 2147483647 h 1249"/>
              <a:gd name="T2" fmla="*/ 2147483647 w 5927"/>
              <a:gd name="T3" fmla="*/ 2147483647 h 1249"/>
              <a:gd name="T4" fmla="*/ 2147483647 w 5927"/>
              <a:gd name="T5" fmla="*/ 2147483647 h 1249"/>
              <a:gd name="T6" fmla="*/ 2147483647 w 5927"/>
              <a:gd name="T7" fmla="*/ 2147483647 h 1249"/>
              <a:gd name="T8" fmla="*/ 2147483647 w 5927"/>
              <a:gd name="T9" fmla="*/ 2147483647 h 1249"/>
              <a:gd name="T10" fmla="*/ 2147483647 w 5927"/>
              <a:gd name="T11" fmla="*/ 2147483647 h 1249"/>
              <a:gd name="T12" fmla="*/ 2147483647 w 5927"/>
              <a:gd name="T13" fmla="*/ 2147483647 h 1249"/>
              <a:gd name="T14" fmla="*/ 2147483647 w 5927"/>
              <a:gd name="T15" fmla="*/ 2147483647 h 1249"/>
              <a:gd name="T16" fmla="*/ 2147483647 w 5927"/>
              <a:gd name="T17" fmla="*/ 2147483647 h 1249"/>
              <a:gd name="T18" fmla="*/ 2147483647 w 5927"/>
              <a:gd name="T19" fmla="*/ 2147483647 h 1249"/>
              <a:gd name="T20" fmla="*/ 2147483647 w 5927"/>
              <a:gd name="T21" fmla="*/ 2147483647 h 1249"/>
              <a:gd name="T22" fmla="*/ 2147483647 w 5927"/>
              <a:gd name="T23" fmla="*/ 2147483647 h 1249"/>
              <a:gd name="T24" fmla="*/ 2147483647 w 5927"/>
              <a:gd name="T25" fmla="*/ 2147483647 h 1249"/>
              <a:gd name="T26" fmla="*/ 2147483647 w 5927"/>
              <a:gd name="T27" fmla="*/ 2147483647 h 1249"/>
              <a:gd name="T28" fmla="*/ 2147483647 w 5927"/>
              <a:gd name="T29" fmla="*/ 2147483647 h 1249"/>
              <a:gd name="T30" fmla="*/ 2147483647 w 5927"/>
              <a:gd name="T31" fmla="*/ 2147483647 h 1249"/>
              <a:gd name="T32" fmla="*/ 2147483647 w 5927"/>
              <a:gd name="T33" fmla="*/ 2147483647 h 1249"/>
              <a:gd name="T34" fmla="*/ 2147483647 w 5927"/>
              <a:gd name="T35" fmla="*/ 2147483647 h 1249"/>
              <a:gd name="T36" fmla="*/ 2147483647 w 5927"/>
              <a:gd name="T37" fmla="*/ 2147483647 h 1249"/>
              <a:gd name="T38" fmla="*/ 2147483647 w 5927"/>
              <a:gd name="T39" fmla="*/ 2147483647 h 1249"/>
              <a:gd name="T40" fmla="*/ 2147483647 w 5927"/>
              <a:gd name="T41" fmla="*/ 2147483647 h 1249"/>
              <a:gd name="T42" fmla="*/ 2147483647 w 5927"/>
              <a:gd name="T43" fmla="*/ 2147483647 h 1249"/>
              <a:gd name="T44" fmla="*/ 2147483647 w 5927"/>
              <a:gd name="T45" fmla="*/ 2147483647 h 1249"/>
              <a:gd name="T46" fmla="*/ 2147483647 w 5927"/>
              <a:gd name="T47" fmla="*/ 2147483647 h 1249"/>
              <a:gd name="T48" fmla="*/ 2147483647 w 5927"/>
              <a:gd name="T49" fmla="*/ 2147483647 h 1249"/>
              <a:gd name="T50" fmla="*/ 2147483647 w 5927"/>
              <a:gd name="T51" fmla="*/ 2147483647 h 1249"/>
              <a:gd name="T52" fmla="*/ 2147483647 w 5927"/>
              <a:gd name="T53" fmla="*/ 2147483647 h 1249"/>
              <a:gd name="T54" fmla="*/ 2147483647 w 5927"/>
              <a:gd name="T55" fmla="*/ 2147483647 h 1249"/>
              <a:gd name="T56" fmla="*/ 2147483647 w 5927"/>
              <a:gd name="T57" fmla="*/ 2147483647 h 1249"/>
              <a:gd name="T58" fmla="*/ 2147483647 w 5927"/>
              <a:gd name="T59" fmla="*/ 2147483647 h 1249"/>
              <a:gd name="T60" fmla="*/ 2147483647 w 5927"/>
              <a:gd name="T61" fmla="*/ 2147483647 h 1249"/>
              <a:gd name="T62" fmla="*/ 2147483647 w 5927"/>
              <a:gd name="T63" fmla="*/ 2147483647 h 1249"/>
              <a:gd name="T64" fmla="*/ 2147483647 w 5927"/>
              <a:gd name="T65" fmla="*/ 2147483647 h 1249"/>
              <a:gd name="T66" fmla="*/ 2147483647 w 5927"/>
              <a:gd name="T67" fmla="*/ 2147483647 h 1249"/>
              <a:gd name="T68" fmla="*/ 2147483647 w 5927"/>
              <a:gd name="T69" fmla="*/ 2147483647 h 1249"/>
              <a:gd name="T70" fmla="*/ 2147483647 w 5927"/>
              <a:gd name="T71" fmla="*/ 2147483647 h 1249"/>
              <a:gd name="T72" fmla="*/ 2147483647 w 5927"/>
              <a:gd name="T73" fmla="*/ 2147483647 h 1249"/>
              <a:gd name="T74" fmla="*/ 2147483647 w 5927"/>
              <a:gd name="T75" fmla="*/ 2147483647 h 1249"/>
              <a:gd name="T76" fmla="*/ 2147483647 w 5927"/>
              <a:gd name="T77" fmla="*/ 2147483647 h 1249"/>
              <a:gd name="T78" fmla="*/ 2147483647 w 5927"/>
              <a:gd name="T79" fmla="*/ 2147483647 h 1249"/>
              <a:gd name="T80" fmla="*/ 2147483647 w 5927"/>
              <a:gd name="T81" fmla="*/ 2147483647 h 1249"/>
              <a:gd name="T82" fmla="*/ 2147483647 w 5927"/>
              <a:gd name="T83" fmla="*/ 2147483647 h 1249"/>
              <a:gd name="T84" fmla="*/ 2147483647 w 5927"/>
              <a:gd name="T85" fmla="*/ 2147483647 h 1249"/>
              <a:gd name="T86" fmla="*/ 2147483647 w 5927"/>
              <a:gd name="T87" fmla="*/ 2147483647 h 1249"/>
              <a:gd name="T88" fmla="*/ 2147483647 w 5927"/>
              <a:gd name="T89" fmla="*/ 2147483647 h 1249"/>
              <a:gd name="T90" fmla="*/ 2147483647 w 5927"/>
              <a:gd name="T91" fmla="*/ 2147483647 h 1249"/>
              <a:gd name="T92" fmla="*/ 2147483647 w 5927"/>
              <a:gd name="T93" fmla="*/ 2147483647 h 1249"/>
              <a:gd name="T94" fmla="*/ 2147483647 w 5927"/>
              <a:gd name="T95" fmla="*/ 2147483647 h 1249"/>
              <a:gd name="T96" fmla="*/ 2147483647 w 5927"/>
              <a:gd name="T97" fmla="*/ 2147483647 h 1249"/>
              <a:gd name="T98" fmla="*/ 2147483647 w 5927"/>
              <a:gd name="T99" fmla="*/ 2147483647 h 1249"/>
              <a:gd name="T100" fmla="*/ 2147483647 w 5927"/>
              <a:gd name="T101" fmla="*/ 2147483647 h 1249"/>
              <a:gd name="T102" fmla="*/ 2147483647 w 5927"/>
              <a:gd name="T103" fmla="*/ 2147483647 h 1249"/>
              <a:gd name="T104" fmla="*/ 2147483647 w 5927"/>
              <a:gd name="T105" fmla="*/ 2147483647 h 1249"/>
              <a:gd name="T106" fmla="*/ 2147483647 w 5927"/>
              <a:gd name="T107" fmla="*/ 2147483647 h 1249"/>
              <a:gd name="T108" fmla="*/ 2147483647 w 5927"/>
              <a:gd name="T109" fmla="*/ 2147483647 h 1249"/>
              <a:gd name="T110" fmla="*/ 2147483647 w 5927"/>
              <a:gd name="T111" fmla="*/ 2147483647 h 1249"/>
              <a:gd name="T112" fmla="*/ 2147483647 w 5927"/>
              <a:gd name="T113" fmla="*/ 2147483647 h 12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927"/>
              <a:gd name="T172" fmla="*/ 0 h 1249"/>
              <a:gd name="T173" fmla="*/ 5927 w 5927"/>
              <a:gd name="T174" fmla="*/ 1249 h 12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927" h="1249">
                <a:moveTo>
                  <a:pt x="122" y="47"/>
                </a:moveTo>
                <a:cubicBezTo>
                  <a:pt x="157" y="59"/>
                  <a:pt x="189" y="44"/>
                  <a:pt x="227" y="40"/>
                </a:cubicBezTo>
                <a:cubicBezTo>
                  <a:pt x="275" y="35"/>
                  <a:pt x="359" y="29"/>
                  <a:pt x="407" y="25"/>
                </a:cubicBezTo>
                <a:cubicBezTo>
                  <a:pt x="498" y="29"/>
                  <a:pt x="563" y="17"/>
                  <a:pt x="639" y="55"/>
                </a:cubicBezTo>
                <a:cubicBezTo>
                  <a:pt x="801" y="45"/>
                  <a:pt x="741" y="52"/>
                  <a:pt x="841" y="17"/>
                </a:cubicBezTo>
                <a:cubicBezTo>
                  <a:pt x="866" y="22"/>
                  <a:pt x="893" y="20"/>
                  <a:pt x="915" y="32"/>
                </a:cubicBezTo>
                <a:cubicBezTo>
                  <a:pt x="988" y="73"/>
                  <a:pt x="860" y="46"/>
                  <a:pt x="998" y="62"/>
                </a:cubicBezTo>
                <a:cubicBezTo>
                  <a:pt x="1028" y="72"/>
                  <a:pt x="1057" y="82"/>
                  <a:pt x="1087" y="92"/>
                </a:cubicBezTo>
                <a:cubicBezTo>
                  <a:pt x="1095" y="95"/>
                  <a:pt x="1110" y="100"/>
                  <a:pt x="1110" y="100"/>
                </a:cubicBezTo>
                <a:cubicBezTo>
                  <a:pt x="1191" y="82"/>
                  <a:pt x="1256" y="69"/>
                  <a:pt x="1342" y="62"/>
                </a:cubicBezTo>
                <a:cubicBezTo>
                  <a:pt x="1395" y="44"/>
                  <a:pt x="1374" y="56"/>
                  <a:pt x="1409" y="32"/>
                </a:cubicBezTo>
                <a:cubicBezTo>
                  <a:pt x="1447" y="45"/>
                  <a:pt x="1437" y="76"/>
                  <a:pt x="1476" y="92"/>
                </a:cubicBezTo>
                <a:cubicBezTo>
                  <a:pt x="1503" y="103"/>
                  <a:pt x="1532" y="106"/>
                  <a:pt x="1559" y="115"/>
                </a:cubicBezTo>
                <a:cubicBezTo>
                  <a:pt x="1707" y="89"/>
                  <a:pt x="1786" y="89"/>
                  <a:pt x="1970" y="85"/>
                </a:cubicBezTo>
                <a:cubicBezTo>
                  <a:pt x="1970" y="85"/>
                  <a:pt x="2008" y="44"/>
                  <a:pt x="2015" y="47"/>
                </a:cubicBezTo>
                <a:cubicBezTo>
                  <a:pt x="2025" y="51"/>
                  <a:pt x="2022" y="69"/>
                  <a:pt x="2030" y="77"/>
                </a:cubicBezTo>
                <a:cubicBezTo>
                  <a:pt x="2046" y="93"/>
                  <a:pt x="2074" y="88"/>
                  <a:pt x="2097" y="92"/>
                </a:cubicBezTo>
                <a:cubicBezTo>
                  <a:pt x="2200" y="109"/>
                  <a:pt x="2098" y="98"/>
                  <a:pt x="2292" y="107"/>
                </a:cubicBezTo>
                <a:cubicBezTo>
                  <a:pt x="2330" y="121"/>
                  <a:pt x="2315" y="119"/>
                  <a:pt x="2374" y="107"/>
                </a:cubicBezTo>
                <a:cubicBezTo>
                  <a:pt x="2392" y="103"/>
                  <a:pt x="2426" y="92"/>
                  <a:pt x="2426" y="92"/>
                </a:cubicBezTo>
                <a:cubicBezTo>
                  <a:pt x="2434" y="87"/>
                  <a:pt x="2470" y="62"/>
                  <a:pt x="2479" y="62"/>
                </a:cubicBezTo>
                <a:cubicBezTo>
                  <a:pt x="2488" y="62"/>
                  <a:pt x="2493" y="73"/>
                  <a:pt x="2501" y="77"/>
                </a:cubicBezTo>
                <a:cubicBezTo>
                  <a:pt x="2515" y="83"/>
                  <a:pt x="2546" y="92"/>
                  <a:pt x="2546" y="92"/>
                </a:cubicBezTo>
                <a:cubicBezTo>
                  <a:pt x="2724" y="78"/>
                  <a:pt x="2916" y="121"/>
                  <a:pt x="3085" y="70"/>
                </a:cubicBezTo>
                <a:cubicBezTo>
                  <a:pt x="3127" y="80"/>
                  <a:pt x="3125" y="98"/>
                  <a:pt x="3160" y="115"/>
                </a:cubicBezTo>
                <a:cubicBezTo>
                  <a:pt x="3176" y="123"/>
                  <a:pt x="3214" y="128"/>
                  <a:pt x="3227" y="130"/>
                </a:cubicBezTo>
                <a:cubicBezTo>
                  <a:pt x="3330" y="126"/>
                  <a:pt x="3408" y="145"/>
                  <a:pt x="3489" y="92"/>
                </a:cubicBezTo>
                <a:cubicBezTo>
                  <a:pt x="3600" y="97"/>
                  <a:pt x="3690" y="109"/>
                  <a:pt x="3795" y="122"/>
                </a:cubicBezTo>
                <a:cubicBezTo>
                  <a:pt x="3806" y="121"/>
                  <a:pt x="3902" y="123"/>
                  <a:pt x="3938" y="107"/>
                </a:cubicBezTo>
                <a:cubicBezTo>
                  <a:pt x="4021" y="70"/>
                  <a:pt x="3904" y="110"/>
                  <a:pt x="3982" y="85"/>
                </a:cubicBezTo>
                <a:cubicBezTo>
                  <a:pt x="4011" y="66"/>
                  <a:pt x="4040" y="65"/>
                  <a:pt x="4072" y="55"/>
                </a:cubicBezTo>
                <a:cubicBezTo>
                  <a:pt x="4138" y="65"/>
                  <a:pt x="4118" y="82"/>
                  <a:pt x="4184" y="92"/>
                </a:cubicBezTo>
                <a:cubicBezTo>
                  <a:pt x="4233" y="141"/>
                  <a:pt x="4334" y="124"/>
                  <a:pt x="4401" y="130"/>
                </a:cubicBezTo>
                <a:cubicBezTo>
                  <a:pt x="4586" y="127"/>
                  <a:pt x="4770" y="129"/>
                  <a:pt x="4955" y="122"/>
                </a:cubicBezTo>
                <a:cubicBezTo>
                  <a:pt x="4988" y="121"/>
                  <a:pt x="5018" y="81"/>
                  <a:pt x="5052" y="70"/>
                </a:cubicBezTo>
                <a:cubicBezTo>
                  <a:pt x="5086" y="72"/>
                  <a:pt x="5163" y="67"/>
                  <a:pt x="5209" y="85"/>
                </a:cubicBezTo>
                <a:cubicBezTo>
                  <a:pt x="5219" y="89"/>
                  <a:pt x="5228" y="98"/>
                  <a:pt x="5239" y="100"/>
                </a:cubicBezTo>
                <a:cubicBezTo>
                  <a:pt x="5288" y="109"/>
                  <a:pt x="5339" y="108"/>
                  <a:pt x="5389" y="115"/>
                </a:cubicBezTo>
                <a:cubicBezTo>
                  <a:pt x="5454" y="109"/>
                  <a:pt x="5489" y="102"/>
                  <a:pt x="5546" y="85"/>
                </a:cubicBezTo>
                <a:cubicBezTo>
                  <a:pt x="5591" y="54"/>
                  <a:pt x="5541" y="84"/>
                  <a:pt x="5613" y="62"/>
                </a:cubicBezTo>
                <a:cubicBezTo>
                  <a:pt x="5661" y="47"/>
                  <a:pt x="5703" y="24"/>
                  <a:pt x="5748" y="2"/>
                </a:cubicBezTo>
                <a:cubicBezTo>
                  <a:pt x="5803" y="5"/>
                  <a:pt x="5858" y="0"/>
                  <a:pt x="5912" y="10"/>
                </a:cubicBezTo>
                <a:cubicBezTo>
                  <a:pt x="5920" y="11"/>
                  <a:pt x="5910" y="26"/>
                  <a:pt x="5905" y="32"/>
                </a:cubicBezTo>
                <a:cubicBezTo>
                  <a:pt x="5895" y="44"/>
                  <a:pt x="5874" y="50"/>
                  <a:pt x="5860" y="55"/>
                </a:cubicBezTo>
                <a:cubicBezTo>
                  <a:pt x="5844" y="123"/>
                  <a:pt x="5838" y="264"/>
                  <a:pt x="5838" y="264"/>
                </a:cubicBezTo>
                <a:cubicBezTo>
                  <a:pt x="5841" y="376"/>
                  <a:pt x="5832" y="651"/>
                  <a:pt x="5882" y="788"/>
                </a:cubicBezTo>
                <a:cubicBezTo>
                  <a:pt x="5898" y="831"/>
                  <a:pt x="5913" y="872"/>
                  <a:pt x="5927" y="915"/>
                </a:cubicBezTo>
                <a:cubicBezTo>
                  <a:pt x="5922" y="1061"/>
                  <a:pt x="5925" y="1125"/>
                  <a:pt x="5882" y="1244"/>
                </a:cubicBezTo>
                <a:cubicBezTo>
                  <a:pt x="4977" y="1241"/>
                  <a:pt x="4231" y="1249"/>
                  <a:pt x="3391" y="1222"/>
                </a:cubicBezTo>
                <a:cubicBezTo>
                  <a:pt x="2752" y="1176"/>
                  <a:pt x="2117" y="1138"/>
                  <a:pt x="1476" y="1125"/>
                </a:cubicBezTo>
                <a:cubicBezTo>
                  <a:pt x="1080" y="1128"/>
                  <a:pt x="739" y="1132"/>
                  <a:pt x="362" y="1154"/>
                </a:cubicBezTo>
                <a:cubicBezTo>
                  <a:pt x="252" y="1174"/>
                  <a:pt x="136" y="1171"/>
                  <a:pt x="25" y="1177"/>
                </a:cubicBezTo>
                <a:cubicBezTo>
                  <a:pt x="18" y="1172"/>
                  <a:pt x="4" y="1171"/>
                  <a:pt x="3" y="1162"/>
                </a:cubicBezTo>
                <a:cubicBezTo>
                  <a:pt x="0" y="1141"/>
                  <a:pt x="44" y="1104"/>
                  <a:pt x="55" y="1087"/>
                </a:cubicBezTo>
                <a:cubicBezTo>
                  <a:pt x="64" y="984"/>
                  <a:pt x="74" y="892"/>
                  <a:pt x="55" y="788"/>
                </a:cubicBezTo>
                <a:cubicBezTo>
                  <a:pt x="48" y="574"/>
                  <a:pt x="30" y="359"/>
                  <a:pt x="48" y="145"/>
                </a:cubicBezTo>
                <a:cubicBezTo>
                  <a:pt x="54" y="77"/>
                  <a:pt x="177" y="102"/>
                  <a:pt x="122" y="47"/>
                </a:cubicBezTo>
                <a:close/>
              </a:path>
            </a:pathLst>
          </a:custGeom>
          <a:gradFill rotWithShape="0">
            <a:gsLst>
              <a:gs pos="0">
                <a:srgbClr val="184776"/>
              </a:gs>
              <a:gs pos="100000">
                <a:srgbClr val="3399FF"/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-74613" y="4195763"/>
            <a:ext cx="9039101" cy="2692400"/>
          </a:xfrm>
          <a:custGeom>
            <a:avLst/>
            <a:gdLst>
              <a:gd name="T0" fmla="*/ 2147483647 w 5904"/>
              <a:gd name="T1" fmla="*/ 2147483647 h 1696"/>
              <a:gd name="T2" fmla="*/ 2147483647 w 5904"/>
              <a:gd name="T3" fmla="*/ 2147483647 h 1696"/>
              <a:gd name="T4" fmla="*/ 2147483647 w 5904"/>
              <a:gd name="T5" fmla="*/ 2147483647 h 1696"/>
              <a:gd name="T6" fmla="*/ 2147483647 w 5904"/>
              <a:gd name="T7" fmla="*/ 2147483647 h 1696"/>
              <a:gd name="T8" fmla="*/ 2147483647 w 5904"/>
              <a:gd name="T9" fmla="*/ 2147483647 h 1696"/>
              <a:gd name="T10" fmla="*/ 2147483647 w 5904"/>
              <a:gd name="T11" fmla="*/ 2147483647 h 1696"/>
              <a:gd name="T12" fmla="*/ 2147483647 w 5904"/>
              <a:gd name="T13" fmla="*/ 2147483647 h 1696"/>
              <a:gd name="T14" fmla="*/ 2147483647 w 5904"/>
              <a:gd name="T15" fmla="*/ 2147483647 h 1696"/>
              <a:gd name="T16" fmla="*/ 2147483647 w 5904"/>
              <a:gd name="T17" fmla="*/ 2147483647 h 1696"/>
              <a:gd name="T18" fmla="*/ 2147483647 w 5904"/>
              <a:gd name="T19" fmla="*/ 2147483647 h 1696"/>
              <a:gd name="T20" fmla="*/ 2147483647 w 5904"/>
              <a:gd name="T21" fmla="*/ 2147483647 h 1696"/>
              <a:gd name="T22" fmla="*/ 2147483647 w 5904"/>
              <a:gd name="T23" fmla="*/ 2147483647 h 1696"/>
              <a:gd name="T24" fmla="*/ 2147483647 w 5904"/>
              <a:gd name="T25" fmla="*/ 2147483647 h 1696"/>
              <a:gd name="T26" fmla="*/ 2147483647 w 5904"/>
              <a:gd name="T27" fmla="*/ 2147483647 h 1696"/>
              <a:gd name="T28" fmla="*/ 2147483647 w 5904"/>
              <a:gd name="T29" fmla="*/ 2147483647 h 1696"/>
              <a:gd name="T30" fmla="*/ 2147483647 w 5904"/>
              <a:gd name="T31" fmla="*/ 2147483647 h 1696"/>
              <a:gd name="T32" fmla="*/ 2147483647 w 5904"/>
              <a:gd name="T33" fmla="*/ 2147483647 h 1696"/>
              <a:gd name="T34" fmla="*/ 2147483647 w 5904"/>
              <a:gd name="T35" fmla="*/ 2147483647 h 1696"/>
              <a:gd name="T36" fmla="*/ 2147483647 w 5904"/>
              <a:gd name="T37" fmla="*/ 2147483647 h 1696"/>
              <a:gd name="T38" fmla="*/ 2147483647 w 5904"/>
              <a:gd name="T39" fmla="*/ 2147483647 h 1696"/>
              <a:gd name="T40" fmla="*/ 2147483647 w 5904"/>
              <a:gd name="T41" fmla="*/ 2147483647 h 1696"/>
              <a:gd name="T42" fmla="*/ 2147483647 w 5904"/>
              <a:gd name="T43" fmla="*/ 2147483647 h 1696"/>
              <a:gd name="T44" fmla="*/ 2147483647 w 5904"/>
              <a:gd name="T45" fmla="*/ 2147483647 h 1696"/>
              <a:gd name="T46" fmla="*/ 2147483647 w 5904"/>
              <a:gd name="T47" fmla="*/ 2147483647 h 1696"/>
              <a:gd name="T48" fmla="*/ 2147483647 w 5904"/>
              <a:gd name="T49" fmla="*/ 2147483647 h 1696"/>
              <a:gd name="T50" fmla="*/ 2147483647 w 5904"/>
              <a:gd name="T51" fmla="*/ 2147483647 h 1696"/>
              <a:gd name="T52" fmla="*/ 2147483647 w 5904"/>
              <a:gd name="T53" fmla="*/ 2147483647 h 1696"/>
              <a:gd name="T54" fmla="*/ 2147483647 w 5904"/>
              <a:gd name="T55" fmla="*/ 2147483647 h 1696"/>
              <a:gd name="T56" fmla="*/ 2147483647 w 5904"/>
              <a:gd name="T57" fmla="*/ 2147483647 h 1696"/>
              <a:gd name="T58" fmla="*/ 2147483647 w 5904"/>
              <a:gd name="T59" fmla="*/ 2147483647 h 1696"/>
              <a:gd name="T60" fmla="*/ 2147483647 w 5904"/>
              <a:gd name="T61" fmla="*/ 2147483647 h 1696"/>
              <a:gd name="T62" fmla="*/ 2147483647 w 5904"/>
              <a:gd name="T63" fmla="*/ 2147483647 h 1696"/>
              <a:gd name="T64" fmla="*/ 2147483647 w 5904"/>
              <a:gd name="T65" fmla="*/ 2147483647 h 1696"/>
              <a:gd name="T66" fmla="*/ 2147483647 w 5904"/>
              <a:gd name="T67" fmla="*/ 2147483647 h 1696"/>
              <a:gd name="T68" fmla="*/ 2147483647 w 5904"/>
              <a:gd name="T69" fmla="*/ 2147483647 h 1696"/>
              <a:gd name="T70" fmla="*/ 2147483647 w 5904"/>
              <a:gd name="T71" fmla="*/ 2147483647 h 1696"/>
              <a:gd name="T72" fmla="*/ 2147483647 w 5904"/>
              <a:gd name="T73" fmla="*/ 2147483647 h 1696"/>
              <a:gd name="T74" fmla="*/ 2147483647 w 5904"/>
              <a:gd name="T75" fmla="*/ 2147483647 h 1696"/>
              <a:gd name="T76" fmla="*/ 2147483647 w 5904"/>
              <a:gd name="T77" fmla="*/ 2147483647 h 1696"/>
              <a:gd name="T78" fmla="*/ 2147483647 w 5904"/>
              <a:gd name="T79" fmla="*/ 2147483647 h 1696"/>
              <a:gd name="T80" fmla="*/ 2147483647 w 5904"/>
              <a:gd name="T81" fmla="*/ 2147483647 h 1696"/>
              <a:gd name="T82" fmla="*/ 2147483647 w 5904"/>
              <a:gd name="T83" fmla="*/ 2147483647 h 1696"/>
              <a:gd name="T84" fmla="*/ 2147483647 w 5904"/>
              <a:gd name="T85" fmla="*/ 2147483647 h 1696"/>
              <a:gd name="T86" fmla="*/ 2147483647 w 5904"/>
              <a:gd name="T87" fmla="*/ 2147483647 h 1696"/>
              <a:gd name="T88" fmla="*/ 2147483647 w 5904"/>
              <a:gd name="T89" fmla="*/ 2147483647 h 1696"/>
              <a:gd name="T90" fmla="*/ 2147483647 w 5904"/>
              <a:gd name="T91" fmla="*/ 2147483647 h 1696"/>
              <a:gd name="T92" fmla="*/ 2147483647 w 5904"/>
              <a:gd name="T93" fmla="*/ 2147483647 h 1696"/>
              <a:gd name="T94" fmla="*/ 2147483647 w 5904"/>
              <a:gd name="T95" fmla="*/ 2147483647 h 1696"/>
              <a:gd name="T96" fmla="*/ 2147483647 w 5904"/>
              <a:gd name="T97" fmla="*/ 2147483647 h 1696"/>
              <a:gd name="T98" fmla="*/ 2147483647 w 5904"/>
              <a:gd name="T99" fmla="*/ 2147483647 h 1696"/>
              <a:gd name="T100" fmla="*/ 2147483647 w 5904"/>
              <a:gd name="T101" fmla="*/ 2147483647 h 1696"/>
              <a:gd name="T102" fmla="*/ 2147483647 w 5904"/>
              <a:gd name="T103" fmla="*/ 2147483647 h 16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04"/>
              <a:gd name="T157" fmla="*/ 0 h 1696"/>
              <a:gd name="T158" fmla="*/ 5904 w 5904"/>
              <a:gd name="T159" fmla="*/ 1696 h 16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04" h="1696">
                <a:moveTo>
                  <a:pt x="62" y="87"/>
                </a:moveTo>
                <a:cubicBezTo>
                  <a:pt x="155" y="95"/>
                  <a:pt x="235" y="92"/>
                  <a:pt x="324" y="65"/>
                </a:cubicBezTo>
                <a:cubicBezTo>
                  <a:pt x="446" y="67"/>
                  <a:pt x="568" y="67"/>
                  <a:pt x="690" y="72"/>
                </a:cubicBezTo>
                <a:cubicBezTo>
                  <a:pt x="717" y="73"/>
                  <a:pt x="711" y="86"/>
                  <a:pt x="735" y="95"/>
                </a:cubicBezTo>
                <a:cubicBezTo>
                  <a:pt x="786" y="114"/>
                  <a:pt x="854" y="112"/>
                  <a:pt x="907" y="117"/>
                </a:cubicBezTo>
                <a:cubicBezTo>
                  <a:pt x="972" y="115"/>
                  <a:pt x="1037" y="114"/>
                  <a:pt x="1102" y="110"/>
                </a:cubicBezTo>
                <a:cubicBezTo>
                  <a:pt x="1122" y="109"/>
                  <a:pt x="1162" y="77"/>
                  <a:pt x="1169" y="72"/>
                </a:cubicBezTo>
                <a:cubicBezTo>
                  <a:pt x="1177" y="67"/>
                  <a:pt x="1192" y="57"/>
                  <a:pt x="1192" y="57"/>
                </a:cubicBezTo>
                <a:cubicBezTo>
                  <a:pt x="1257" y="101"/>
                  <a:pt x="1494" y="84"/>
                  <a:pt x="1566" y="87"/>
                </a:cubicBezTo>
                <a:cubicBezTo>
                  <a:pt x="1583" y="90"/>
                  <a:pt x="1601" y="90"/>
                  <a:pt x="1618" y="95"/>
                </a:cubicBezTo>
                <a:cubicBezTo>
                  <a:pt x="1685" y="116"/>
                  <a:pt x="1597" y="106"/>
                  <a:pt x="1663" y="117"/>
                </a:cubicBezTo>
                <a:cubicBezTo>
                  <a:pt x="1819" y="143"/>
                  <a:pt x="1729" y="120"/>
                  <a:pt x="1805" y="140"/>
                </a:cubicBezTo>
                <a:cubicBezTo>
                  <a:pt x="1894" y="126"/>
                  <a:pt x="1978" y="102"/>
                  <a:pt x="2067" y="87"/>
                </a:cubicBezTo>
                <a:cubicBezTo>
                  <a:pt x="2217" y="90"/>
                  <a:pt x="2366" y="90"/>
                  <a:pt x="2516" y="95"/>
                </a:cubicBezTo>
                <a:cubicBezTo>
                  <a:pt x="2547" y="96"/>
                  <a:pt x="2556" y="129"/>
                  <a:pt x="2583" y="140"/>
                </a:cubicBezTo>
                <a:cubicBezTo>
                  <a:pt x="2601" y="147"/>
                  <a:pt x="2666" y="154"/>
                  <a:pt x="2673" y="155"/>
                </a:cubicBezTo>
                <a:cubicBezTo>
                  <a:pt x="2735" y="152"/>
                  <a:pt x="2798" y="151"/>
                  <a:pt x="2860" y="147"/>
                </a:cubicBezTo>
                <a:cubicBezTo>
                  <a:pt x="2911" y="143"/>
                  <a:pt x="2967" y="120"/>
                  <a:pt x="3017" y="110"/>
                </a:cubicBezTo>
                <a:cubicBezTo>
                  <a:pt x="3097" y="94"/>
                  <a:pt x="3174" y="85"/>
                  <a:pt x="3256" y="80"/>
                </a:cubicBezTo>
                <a:cubicBezTo>
                  <a:pt x="3360" y="62"/>
                  <a:pt x="3466" y="71"/>
                  <a:pt x="3570" y="87"/>
                </a:cubicBezTo>
                <a:cubicBezTo>
                  <a:pt x="3624" y="114"/>
                  <a:pt x="3690" y="123"/>
                  <a:pt x="3750" y="132"/>
                </a:cubicBezTo>
                <a:cubicBezTo>
                  <a:pt x="3817" y="178"/>
                  <a:pt x="3859" y="158"/>
                  <a:pt x="3959" y="162"/>
                </a:cubicBezTo>
                <a:cubicBezTo>
                  <a:pt x="3982" y="160"/>
                  <a:pt x="4035" y="159"/>
                  <a:pt x="4064" y="147"/>
                </a:cubicBezTo>
                <a:cubicBezTo>
                  <a:pt x="4120" y="123"/>
                  <a:pt x="4142" y="104"/>
                  <a:pt x="4199" y="95"/>
                </a:cubicBezTo>
                <a:cubicBezTo>
                  <a:pt x="4242" y="65"/>
                  <a:pt x="4199" y="91"/>
                  <a:pt x="4273" y="72"/>
                </a:cubicBezTo>
                <a:cubicBezTo>
                  <a:pt x="4296" y="66"/>
                  <a:pt x="4341" y="50"/>
                  <a:pt x="4341" y="50"/>
                </a:cubicBezTo>
                <a:cubicBezTo>
                  <a:pt x="4478" y="53"/>
                  <a:pt x="4621" y="23"/>
                  <a:pt x="4752" y="65"/>
                </a:cubicBezTo>
                <a:cubicBezTo>
                  <a:pt x="4784" y="75"/>
                  <a:pt x="4810" y="99"/>
                  <a:pt x="4842" y="110"/>
                </a:cubicBezTo>
                <a:cubicBezTo>
                  <a:pt x="4902" y="130"/>
                  <a:pt x="4975" y="132"/>
                  <a:pt x="5037" y="147"/>
                </a:cubicBezTo>
                <a:cubicBezTo>
                  <a:pt x="5132" y="145"/>
                  <a:pt x="5226" y="145"/>
                  <a:pt x="5321" y="140"/>
                </a:cubicBezTo>
                <a:cubicBezTo>
                  <a:pt x="5379" y="137"/>
                  <a:pt x="5438" y="75"/>
                  <a:pt x="5500" y="65"/>
                </a:cubicBezTo>
                <a:cubicBezTo>
                  <a:pt x="5515" y="60"/>
                  <a:pt x="5530" y="55"/>
                  <a:pt x="5545" y="50"/>
                </a:cubicBezTo>
                <a:cubicBezTo>
                  <a:pt x="5553" y="48"/>
                  <a:pt x="5568" y="43"/>
                  <a:pt x="5568" y="43"/>
                </a:cubicBezTo>
                <a:cubicBezTo>
                  <a:pt x="5632" y="45"/>
                  <a:pt x="5828" y="0"/>
                  <a:pt x="5904" y="80"/>
                </a:cubicBezTo>
                <a:cubicBezTo>
                  <a:pt x="5889" y="124"/>
                  <a:pt x="5884" y="166"/>
                  <a:pt x="5844" y="192"/>
                </a:cubicBezTo>
                <a:cubicBezTo>
                  <a:pt x="5768" y="308"/>
                  <a:pt x="5822" y="217"/>
                  <a:pt x="5822" y="551"/>
                </a:cubicBezTo>
                <a:cubicBezTo>
                  <a:pt x="5822" y="861"/>
                  <a:pt x="5826" y="1053"/>
                  <a:pt x="5844" y="1322"/>
                </a:cubicBezTo>
                <a:cubicBezTo>
                  <a:pt x="5842" y="1399"/>
                  <a:pt x="5843" y="1477"/>
                  <a:pt x="5837" y="1554"/>
                </a:cubicBezTo>
                <a:cubicBezTo>
                  <a:pt x="5827" y="1679"/>
                  <a:pt x="5696" y="1680"/>
                  <a:pt x="5605" y="1688"/>
                </a:cubicBezTo>
                <a:cubicBezTo>
                  <a:pt x="5168" y="1685"/>
                  <a:pt x="4714" y="1696"/>
                  <a:pt x="4273" y="1666"/>
                </a:cubicBezTo>
                <a:cubicBezTo>
                  <a:pt x="4109" y="1655"/>
                  <a:pt x="3780" y="1643"/>
                  <a:pt x="3780" y="1643"/>
                </a:cubicBezTo>
                <a:cubicBezTo>
                  <a:pt x="3325" y="1601"/>
                  <a:pt x="2782" y="1624"/>
                  <a:pt x="2358" y="1621"/>
                </a:cubicBezTo>
                <a:cubicBezTo>
                  <a:pt x="1579" y="1606"/>
                  <a:pt x="805" y="1595"/>
                  <a:pt x="25" y="1591"/>
                </a:cubicBezTo>
                <a:cubicBezTo>
                  <a:pt x="0" y="1524"/>
                  <a:pt x="25" y="1430"/>
                  <a:pt x="40" y="1359"/>
                </a:cubicBezTo>
                <a:cubicBezTo>
                  <a:pt x="44" y="1339"/>
                  <a:pt x="49" y="1319"/>
                  <a:pt x="54" y="1299"/>
                </a:cubicBezTo>
                <a:cubicBezTo>
                  <a:pt x="57" y="1287"/>
                  <a:pt x="62" y="1262"/>
                  <a:pt x="62" y="1262"/>
                </a:cubicBezTo>
                <a:cubicBezTo>
                  <a:pt x="57" y="990"/>
                  <a:pt x="77" y="676"/>
                  <a:pt x="25" y="402"/>
                </a:cubicBezTo>
                <a:cubicBezTo>
                  <a:pt x="27" y="352"/>
                  <a:pt x="26" y="302"/>
                  <a:pt x="32" y="252"/>
                </a:cubicBezTo>
                <a:cubicBezTo>
                  <a:pt x="33" y="243"/>
                  <a:pt x="43" y="238"/>
                  <a:pt x="47" y="230"/>
                </a:cubicBezTo>
                <a:cubicBezTo>
                  <a:pt x="62" y="200"/>
                  <a:pt x="81" y="172"/>
                  <a:pt x="92" y="140"/>
                </a:cubicBezTo>
                <a:cubicBezTo>
                  <a:pt x="95" y="132"/>
                  <a:pt x="103" y="124"/>
                  <a:pt x="99" y="117"/>
                </a:cubicBezTo>
                <a:cubicBezTo>
                  <a:pt x="91" y="103"/>
                  <a:pt x="74" y="97"/>
                  <a:pt x="62" y="87"/>
                </a:cubicBezTo>
                <a:close/>
              </a:path>
            </a:pathLst>
          </a:custGeom>
          <a:gradFill rotWithShape="0">
            <a:gsLst>
              <a:gs pos="0">
                <a:srgbClr val="184776"/>
              </a:gs>
              <a:gs pos="100000">
                <a:srgbClr val="3399FF"/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2" descr="C:\Programmi\File comuni\Microsoft Shared\Clipart\cagcat50\NA0144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2667000"/>
            <a:ext cx="1417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C:\Programmi\File comuni\Microsoft Shared\Clipart\cagcat50\NA0144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1417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C:\Programmi\File comuni\Microsoft Shared\Clipart\cagcat50\AN02097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9604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C:\Programmi\File comuni\Microsoft Shared\Clipart\cagcat50\NA0144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0" y="2488243"/>
            <a:ext cx="91748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519290" y="2053898"/>
            <a:ext cx="1905000" cy="1905000"/>
          </a:xfrm>
          <a:prstGeom prst="ellipse">
            <a:avLst/>
          </a:prstGeom>
          <a:solidFill>
            <a:srgbClr val="FFFFFF">
              <a:lumMod val="75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pollo_11_Laun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800"/>
            <a:ext cx="54732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33265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C99"/>
                </a:solidFill>
                <a:latin typeface="Comic Sans MS" pitchFamily="66" charset="0"/>
              </a:rPr>
              <a:t>Questa è la LUNA, il nostro satellite, sul quale il 20 Luglio 1969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C99"/>
                </a:solidFill>
                <a:latin typeface="Comic Sans MS" pitchFamily="66" charset="0"/>
              </a:rPr>
              <a:t>gli Astronauti dell’Apollo 11 compirono i primi passi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CC99"/>
                </a:solidFill>
                <a:latin typeface="Comic Sans MS" pitchFamily="66" charset="0"/>
              </a:rPr>
              <a:t>nella grande e desolata pianura del Mare della Tranquillità.</a:t>
            </a:r>
            <a:endParaRPr lang="it-IT" sz="20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4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3326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Successivamente alla missione Apollo 11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 vennero effettuate altre 6 missioni,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che portarono un totale di 12 uomini a camminare sulla Luna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2512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3238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279704" y="52006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  <a:latin typeface="Comic Sans MS" pitchFamily="66" charset="0"/>
              </a:rPr>
              <a:t>Sapete… sulla Luna sono ancora presenti le orme lasciate dagli astronauti !</a:t>
            </a:r>
          </a:p>
        </p:txBody>
      </p:sp>
    </p:spTree>
    <p:extLst>
      <p:ext uri="{BB962C8B-B14F-4D97-AF65-F5344CB8AC3E}">
        <p14:creationId xmlns:p14="http://schemas.microsoft.com/office/powerpoint/2010/main" val="18215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395809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6344"/>
            <a:ext cx="806489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32823" y="49823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C000"/>
                </a:solidFill>
                <a:latin typeface="Comic Sans MS" pitchFamily="66" charset="0"/>
              </a:rPr>
              <a:t>Sapete</a:t>
            </a:r>
            <a:r>
              <a:rPr lang="en-US" sz="30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latin typeface="Comic Sans MS" pitchFamily="66" charset="0"/>
              </a:rPr>
              <a:t>qual</a:t>
            </a:r>
            <a:r>
              <a:rPr lang="en-US" sz="3000" b="1" dirty="0">
                <a:solidFill>
                  <a:srgbClr val="FFC000"/>
                </a:solidFill>
                <a:latin typeface="Comic Sans MS" pitchFamily="66" charset="0"/>
              </a:rPr>
              <a:t> e’ la </a:t>
            </a:r>
            <a:r>
              <a:rPr lang="en-US" sz="3000" b="1" dirty="0" err="1">
                <a:solidFill>
                  <a:srgbClr val="FFC000"/>
                </a:solidFill>
                <a:latin typeface="Comic Sans MS" pitchFamily="66" charset="0"/>
              </a:rPr>
              <a:t>stella</a:t>
            </a:r>
            <a:r>
              <a:rPr lang="en-US" sz="30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latin typeface="Comic Sans MS" pitchFamily="66" charset="0"/>
              </a:rPr>
              <a:t>piu</a:t>
            </a:r>
            <a:r>
              <a:rPr lang="en-US" sz="3000" b="1" dirty="0">
                <a:solidFill>
                  <a:srgbClr val="FFC000"/>
                </a:solidFill>
                <a:latin typeface="Comic Sans MS" pitchFamily="66" charset="0"/>
              </a:rPr>
              <a:t>’ </a:t>
            </a:r>
            <a:r>
              <a:rPr lang="en-US" sz="3000" b="1" dirty="0" err="1">
                <a:solidFill>
                  <a:srgbClr val="FFC000"/>
                </a:solidFill>
                <a:latin typeface="Comic Sans MS" pitchFamily="66" charset="0"/>
              </a:rPr>
              <a:t>vicina</a:t>
            </a:r>
            <a:r>
              <a:rPr lang="en-US" sz="30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latin typeface="Comic Sans MS" pitchFamily="66" charset="0"/>
              </a:rPr>
              <a:t>alla</a:t>
            </a:r>
            <a:r>
              <a:rPr lang="en-US" sz="3000" b="1" dirty="0">
                <a:solidFill>
                  <a:srgbClr val="FFC000"/>
                </a:solidFill>
                <a:latin typeface="Comic Sans MS" pitchFamily="66" charset="0"/>
              </a:rPr>
              <a:t> Terra ?</a:t>
            </a:r>
            <a:endParaRPr lang="it-IT" sz="3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403648" y="188640"/>
            <a:ext cx="3216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it-IT" sz="8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87624" y="631321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FFFFFF"/>
                </a:solidFill>
                <a:latin typeface="Comic Sans MS" pitchFamily="66" charset="0"/>
              </a:rPr>
              <a:t>IL SOLE !!!</a:t>
            </a:r>
            <a:endParaRPr lang="it-IT" sz="8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5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3374"/>
            <a:ext cx="6624736" cy="61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286000" y="1397675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FFC000"/>
                </a:solidFill>
                <a:latin typeface="Comic Sans MS" pitchFamily="66" charset="0"/>
              </a:rPr>
              <a:t>La Luna non è un pianeta,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rgbClr val="FFC000"/>
              </a:solidFill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C000"/>
                </a:solidFill>
                <a:latin typeface="Comic Sans MS" pitchFamily="66" charset="0"/>
              </a:rPr>
              <a:t>perché i pianeti sono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C000"/>
                </a:solidFill>
                <a:latin typeface="Comic Sans MS" pitchFamily="66" charset="0"/>
              </a:rPr>
              <a:t>corpi rocciosi molto grandi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C000"/>
                </a:solidFill>
                <a:latin typeface="Comic Sans MS" pitchFamily="66" charset="0"/>
              </a:rPr>
              <a:t>e riflettono la luce del Sole</a:t>
            </a:r>
          </a:p>
        </p:txBody>
      </p:sp>
    </p:spTree>
    <p:extLst>
      <p:ext uri="{BB962C8B-B14F-4D97-AF65-F5344CB8AC3E}">
        <p14:creationId xmlns:p14="http://schemas.microsoft.com/office/powerpoint/2010/main" val="79869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SETTORE  IMMAGINI\REPARTI  LAVORAZIONE\ter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17646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C:\SETTORE  IMMAGINI\REPARTI  LAVORAZIONE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140968"/>
            <a:ext cx="22098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681163" y="3820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La Luna è un satellite,</a:t>
            </a:r>
          </a:p>
          <a:p>
            <a:r>
              <a:rPr lang="it-IT" dirty="0"/>
              <a:t>cioè un piccolo corpo roccioso che ruota intorno al nostro pianeta: la Terra. Così come molti altri satelliti ruotano intorno ad altri pianeti sia del nostro Sistema Solare sia di altri Sistemi Solari sparsi nell’Universo.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8463" y="1092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26"/>
          <p:cNvSpPr>
            <a:spLocks noChangeArrowheads="1"/>
          </p:cNvSpPr>
          <p:nvPr/>
        </p:nvSpPr>
        <p:spPr bwMode="auto">
          <a:xfrm>
            <a:off x="3505200" y="2514600"/>
            <a:ext cx="2209800" cy="2209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46A4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000"/>
            </a:solidFill>
            <a:round/>
            <a:headEnd/>
            <a:tailEnd/>
          </a:ln>
          <a:effectLst>
            <a:glow rad="228600">
              <a:srgbClr val="FFFFFF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val 1033"/>
          <p:cNvSpPr>
            <a:spLocks noChangeArrowheads="1"/>
          </p:cNvSpPr>
          <p:nvPr/>
        </p:nvSpPr>
        <p:spPr bwMode="auto">
          <a:xfrm>
            <a:off x="381000" y="5257800"/>
            <a:ext cx="914400" cy="909638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val 1028"/>
          <p:cNvSpPr>
            <a:spLocks noChangeArrowheads="1"/>
          </p:cNvSpPr>
          <p:nvPr/>
        </p:nvSpPr>
        <p:spPr bwMode="auto">
          <a:xfrm>
            <a:off x="2591400" y="2581275"/>
            <a:ext cx="762000" cy="7715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40466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Sistema Solare è formato da una stella, </a:t>
            </a:r>
          </a:p>
          <a:p>
            <a:r>
              <a:rPr lang="it-IT" sz="2400" dirty="0"/>
              <a:t>il Sole, intorno alla quale ruotano vari pianeti </a:t>
            </a:r>
          </a:p>
          <a:p>
            <a:r>
              <a:rPr lang="it-IT" sz="2400" dirty="0"/>
              <a:t>ed intorno ai pianeti ruotano i satelliti, </a:t>
            </a:r>
          </a:p>
          <a:p>
            <a:r>
              <a:rPr lang="it-IT" sz="2400" dirty="0"/>
              <a:t>proprio come la Terra con la sua Luna.</a:t>
            </a:r>
          </a:p>
        </p:txBody>
      </p:sp>
      <p:sp>
        <p:nvSpPr>
          <p:cNvPr id="6" name="Oval 1035"/>
          <p:cNvSpPr>
            <a:spLocks noChangeArrowheads="1"/>
          </p:cNvSpPr>
          <p:nvPr/>
        </p:nvSpPr>
        <p:spPr bwMode="auto">
          <a:xfrm>
            <a:off x="7734300" y="5130734"/>
            <a:ext cx="685800" cy="6699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1027"/>
          <p:cNvSpPr>
            <a:spLocks noChangeArrowheads="1"/>
          </p:cNvSpPr>
          <p:nvPr/>
        </p:nvSpPr>
        <p:spPr bwMode="auto">
          <a:xfrm>
            <a:off x="7884368" y="3043237"/>
            <a:ext cx="762000" cy="7715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1030"/>
          <p:cNvSpPr>
            <a:spLocks noChangeArrowheads="1"/>
          </p:cNvSpPr>
          <p:nvPr/>
        </p:nvSpPr>
        <p:spPr bwMode="auto">
          <a:xfrm>
            <a:off x="6629400" y="1981200"/>
            <a:ext cx="685800" cy="635000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1058"/>
          <p:cNvSpPr>
            <a:spLocks noChangeArrowheads="1"/>
          </p:cNvSpPr>
          <p:nvPr/>
        </p:nvSpPr>
        <p:spPr bwMode="auto">
          <a:xfrm>
            <a:off x="6096000" y="2209800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1067"/>
          <p:cNvSpPr>
            <a:spLocks noChangeArrowheads="1"/>
          </p:cNvSpPr>
          <p:nvPr/>
        </p:nvSpPr>
        <p:spPr bwMode="auto">
          <a:xfrm>
            <a:off x="228600" y="1905000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51"/>
          <p:cNvSpPr>
            <a:spLocks noChangeArrowheads="1"/>
          </p:cNvSpPr>
          <p:nvPr/>
        </p:nvSpPr>
        <p:spPr bwMode="auto">
          <a:xfrm>
            <a:off x="6753095" y="4319256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052"/>
          <p:cNvSpPr>
            <a:spLocks noChangeArrowheads="1"/>
          </p:cNvSpPr>
          <p:nvPr/>
        </p:nvSpPr>
        <p:spPr bwMode="auto">
          <a:xfrm>
            <a:off x="2819400" y="2895600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052"/>
          <p:cNvSpPr>
            <a:spLocks noChangeArrowheads="1"/>
          </p:cNvSpPr>
          <p:nvPr/>
        </p:nvSpPr>
        <p:spPr bwMode="auto">
          <a:xfrm>
            <a:off x="2123728" y="3490651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054"/>
          <p:cNvSpPr>
            <a:spLocks noChangeArrowheads="1"/>
          </p:cNvSpPr>
          <p:nvPr/>
        </p:nvSpPr>
        <p:spPr bwMode="auto">
          <a:xfrm>
            <a:off x="533400" y="3429000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057"/>
          <p:cNvSpPr>
            <a:spLocks noChangeArrowheads="1"/>
          </p:cNvSpPr>
          <p:nvPr/>
        </p:nvSpPr>
        <p:spPr bwMode="auto">
          <a:xfrm>
            <a:off x="7962900" y="2090737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054"/>
          <p:cNvSpPr>
            <a:spLocks noChangeArrowheads="1"/>
          </p:cNvSpPr>
          <p:nvPr/>
        </p:nvSpPr>
        <p:spPr bwMode="auto">
          <a:xfrm>
            <a:off x="1895128" y="4605337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val 1059"/>
          <p:cNvSpPr>
            <a:spLocks noChangeArrowheads="1"/>
          </p:cNvSpPr>
          <p:nvPr/>
        </p:nvSpPr>
        <p:spPr bwMode="auto">
          <a:xfrm>
            <a:off x="2743200" y="5486400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051"/>
          <p:cNvSpPr>
            <a:spLocks noChangeArrowheads="1"/>
          </p:cNvSpPr>
          <p:nvPr/>
        </p:nvSpPr>
        <p:spPr bwMode="auto">
          <a:xfrm>
            <a:off x="6172200" y="5867400"/>
            <a:ext cx="228600" cy="238125"/>
          </a:xfrm>
          <a:prstGeom prst="ellipse">
            <a:avLst/>
          </a:prstGeom>
          <a:gradFill rotWithShape="0">
            <a:gsLst>
              <a:gs pos="0">
                <a:srgbClr val="CCCCFF"/>
              </a:gs>
              <a:gs pos="100000">
                <a:srgbClr val="CCCCFF">
                  <a:gamma/>
                  <a:shade val="3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670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Visualizza immagine di origi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0" y="1556792"/>
            <a:ext cx="885698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979712" y="692696"/>
            <a:ext cx="649367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 MOVIMENTI  DELLA LUNA</a:t>
            </a:r>
            <a:endParaRPr lang="it-IT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48" y="105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620688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>
                <a:solidFill>
                  <a:srgbClr val="FFFF00"/>
                </a:solidFill>
                <a:latin typeface="Comic Sans MS" pitchFamily="66" charset="0"/>
              </a:rPr>
              <a:t>Più di 4 miliardi di anni fa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>
                <a:solidFill>
                  <a:srgbClr val="FFFF00"/>
                </a:solidFill>
                <a:latin typeface="Comic Sans MS" pitchFamily="66" charset="0"/>
              </a:rPr>
              <a:t>un pianetino e la nostra Terra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>
                <a:solidFill>
                  <a:srgbClr val="FFFF00"/>
                </a:solidFill>
                <a:latin typeface="Comic Sans MS" pitchFamily="66" charset="0"/>
              </a:rPr>
              <a:t>si scontrarono andando quasi in frantumi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>
                <a:solidFill>
                  <a:srgbClr val="FFFF00"/>
                </a:solidFill>
                <a:latin typeface="Comic Sans MS" pitchFamily="66" charset="0"/>
              </a:rPr>
              <a:t>e provocando una grande nube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>
                <a:solidFill>
                  <a:srgbClr val="FFFF00"/>
                </a:solidFill>
                <a:latin typeface="Comic Sans MS" pitchFamily="66" charset="0"/>
              </a:rPr>
              <a:t>di detriti che venne scagliata verso l’alto…..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6136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Questi detriti, col tempo, raggruppandosi formarono una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sfera rocciosa del diametro di 3500 Km ad una distanza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dalla Terra che oggi è di circa 400.000 Km,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ma a quell’epoca la distanza era di circa la metà.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it-IT" sz="2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53" y="2492896"/>
            <a:ext cx="4248150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3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562</TotalTime>
  <Words>580</Words>
  <Application>Microsoft Office PowerPoint</Application>
  <PresentationFormat>Presentazione su schermo (4:3)</PresentationFormat>
  <Paragraphs>68</Paragraphs>
  <Slides>17</Slides>
  <Notes>3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Città</vt:lpstr>
      <vt:lpstr>Che cos’è la Luna? Come si è formata? Com’è fatta la nostra Luna?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Fenici</dc:title>
  <dc:creator>Lina</dc:creator>
  <cp:lastModifiedBy>lina</cp:lastModifiedBy>
  <cp:revision>112</cp:revision>
  <dcterms:created xsi:type="dcterms:W3CDTF">2020-03-22T15:44:21Z</dcterms:created>
  <dcterms:modified xsi:type="dcterms:W3CDTF">2020-11-29T10:14:43Z</dcterms:modified>
</cp:coreProperties>
</file>