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>
        <p:scale>
          <a:sx n="76" d="100"/>
          <a:sy n="76" d="100"/>
        </p:scale>
        <p:origin x="-120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7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3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00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0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32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74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1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90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9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99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8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49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4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3728" y="1988840"/>
            <a:ext cx="3804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</a:rPr>
              <a:t>Il testo poetico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19672" y="2763749"/>
            <a:ext cx="5238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500" dirty="0">
                <a:solidFill>
                  <a:srgbClr val="4C4C4C"/>
                </a:solidFill>
                <a:latin typeface="Arial" pitchFamily="34" charset="0"/>
              </a:rPr>
              <a:t>La forma e il linguaggio della poesia</a:t>
            </a:r>
          </a:p>
        </p:txBody>
      </p:sp>
    </p:spTree>
    <p:extLst>
      <p:ext uri="{BB962C8B-B14F-4D97-AF65-F5344CB8AC3E}">
        <p14:creationId xmlns:p14="http://schemas.microsoft.com/office/powerpoint/2010/main" val="402230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m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1520" y="23488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Leggiamo insieme: Il lampo di Giovanni Pascoli</a:t>
            </a:r>
          </a:p>
          <a:p>
            <a:r>
              <a:rPr lang="it-IT" dirty="0"/>
              <a:t>E cielo e terra si mostrò qual era:</a:t>
            </a:r>
            <a:br>
              <a:rPr lang="it-IT" dirty="0"/>
            </a:br>
            <a:r>
              <a:rPr lang="it-IT" dirty="0"/>
              <a:t>la terra </a:t>
            </a:r>
            <a:r>
              <a:rPr lang="it-IT" dirty="0">
                <a:solidFill>
                  <a:srgbClr val="FF0000"/>
                </a:solidFill>
              </a:rPr>
              <a:t>ansante</a:t>
            </a:r>
            <a:r>
              <a:rPr lang="it-IT" dirty="0"/>
              <a:t>, livida, in sussulto;</a:t>
            </a:r>
            <a:br>
              <a:rPr lang="it-IT" dirty="0"/>
            </a:br>
            <a:r>
              <a:rPr lang="it-IT" dirty="0"/>
              <a:t>il cielo </a:t>
            </a:r>
            <a:r>
              <a:rPr lang="it-IT" dirty="0">
                <a:solidFill>
                  <a:srgbClr val="FF0000"/>
                </a:solidFill>
              </a:rPr>
              <a:t>ingombro</a:t>
            </a:r>
            <a:r>
              <a:rPr lang="it-IT" dirty="0"/>
              <a:t>, tragico, disfatto:</a:t>
            </a:r>
            <a:br>
              <a:rPr lang="it-IT" dirty="0"/>
            </a:br>
            <a:r>
              <a:rPr lang="it-IT" dirty="0"/>
              <a:t>bianca </a:t>
            </a:r>
            <a:r>
              <a:rPr lang="it-IT" dirty="0" err="1"/>
              <a:t>bianca</a:t>
            </a:r>
            <a:r>
              <a:rPr lang="it-IT" dirty="0"/>
              <a:t> nel tacito tumulto</a:t>
            </a:r>
            <a:br>
              <a:rPr lang="it-IT" dirty="0"/>
            </a:br>
            <a:r>
              <a:rPr lang="it-IT" dirty="0"/>
              <a:t>una casa apparì sparì d’un tratto;</a:t>
            </a:r>
            <a:br>
              <a:rPr lang="it-IT" dirty="0"/>
            </a:br>
            <a:r>
              <a:rPr lang="it-IT" dirty="0"/>
              <a:t>come un occhio, che, largo, </a:t>
            </a:r>
            <a:r>
              <a:rPr lang="it-IT" dirty="0">
                <a:solidFill>
                  <a:srgbClr val="FF0000"/>
                </a:solidFill>
              </a:rPr>
              <a:t>esterrefatto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s’aprì si chiuse, nella notte nera.</a:t>
            </a:r>
            <a:endParaRPr lang="it-IT" dirty="0"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8129" y="5666228"/>
            <a:ext cx="7376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it-IT" sz="2400" dirty="0">
                <a:solidFill>
                  <a:prstClr val="black"/>
                </a:solidFill>
              </a:rPr>
              <a:t>Sottolinea la similitudine presente in questo testo poetico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8129" y="5204563"/>
            <a:ext cx="7191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</a:rPr>
              <a:t>Ricerca nel vocabolario il significato delle parole in rosso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16574" y="2564904"/>
            <a:ext cx="3719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prstClr val="black"/>
                </a:solidFill>
              </a:rPr>
              <a:t>Fate la parafrasi della poesia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60590" y="3036324"/>
            <a:ext cx="3575272" cy="2031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 smtClean="0">
                <a:solidFill>
                  <a:srgbClr val="000000"/>
                </a:solidFill>
              </a:rPr>
              <a:t>(Ripasso</a:t>
            </a:r>
            <a:r>
              <a:rPr lang="it-IT" sz="1600" dirty="0">
                <a:solidFill>
                  <a:srgbClr val="000000"/>
                </a:solidFill>
              </a:rPr>
              <a:t>: la parafrasi  è la riscrittura di un testo, in questo caso poetico, </a:t>
            </a:r>
            <a:endParaRPr lang="it-IT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000000"/>
                </a:solidFill>
              </a:rPr>
              <a:t>in termini più semplici allo scopo di renderlo più </a:t>
            </a:r>
            <a:r>
              <a:rPr lang="it-IT" sz="1600" dirty="0" smtClean="0">
                <a:solidFill>
                  <a:srgbClr val="000000"/>
                </a:solidFill>
              </a:rPr>
              <a:t>comprensibile, </a:t>
            </a:r>
            <a:endParaRPr lang="it-IT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600" dirty="0">
                <a:solidFill>
                  <a:srgbClr val="000000"/>
                </a:solidFill>
              </a:rPr>
              <a:t>senza cambiarne il contenuto e il </a:t>
            </a:r>
            <a:r>
              <a:rPr lang="it-IT" sz="1600" dirty="0" smtClean="0">
                <a:solidFill>
                  <a:srgbClr val="000000"/>
                </a:solidFill>
              </a:rPr>
              <a:t>significato).</a:t>
            </a:r>
            <a:endParaRPr lang="it-IT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5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20688"/>
            <a:ext cx="7272808" cy="89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Il testo poetico è un testo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in versi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basato su un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uso particolare della parola 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e degli strumenti linguistici</a:t>
            </a:r>
          </a:p>
        </p:txBody>
      </p:sp>
      <p:grpSp>
        <p:nvGrpSpPr>
          <p:cNvPr id="3" name="Gruppo 18"/>
          <p:cNvGrpSpPr>
            <a:grpSpLocks/>
          </p:cNvGrpSpPr>
          <p:nvPr/>
        </p:nvGrpSpPr>
        <p:grpSpPr bwMode="auto">
          <a:xfrm>
            <a:off x="3563888" y="2384693"/>
            <a:ext cx="4789488" cy="1504950"/>
            <a:chOff x="3923928" y="2211395"/>
            <a:chExt cx="4752528" cy="1505637"/>
          </a:xfrm>
        </p:grpSpPr>
        <p:sp>
          <p:nvSpPr>
            <p:cNvPr id="4" name="CasellaDiTesto 3"/>
            <p:cNvSpPr txBox="1"/>
            <p:nvPr/>
          </p:nvSpPr>
          <p:spPr bwMode="auto">
            <a:xfrm>
              <a:off x="3923928" y="2211395"/>
              <a:ext cx="4752528" cy="37005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ヒラギノ角ゴ Pro W3"/>
                  <a:cs typeface="+mn-cs"/>
                </a:rPr>
                <a:t>Crea 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suggestioni ritmiche e musicali</a:t>
              </a:r>
            </a:p>
          </p:txBody>
        </p:sp>
        <p:sp>
          <p:nvSpPr>
            <p:cNvPr id="5" name="CasellaDiTesto 4"/>
            <p:cNvSpPr txBox="1"/>
            <p:nvPr/>
          </p:nvSpPr>
          <p:spPr bwMode="auto">
            <a:xfrm>
              <a:off x="3923928" y="2794274"/>
              <a:ext cx="4752528" cy="92275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6350">
              <a:solidFill>
                <a:srgbClr val="000000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Utilizza e 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combina le parole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, oltre che per il loro significato, 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anche per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 la loro capacità di </a:t>
              </a: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evocare </a:t>
              </a:r>
              <a:r>
                <a: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ヒラギノ角ゴ Pro W3"/>
                  <a:cs typeface="+mn-cs"/>
                </a:rPr>
                <a:t>immagini ed emozioni</a:t>
              </a:r>
            </a:p>
          </p:txBody>
        </p:sp>
      </p:grpSp>
      <p:cxnSp>
        <p:nvCxnSpPr>
          <p:cNvPr id="6" name="Connettore 4 7"/>
          <p:cNvCxnSpPr>
            <a:cxnSpLocks noChangeShapeType="1"/>
          </p:cNvCxnSpPr>
          <p:nvPr/>
        </p:nvCxnSpPr>
        <p:spPr bwMode="auto">
          <a:xfrm rot="16200000" flipH="1">
            <a:off x="2984649" y="2311723"/>
            <a:ext cx="222250" cy="215900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ttore 2 17"/>
          <p:cNvCxnSpPr>
            <a:cxnSpLocks noChangeShapeType="1"/>
          </p:cNvCxnSpPr>
          <p:nvPr/>
        </p:nvCxnSpPr>
        <p:spPr bwMode="auto">
          <a:xfrm>
            <a:off x="5724128" y="4172048"/>
            <a:ext cx="0" cy="5032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ttangolo 7"/>
          <p:cNvSpPr/>
          <p:nvPr/>
        </p:nvSpPr>
        <p:spPr>
          <a:xfrm>
            <a:off x="2411760" y="4669643"/>
            <a:ext cx="6192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Comunica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i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sentimenti 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di chi scrive e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suscita sentimenti 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nel lettore</a:t>
            </a: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5496" y="2967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6492" y="476672"/>
            <a:ext cx="544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Ogni poesia ha una sua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melodia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79712" y="1772816"/>
            <a:ext cx="6984776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Per crearla, i poeti si servono di una serie </a:t>
            </a: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di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«norme»</a:t>
            </a:r>
            <a:r>
              <a:rPr lang="it-IT" sz="2400" dirty="0" smtClean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, 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con cui costruiscono la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forma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 dei loro componimenti e ne determinano il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ritmo</a:t>
            </a:r>
            <a:endParaRPr lang="it-IT" sz="2400" dirty="0">
              <a:solidFill>
                <a:srgbClr val="00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99792" y="388805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Il complesso di queste regole si chiama 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metrica</a:t>
            </a:r>
          </a:p>
        </p:txBody>
      </p:sp>
      <p:cxnSp>
        <p:nvCxnSpPr>
          <p:cNvPr id="5" name="Connettore 4 7"/>
          <p:cNvCxnSpPr>
            <a:cxnSpLocks noChangeShapeType="1"/>
          </p:cNvCxnSpPr>
          <p:nvPr/>
        </p:nvCxnSpPr>
        <p:spPr bwMode="auto">
          <a:xfrm rot="16200000" flipH="1">
            <a:off x="1544489" y="1762965"/>
            <a:ext cx="222250" cy="215900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3648" y="40466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La misura del verso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7584" y="1412776"/>
            <a:ext cx="5371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L’unità di misura del verso è la 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sillaba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27095" y="2459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Per stabilire la misura del verso (</a:t>
            </a:r>
            <a:r>
              <a:rPr kumimoji="0" lang="it-IT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metro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) occorre contarne le sillabe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Connettore 4 7"/>
          <p:cNvCxnSpPr>
            <a:cxnSpLocks noChangeShapeType="1"/>
          </p:cNvCxnSpPr>
          <p:nvPr/>
        </p:nvCxnSpPr>
        <p:spPr bwMode="auto">
          <a:xfrm rot="16200000" flipH="1">
            <a:off x="773152" y="2270151"/>
            <a:ext cx="222250" cy="215900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ttangolo 6"/>
          <p:cNvSpPr/>
          <p:nvPr/>
        </p:nvSpPr>
        <p:spPr>
          <a:xfrm>
            <a:off x="792068" y="393305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500"/>
              </a:spcAft>
            </a:pP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Attenzione!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76327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La scansione in sillabe del verso (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sillabe metriche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) non coincide con la divisione in sillabe prescritta dalla grammatica (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sillabe linguistiche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)</a:t>
            </a:r>
          </a:p>
        </p:txBody>
      </p:sp>
      <p:pic>
        <p:nvPicPr>
          <p:cNvPr id="9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9448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548680"/>
            <a:ext cx="2153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La rima 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1273846"/>
            <a:ext cx="72728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La rima è l’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identità di suono</a:t>
            </a: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dalla vocale tonica in poi</a:t>
            </a: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, di due parole poste alla fine di due o più versi consecutivi o vicini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39232" y="2367171"/>
            <a:ext cx="4065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Rime imperfette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3284984"/>
            <a:ext cx="6612711" cy="75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Le rime imperfette legano parole che, dalla vocale tonica in poi, hanno uguali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solo le vocali     </a:t>
            </a: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o    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solo le consonanti</a:t>
            </a:r>
          </a:p>
        </p:txBody>
      </p:sp>
      <p:sp>
        <p:nvSpPr>
          <p:cNvPr id="6" name="Parentesi quadra aperta 14"/>
          <p:cNvSpPr>
            <a:spLocks/>
          </p:cNvSpPr>
          <p:nvPr/>
        </p:nvSpPr>
        <p:spPr bwMode="auto">
          <a:xfrm rot="16200000">
            <a:off x="2952750" y="3215170"/>
            <a:ext cx="288925" cy="1946275"/>
          </a:xfrm>
          <a:prstGeom prst="leftBracket">
            <a:avLst>
              <a:gd name="adj" fmla="val 8358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Parentesi quadra aperta 17"/>
          <p:cNvSpPr>
            <a:spLocks/>
          </p:cNvSpPr>
          <p:nvPr/>
        </p:nvSpPr>
        <p:spPr bwMode="auto">
          <a:xfrm rot="16200000">
            <a:off x="6107366" y="2940776"/>
            <a:ext cx="290512" cy="2519362"/>
          </a:xfrm>
          <a:prstGeom prst="leftBracket">
            <a:avLst>
              <a:gd name="adj" fmla="val 8311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it-IT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Connettore 2 11"/>
          <p:cNvCxnSpPr>
            <a:cxnSpLocks noChangeShapeType="1"/>
          </p:cNvCxnSpPr>
          <p:nvPr/>
        </p:nvCxnSpPr>
        <p:spPr bwMode="auto">
          <a:xfrm flipH="1">
            <a:off x="2258485" y="4345713"/>
            <a:ext cx="233362" cy="4540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ttore 1 18"/>
          <p:cNvCxnSpPr>
            <a:cxnSpLocks noChangeShapeType="1"/>
          </p:cNvCxnSpPr>
          <p:nvPr/>
        </p:nvCxnSpPr>
        <p:spPr bwMode="auto">
          <a:xfrm>
            <a:off x="6315843" y="4423835"/>
            <a:ext cx="288925" cy="4540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asellaDiTesto 13"/>
          <p:cNvSpPr txBox="1">
            <a:spLocks noChangeArrowheads="1"/>
          </p:cNvSpPr>
          <p:nvPr/>
        </p:nvSpPr>
        <p:spPr bwMode="auto">
          <a:xfrm>
            <a:off x="878555" y="4624786"/>
            <a:ext cx="2397302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ong"/>
                <a:cs typeface="Song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Si parla in questo caso di 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assonanza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992942" y="4805908"/>
            <a:ext cx="2519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Si parla in questo caso di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</a:rPr>
              <a:t>consonanza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44058" y="547093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mort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l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e 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limit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a</a:t>
            </a:r>
            <a:r>
              <a:rPr kumimoji="0" lang="it-IT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r</a:t>
            </a:r>
            <a:r>
              <a:rPr kumimoji="0" lang="it-IT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</a:rPr>
              <a:t>e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212986" y="54896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i="1" dirty="0">
                <a:solidFill>
                  <a:srgbClr val="000000"/>
                </a:solidFill>
                <a:latin typeface="Arial" pitchFamily="34" charset="0"/>
              </a:rPr>
              <a:t>usci</a:t>
            </a:r>
            <a:r>
              <a:rPr lang="it-IT" b="1" i="1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it-IT" i="1" dirty="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it-IT" i="1" dirty="0">
                <a:solidFill>
                  <a:srgbClr val="000000"/>
                </a:solidFill>
                <a:latin typeface="Arial" pitchFamily="34" charset="0"/>
              </a:rPr>
              <a:t>vede</a:t>
            </a:r>
            <a:r>
              <a:rPr lang="it-IT" b="1" i="1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it-IT" i="1" dirty="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422726" y="569724"/>
            <a:ext cx="2191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( </a:t>
            </a: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perfetta</a:t>
            </a:r>
            <a:endParaRPr kumimoji="0" lang="it-IT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7512304" y="581651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)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9026" y="49486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Combinazioni di rime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43608" y="134076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pitchFamily="34" charset="0"/>
              </a:rPr>
              <a:t>Le più frequenti tipologie di rime sono le seguenti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51920" y="2072023"/>
            <a:ext cx="4572000" cy="13952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Meriggiare pallido e ass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orto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presso un rovente muro d’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orto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,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ascoltare tra i pruni e gli st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erpi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schiocchi di merli, frusci di s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erpi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</a:rPr>
              <a:t>.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(Eugenio  Montale, 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Meriggiare pallido e assorto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19872" y="2085957"/>
            <a:ext cx="341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B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B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35381" y="2286012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  <a:ea typeface="ヒラギノ角ゴ Pro W3"/>
              </a:rPr>
              <a:t>Baciata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3916632" y="3730633"/>
            <a:ext cx="4572000" cy="13952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E s’aprono i fiori nott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urni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nell’ora che penso </a:t>
            </a:r>
            <a:r>
              <a:rPr lang="it-IT" sz="1600" dirty="0" err="1">
                <a:solidFill>
                  <a:srgbClr val="000000"/>
                </a:solidFill>
                <a:latin typeface="Arial" pitchFamily="34" charset="0"/>
              </a:rPr>
              <a:t>a’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 miei c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ari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Sono apparse in mezzo ai vib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urni</a:t>
            </a:r>
          </a:p>
          <a:p>
            <a:pPr lvl="0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le farfalle crepuscol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ari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srgbClr val="000000"/>
                </a:solidFill>
                <a:latin typeface="Arial" pitchFamily="34" charset="0"/>
              </a:rPr>
              <a:t>(Giovanni Pascoli, </a:t>
            </a:r>
            <a:r>
              <a:rPr lang="it-IT" sz="1400" i="1" dirty="0">
                <a:solidFill>
                  <a:srgbClr val="000000"/>
                </a:solidFill>
                <a:latin typeface="Arial" pitchFamily="34" charset="0"/>
              </a:rPr>
              <a:t>Il gelsomino notturno</a:t>
            </a:r>
            <a:r>
              <a:rPr lang="it-IT" sz="1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38128" y="3889651"/>
            <a:ext cx="413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B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  <a:ea typeface="ヒラギノ角ゴ Pro W3" charset="-128"/>
              </a:rPr>
              <a:t>B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32788" y="3966595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  <a:ea typeface="ヒラギノ角ゴ Pro W3"/>
              </a:rPr>
              <a:t>Alternata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16632" y="54452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Ed ora, estate addio! Nel ciner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ino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cielo il </a:t>
            </a:r>
            <a:r>
              <a:rPr lang="it-IT" sz="1600" dirty="0" err="1">
                <a:solidFill>
                  <a:srgbClr val="000000"/>
                </a:solidFill>
                <a:latin typeface="Arial" pitchFamily="34" charset="0"/>
              </a:rPr>
              <a:t>tuon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 romba e di </a:t>
            </a:r>
            <a:r>
              <a:rPr lang="it-IT" sz="1600" dirty="0" err="1">
                <a:solidFill>
                  <a:srgbClr val="000000"/>
                </a:solidFill>
                <a:latin typeface="Arial" pitchFamily="34" charset="0"/>
              </a:rPr>
              <a:t>lontan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 min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accia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Oh tristo, su la livida bon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accia</a:t>
            </a:r>
          </a:p>
          <a:p>
            <a:pPr lvl="0" fontAlgn="base">
              <a:spcBef>
                <a:spcPct val="0"/>
              </a:spcBef>
              <a:spcAft>
                <a:spcPts val="80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del mar senz’onda, cielo settembr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</a:rPr>
              <a:t>ino</a:t>
            </a:r>
            <a:r>
              <a:rPr lang="it-IT" sz="1600" dirty="0">
                <a:solidFill>
                  <a:srgbClr val="000000"/>
                </a:solidFill>
                <a:latin typeface="Arial" pitchFamily="34" charset="0"/>
              </a:rPr>
              <a:t>!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38128" y="5445224"/>
            <a:ext cx="330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B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B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</a:rPr>
              <a:t>A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69644" y="5716941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sz="2400" dirty="0">
                <a:solidFill>
                  <a:srgbClr val="000000"/>
                </a:solidFill>
                <a:latin typeface="Arial"/>
                <a:ea typeface="ヒラギノ角ゴ Pro W3"/>
              </a:rPr>
              <a:t>Incrociata</a:t>
            </a:r>
          </a:p>
        </p:txBody>
      </p:sp>
    </p:spTree>
    <p:extLst>
      <p:ext uri="{BB962C8B-B14F-4D97-AF65-F5344CB8AC3E}">
        <p14:creationId xmlns:p14="http://schemas.microsoft.com/office/powerpoint/2010/main" val="18642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332656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La strofa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1078756"/>
            <a:ext cx="86409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La strofa è un insieme di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versi </a:t>
            </a: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di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numero fisso </a:t>
            </a: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legati da uno </a:t>
            </a:r>
            <a:r>
              <a:rPr lang="it-IT" sz="1900" b="1" dirty="0">
                <a:solidFill>
                  <a:srgbClr val="FF0000"/>
                </a:solidFill>
                <a:latin typeface="Arial" pitchFamily="34" charset="0"/>
              </a:rPr>
              <a:t>schema di rime </a:t>
            </a:r>
          </a:p>
        </p:txBody>
      </p:sp>
      <p:sp>
        <p:nvSpPr>
          <p:cNvPr id="4" name="Rettangolo 3"/>
          <p:cNvSpPr/>
          <p:nvPr/>
        </p:nvSpPr>
        <p:spPr>
          <a:xfrm>
            <a:off x="1331640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I versi che compongono la strofa possono essere tutti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</a:rPr>
              <a:t>dello stesso tipo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 o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</a:rPr>
              <a:t>di tipologie diverse</a:t>
            </a:r>
          </a:p>
        </p:txBody>
      </p:sp>
      <p:cxnSp>
        <p:nvCxnSpPr>
          <p:cNvPr id="5" name="Connettore 2 57"/>
          <p:cNvCxnSpPr>
            <a:cxnSpLocks noChangeShapeType="1"/>
          </p:cNvCxnSpPr>
          <p:nvPr/>
        </p:nvCxnSpPr>
        <p:spPr bwMode="auto">
          <a:xfrm>
            <a:off x="3419475" y="1463477"/>
            <a:ext cx="0" cy="64650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ttangolo 6"/>
          <p:cNvSpPr/>
          <p:nvPr/>
        </p:nvSpPr>
        <p:spPr>
          <a:xfrm>
            <a:off x="683568" y="314096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000000"/>
                </a:solidFill>
                <a:latin typeface="Arial" pitchFamily="34" charset="0"/>
              </a:rPr>
              <a:t>Il passaggio da una strofa all’altra è di norma segnalato graficamente da uno </a:t>
            </a: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spazio bianco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31640" y="4111218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Versi </a:t>
            </a:r>
            <a:r>
              <a:rPr lang="it-IT" sz="3200" b="1" dirty="0" smtClean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liberi</a:t>
            </a:r>
            <a:endParaRPr lang="it-IT" sz="3200" b="1" dirty="0">
              <a:solidFill>
                <a:srgbClr val="FF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87423" y="4869160"/>
            <a:ext cx="6696744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Arial" pitchFamily="34" charset="0"/>
              </a:rPr>
              <a:t>Quando le strofe sono composte da versi di varia lunghezza e senza rime fisse si parla di «</a:t>
            </a:r>
            <a:r>
              <a:rPr lang="it-IT" sz="2400" b="1" dirty="0">
                <a:solidFill>
                  <a:srgbClr val="FF0000"/>
                </a:solidFill>
                <a:latin typeface="Arial" pitchFamily="34" charset="0"/>
              </a:rPr>
              <a:t>versi liberi</a:t>
            </a:r>
            <a:r>
              <a:rPr lang="it-IT" sz="2400" dirty="0">
                <a:solidFill>
                  <a:srgbClr val="000000"/>
                </a:solidFill>
                <a:latin typeface="Arial" pitchFamily="34" charset="0"/>
              </a:rPr>
              <a:t>»</a:t>
            </a:r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88224" y="2427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0466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Le figure semantiche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1600" y="126876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Sono basate su un </a:t>
            </a:r>
            <a:r>
              <a:rPr lang="it-IT" b="1" dirty="0">
                <a:solidFill>
                  <a:srgbClr val="FF0000"/>
                </a:solidFill>
                <a:latin typeface="Arial" pitchFamily="34" charset="0"/>
              </a:rPr>
              <a:t>trasferimento di significato</a:t>
            </a: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 (uso figurato)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2036944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it-IT" sz="2400" b="1" dirty="0">
                <a:solidFill>
                  <a:srgbClr val="FF0000"/>
                </a:solidFill>
                <a:latin typeface="Arial"/>
                <a:ea typeface="ヒラギノ角ゴ Pro W3"/>
              </a:rPr>
              <a:t>Similitudine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22004" y="2004884"/>
            <a:ext cx="4572000" cy="9874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dirty="0">
                <a:solidFill>
                  <a:srgbClr val="000000"/>
                </a:solidFill>
                <a:latin typeface="Arial"/>
                <a:ea typeface="ヒラギノ角ゴ Pro W3"/>
              </a:rPr>
              <a:t>Consiste nel </a:t>
            </a:r>
            <a:r>
              <a:rPr lang="it-IT" b="1" dirty="0">
                <a:solidFill>
                  <a:srgbClr val="FF0000"/>
                </a:solidFill>
                <a:latin typeface="Arial"/>
                <a:ea typeface="ヒラギノ角ゴ Pro W3"/>
              </a:rPr>
              <a:t>paragonare</a:t>
            </a:r>
            <a:r>
              <a:rPr lang="it-IT" dirty="0">
                <a:solidFill>
                  <a:srgbClr val="000000"/>
                </a:solidFill>
                <a:latin typeface="Arial"/>
                <a:ea typeface="ヒラギノ角ゴ Pro W3"/>
              </a:rPr>
              <a:t> tra loro immagini, cose, concetti ecc. </a:t>
            </a:r>
          </a:p>
          <a:p>
            <a:pPr lvl="0" defTabSz="457200">
              <a:spcAft>
                <a:spcPts val="500"/>
              </a:spcAft>
            </a:pPr>
            <a:r>
              <a:rPr lang="it-IT" dirty="0">
                <a:solidFill>
                  <a:srgbClr val="000000"/>
                </a:solidFill>
                <a:latin typeface="Arial"/>
                <a:ea typeface="ヒラギノ角ゴ Pro W3"/>
              </a:rPr>
              <a:t>È introdotta da: «come», «simile a» ecc.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58000" y="2045829"/>
            <a:ext cx="1639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dirty="0">
                <a:solidFill>
                  <a:srgbClr val="000000"/>
                </a:solidFill>
                <a:latin typeface="Arial"/>
                <a:ea typeface="ヒラギノ角ゴ Pro W3"/>
              </a:rPr>
              <a:t>Duro </a:t>
            </a:r>
            <a:r>
              <a:rPr lang="it-IT" i="1" dirty="0">
                <a:solidFill>
                  <a:srgbClr val="000000"/>
                </a:solidFill>
                <a:latin typeface="Arial"/>
                <a:ea typeface="ヒラギノ角ゴ Pro W3"/>
              </a:rPr>
              <a:t>come una pietra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4474" y="3178572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it-IT" sz="2400" b="1" dirty="0" err="1">
                <a:solidFill>
                  <a:srgbClr val="FF0000"/>
                </a:solidFill>
                <a:latin typeface="Arial"/>
                <a:ea typeface="ヒラギノ角ゴ Pro W3"/>
              </a:rPr>
              <a:t>Metàfora</a:t>
            </a:r>
            <a:endParaRPr lang="it-IT" sz="2400" b="1" dirty="0">
              <a:solidFill>
                <a:srgbClr val="FF0000"/>
              </a:solidFill>
              <a:latin typeface="Arial"/>
              <a:ea typeface="ヒラギノ角ゴ Pro W3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6000" y="2996952"/>
            <a:ext cx="4572000" cy="13875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Consiste nel rappresentare una realtà non con il termine che le è proprio, ma con un altro che ha con il primo un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rapporto di somiglianza</a:t>
            </a:r>
            <a:endParaRPr lang="it-IT" sz="1600" dirty="0">
              <a:solidFill>
                <a:srgbClr val="000000"/>
              </a:solidFill>
              <a:latin typeface="Arial"/>
              <a:ea typeface="ヒラギノ角ゴ Pro W3"/>
            </a:endParaRPr>
          </a:p>
          <a:p>
            <a:pPr lvl="0" defTabSz="457200"/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È una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similitudine implicita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(senza «come», «simile a» ecc.)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80849" y="5301208"/>
            <a:ext cx="148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it-IT" sz="2400" b="1" dirty="0">
                <a:solidFill>
                  <a:srgbClr val="FF0000"/>
                </a:solidFill>
                <a:latin typeface="Arial"/>
                <a:ea typeface="ヒラギノ角ゴ Pro W3"/>
              </a:rPr>
              <a:t>Analogia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278163" y="5044589"/>
            <a:ext cx="4572000" cy="11413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Consiste nell’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accostare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immagini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in apparenza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prive di rapporto logico</a:t>
            </a:r>
          </a:p>
          <a:p>
            <a:pPr lvl="0" defTabSz="457200"/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Rispetto alla metafora, il rapporto di somiglianza tra le immagini è meno immediato</a:t>
            </a:r>
            <a:endParaRPr lang="it-IT" sz="1400" b="1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929030" y="5054460"/>
            <a:ext cx="1966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Il mio cane è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un’acqua ribollente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902716" y="2838735"/>
            <a:ext cx="1566898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Il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fiore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 degli anni</a:t>
            </a:r>
          </a:p>
          <a:p>
            <a:pPr lvl="0" defTabSz="457200">
              <a:spcAft>
                <a:spcPts val="500"/>
              </a:spcAft>
            </a:pP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Il mio cane è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una trottola </a:t>
            </a:r>
          </a:p>
        </p:txBody>
      </p:sp>
      <p:pic>
        <p:nvPicPr>
          <p:cNvPr id="1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4128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39752" y="476672"/>
            <a:ext cx="4201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 b="1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Le figure sonore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15615" y="1484784"/>
            <a:ext cx="499516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900" dirty="0">
                <a:solidFill>
                  <a:srgbClr val="000000"/>
                </a:solidFill>
                <a:latin typeface="Arial" pitchFamily="34" charset="0"/>
              </a:rPr>
              <a:t>Le figure sonore, dette anche fonetiche, sfruttano l’aspetto acustico e ritmico delle parole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4572000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pitchFamily="34" charset="0"/>
              </a:rPr>
              <a:t>Consentono di creare suggestioni musicali, di riprodurre suoni, di intensificare immagini</a:t>
            </a:r>
          </a:p>
        </p:txBody>
      </p:sp>
      <p:cxnSp>
        <p:nvCxnSpPr>
          <p:cNvPr id="5" name="Connettore 4 7"/>
          <p:cNvCxnSpPr>
            <a:cxnSpLocks noChangeShapeType="1"/>
          </p:cNvCxnSpPr>
          <p:nvPr/>
        </p:nvCxnSpPr>
        <p:spPr bwMode="auto">
          <a:xfrm rot="16200000" flipH="1">
            <a:off x="3920877" y="2280047"/>
            <a:ext cx="222250" cy="215900"/>
          </a:xfrm>
          <a:prstGeom prst="bentConnector2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ttangolo 5"/>
          <p:cNvSpPr/>
          <p:nvPr/>
        </p:nvSpPr>
        <p:spPr>
          <a:xfrm>
            <a:off x="467544" y="3573016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/>
                <a:ea typeface="ヒラギノ角ゴ Pro W3"/>
              </a:rPr>
              <a:t>Allitterazione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2685579" y="3388349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Consiste nel </a:t>
            </a:r>
            <a:r>
              <a:rPr lang="it-IT" sz="1600" b="1" dirty="0">
                <a:solidFill>
                  <a:srgbClr val="FF0000"/>
                </a:solidFill>
                <a:latin typeface="Arial"/>
                <a:ea typeface="ヒラギノ角ゴ Pro W3"/>
              </a:rPr>
              <a:t>ripetere un suono 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o una serie di suoni all’inizio o all’interno di più parole contigue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164766" y="3372682"/>
            <a:ext cx="2466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Aft>
                <a:spcPts val="500"/>
              </a:spcAft>
            </a:pP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Trent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atré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trent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ini en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arono in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Trent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o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utti e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trent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atré 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tr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otterellando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232704" y="5157192"/>
            <a:ext cx="2064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it-IT" sz="2400" b="1" dirty="0">
                <a:solidFill>
                  <a:srgbClr val="FF0000"/>
                </a:solidFill>
                <a:latin typeface="Arial"/>
                <a:ea typeface="ヒラギノ角ゴ Pro W3"/>
              </a:rPr>
              <a:t>Onomatopea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460948" y="5141134"/>
            <a:ext cx="2683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Nei campi / c’è un breve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ea typeface="ヒラギノ角ゴ Pro W3"/>
              </a:rPr>
              <a:t>gre</a:t>
            </a:r>
            <a:r>
              <a:rPr lang="it-IT" sz="1600" i="1" dirty="0">
                <a:solidFill>
                  <a:srgbClr val="000000"/>
                </a:solidFill>
                <a:latin typeface="Arial"/>
                <a:ea typeface="ヒラギノ角ゴ Pro W3"/>
              </a:rPr>
              <a:t> </a:t>
            </a:r>
            <a:r>
              <a:rPr lang="it-IT" sz="1600" i="1" dirty="0" err="1">
                <a:solidFill>
                  <a:srgbClr val="000000"/>
                </a:solidFill>
                <a:latin typeface="Arial"/>
                <a:ea typeface="ヒラギノ角ゴ Pro W3"/>
              </a:rPr>
              <a:t>gre</a:t>
            </a:r>
            <a:r>
              <a:rPr lang="it-IT" sz="1600" dirty="0">
                <a:solidFill>
                  <a:srgbClr val="000000"/>
                </a:solidFill>
                <a:latin typeface="Arial"/>
                <a:ea typeface="ヒラギノ角ゴ Pro W3"/>
              </a:rPr>
              <a:t> di ranelle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771800" y="4581128"/>
            <a:ext cx="333898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ea typeface="Calibri"/>
                <a:cs typeface="Times New Roman"/>
              </a:rPr>
              <a:t>L’</a:t>
            </a:r>
            <a:r>
              <a:rPr lang="it-IT" dirty="0">
                <a:solidFill>
                  <a:srgbClr val="FF0000"/>
                </a:solidFill>
                <a:ea typeface="Calibri"/>
                <a:cs typeface="Times New Roman"/>
              </a:rPr>
              <a:t>onomatopea</a:t>
            </a:r>
            <a:r>
              <a:rPr lang="it-IT" dirty="0">
                <a:ea typeface="Calibri"/>
                <a:cs typeface="Times New Roman"/>
              </a:rPr>
              <a:t> </a:t>
            </a:r>
            <a:r>
              <a:rPr lang="it-IT" dirty="0" smtClean="0">
                <a:ea typeface="Calibri"/>
                <a:cs typeface="Times New Roman"/>
              </a:rPr>
              <a:t>riproduce, </a:t>
            </a:r>
            <a:r>
              <a:rPr lang="it-IT" dirty="0">
                <a:ea typeface="Calibri"/>
                <a:cs typeface="Times New Roman"/>
              </a:rPr>
              <a:t>attraverso i suoni  linguistici di una determinata </a:t>
            </a:r>
            <a:r>
              <a:rPr lang="it-IT" dirty="0" smtClean="0">
                <a:ea typeface="Calibri"/>
                <a:cs typeface="Times New Roman"/>
              </a:rPr>
              <a:t>lingua, </a:t>
            </a:r>
            <a:r>
              <a:rPr lang="it-IT" dirty="0">
                <a:ea typeface="Calibri"/>
                <a:cs typeface="Times New Roman"/>
              </a:rPr>
              <a:t>Il rumore o il suono associato a un oggetto o a un </a:t>
            </a:r>
            <a:r>
              <a:rPr lang="it-IT" dirty="0" smtClean="0">
                <a:ea typeface="Calibri"/>
                <a:cs typeface="Times New Roman"/>
              </a:rPr>
              <a:t>soggetto.</a:t>
            </a:r>
            <a:endParaRPr lang="it-IT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0123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730</Words>
  <Application>Microsoft Office PowerPoint</Application>
  <PresentationFormat>Presentazione su schermo (4:3)</PresentationFormat>
  <Paragraphs>94</Paragraphs>
  <Slides>10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lina</cp:lastModifiedBy>
  <cp:revision>125</cp:revision>
  <dcterms:created xsi:type="dcterms:W3CDTF">2020-03-22T15:44:21Z</dcterms:created>
  <dcterms:modified xsi:type="dcterms:W3CDTF">2020-12-10T07:26:38Z</dcterms:modified>
</cp:coreProperties>
</file>