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3" r:id="rId3"/>
    <p:sldId id="274" r:id="rId4"/>
    <p:sldId id="277" r:id="rId5"/>
    <p:sldId id="258" r:id="rId6"/>
    <p:sldId id="263" r:id="rId7"/>
    <p:sldId id="270" r:id="rId8"/>
    <p:sldId id="278" r:id="rId9"/>
    <p:sldId id="264" r:id="rId10"/>
  </p:sldIdLst>
  <p:sldSz cx="12188825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00" autoAdjust="0"/>
  </p:normalViewPr>
  <p:slideViewPr>
    <p:cSldViewPr>
      <p:cViewPr varScale="1">
        <p:scale>
          <a:sx n="89" d="100"/>
          <a:sy n="89" d="100"/>
        </p:scale>
        <p:origin x="432" y="53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0C96E-4F63-4F5B-BA63-CABD27326C2C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C8C9AC21-3FFA-4C9D-90AA-D6B66060493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r>
            <a:rPr lang="it-IT" noProof="0" dirty="0" smtClean="0"/>
            <a:t>Attività 1</a:t>
          </a:r>
          <a:endParaRPr lang="it-IT" noProof="0" dirty="0"/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2D9F7C18-1DE0-424D-933E-FF03C10F3850}" type="parTrans" cxnId="{788774C9-1D6A-438F-BA0A-09F6EF807435}">
      <dgm:prSet/>
      <dgm:spPr/>
      <dgm:t>
        <a:bodyPr rtlCol="0"/>
        <a:lstStyle/>
        <a:p>
          <a:pPr rtl="0"/>
          <a:endParaRPr lang="en-US"/>
        </a:p>
      </dgm:t>
    </dgm:pt>
    <dgm:pt modelId="{EF4780CA-D754-4AF4-8B5A-9F30634D6BA8}" type="sibTrans" cxnId="{788774C9-1D6A-438F-BA0A-09F6EF807435}">
      <dgm:prSet/>
      <dgm:spPr/>
      <dgm:t>
        <a:bodyPr rtlCol="0"/>
        <a:lstStyle/>
        <a:p>
          <a:pPr rtl="0"/>
          <a:endParaRPr lang="en-US"/>
        </a:p>
      </dgm:t>
    </dgm:pt>
    <dgm:pt modelId="{5AE9E325-3BE1-4E32-AB34-0F126D5FCDE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 rtlCol="0"/>
        <a:lstStyle/>
        <a:p>
          <a:pPr rtl="0"/>
          <a:r>
            <a:rPr lang="it-IT" noProof="0" dirty="0" smtClean="0"/>
            <a:t>Gruppo A</a:t>
          </a:r>
          <a:endParaRPr lang="it-IT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98650D56-9C43-4505-9DA1-4D3C821A1690}" type="parTrans" cxnId="{05E98F03-5CB2-436C-9F04-9DB03E07AB54}">
      <dgm:prSet/>
      <dgm:spPr/>
      <dgm:t>
        <a:bodyPr rtlCol="0"/>
        <a:lstStyle/>
        <a:p>
          <a:pPr rtl="0"/>
          <a:endParaRPr lang="it-IT" noProof="0" dirty="0"/>
        </a:p>
      </dgm:t>
      <dgm:extLst>
        <a:ext uri="{E40237B7-FDA0-4F09-8148-C483321AD2D9}">
          <dgm14:cNvPr xmlns:dgm14="http://schemas.microsoft.com/office/drawing/2010/diagram" id="0" name="" title="Group A pointing to the task 1"/>
        </a:ext>
      </dgm:extLst>
    </dgm:pt>
    <dgm:pt modelId="{9CCD223C-9B7D-4CFD-B1B8-F39EDEF707D5}" type="sibTrans" cxnId="{05E98F03-5CB2-436C-9F04-9DB03E07AB54}">
      <dgm:prSet/>
      <dgm:spPr/>
      <dgm:t>
        <a:bodyPr rtlCol="0"/>
        <a:lstStyle/>
        <a:p>
          <a:pPr rtl="0"/>
          <a:endParaRPr lang="en-US"/>
        </a:p>
      </dgm:t>
    </dgm:pt>
    <dgm:pt modelId="{00BB640D-5BB7-4F3A-896B-B2BA326CB2FC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 rtlCol="0"/>
        <a:lstStyle/>
        <a:p>
          <a:pPr rtl="0"/>
          <a:r>
            <a:rPr lang="it-IT" noProof="0" dirty="0" smtClean="0"/>
            <a:t>Gruppo B</a:t>
          </a:r>
          <a:endParaRPr lang="it-IT" noProof="0" dirty="0"/>
        </a:p>
      </dgm:t>
      <dgm:extLst>
        <a:ext uri="{E40237B7-FDA0-4F09-8148-C483321AD2D9}">
          <dgm14:cNvPr xmlns:dgm14="http://schemas.microsoft.com/office/drawing/2010/diagram" id="0" name="" title="Group B"/>
        </a:ext>
      </dgm:extLst>
    </dgm:pt>
    <dgm:pt modelId="{4597D818-6D11-4AC2-BFAD-8621DB5E5ADD}" type="parTrans" cxnId="{51125616-11B8-4BE9-A997-EF563071CECD}">
      <dgm:prSet/>
      <dgm:spPr/>
      <dgm:t>
        <a:bodyPr rtlCol="0"/>
        <a:lstStyle/>
        <a:p>
          <a:pPr rtl="0"/>
          <a:endParaRPr lang="it-IT" noProof="0" dirty="0"/>
        </a:p>
      </dgm:t>
      <dgm:extLst>
        <a:ext uri="{E40237B7-FDA0-4F09-8148-C483321AD2D9}">
          <dgm14:cNvPr xmlns:dgm14="http://schemas.microsoft.com/office/drawing/2010/diagram" id="0" name="" title="Group B pointing to the task 1"/>
        </a:ext>
      </dgm:extLst>
    </dgm:pt>
    <dgm:pt modelId="{9E25FE7B-3B2C-4503-A94A-ADA51579DD87}" type="sibTrans" cxnId="{51125616-11B8-4BE9-A997-EF563071CECD}">
      <dgm:prSet/>
      <dgm:spPr/>
      <dgm:t>
        <a:bodyPr rtlCol="0"/>
        <a:lstStyle/>
        <a:p>
          <a:pPr rtl="0"/>
          <a:endParaRPr lang="en-US"/>
        </a:p>
      </dgm:t>
    </dgm:pt>
    <dgm:pt modelId="{70D9E217-76F6-46DE-9203-364EB5B5819B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 rtlCol="0"/>
        <a:lstStyle/>
        <a:p>
          <a:pPr rtl="0"/>
          <a:r>
            <a:rPr lang="it-IT" noProof="0" dirty="0" smtClean="0"/>
            <a:t>Gruppo C</a:t>
          </a:r>
          <a:endParaRPr lang="it-IT" noProof="0" dirty="0"/>
        </a:p>
      </dgm:t>
      <dgm:extLst>
        <a:ext uri="{E40237B7-FDA0-4F09-8148-C483321AD2D9}">
          <dgm14:cNvPr xmlns:dgm14="http://schemas.microsoft.com/office/drawing/2010/diagram" id="0" name="" title="Group C"/>
        </a:ext>
      </dgm:extLst>
    </dgm:pt>
    <dgm:pt modelId="{727F31F3-DC16-422C-A2F6-FE8C55FB77E1}" type="parTrans" cxnId="{384BD716-1D85-4806-BE7E-7C19D197EC8C}">
      <dgm:prSet/>
      <dgm:spPr/>
      <dgm:t>
        <a:bodyPr rtlCol="0"/>
        <a:lstStyle/>
        <a:p>
          <a:pPr rtl="0"/>
          <a:endParaRPr lang="it-IT" noProof="0" dirty="0"/>
        </a:p>
      </dgm:t>
      <dgm:extLst>
        <a:ext uri="{E40237B7-FDA0-4F09-8148-C483321AD2D9}">
          <dgm14:cNvPr xmlns:dgm14="http://schemas.microsoft.com/office/drawing/2010/diagram" id="0" name="" title="Group C pointing to the task 1"/>
        </a:ext>
      </dgm:extLst>
    </dgm:pt>
    <dgm:pt modelId="{46FBE39B-D349-4812-8DF6-C1750FAE63BA}" type="sibTrans" cxnId="{384BD716-1D85-4806-BE7E-7C19D197EC8C}">
      <dgm:prSet/>
      <dgm:spPr/>
      <dgm:t>
        <a:bodyPr rtlCol="0"/>
        <a:lstStyle/>
        <a:p>
          <a:pPr rtl="0"/>
          <a:endParaRPr lang="en-US"/>
        </a:p>
      </dgm:t>
    </dgm:pt>
    <dgm:pt modelId="{5E419F04-3D00-4CA0-AED4-966593CF0A0A}" type="pres">
      <dgm:prSet presAssocID="{FDE0C96E-4F63-4F5B-BA63-CABD27326C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632CD18-4C73-43E8-8D0D-D15664F32C2E}" type="pres">
      <dgm:prSet presAssocID="{C8C9AC21-3FFA-4C9D-90AA-D6B660604937}" presName="centerShape" presStyleLbl="node0" presStyleIdx="0" presStyleCnt="1"/>
      <dgm:spPr/>
      <dgm:t>
        <a:bodyPr rtlCol="0"/>
        <a:lstStyle/>
        <a:p>
          <a:pPr rtl="0"/>
          <a:endParaRPr lang="en-US"/>
        </a:p>
      </dgm:t>
    </dgm:pt>
    <dgm:pt modelId="{1E3A3621-59C7-42A1-97A5-EC6ABE8BA2DF}" type="pres">
      <dgm:prSet presAssocID="{98650D56-9C43-4505-9DA1-4D3C821A1690}" presName="parTrans" presStyleLbl="bgSibTrans2D1" presStyleIdx="0" presStyleCnt="3" custScaleX="124632"/>
      <dgm:spPr/>
      <dgm:t>
        <a:bodyPr rtlCol="0"/>
        <a:lstStyle/>
        <a:p>
          <a:pPr rtl="0"/>
          <a:endParaRPr lang="en-US"/>
        </a:p>
      </dgm:t>
    </dgm:pt>
    <dgm:pt modelId="{4F2E1842-6D3A-42B0-9888-E161EA49B4CD}" type="pres">
      <dgm:prSet presAssocID="{5AE9E325-3BE1-4E32-AB34-0F126D5FCDE5}" presName="node" presStyleLbl="node1" presStyleIdx="0" presStyleCnt="3" custScaleX="146487" custScaleY="78028" custRadScaleRad="98784" custRadScaleInc="82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C005A75D-3CA7-401C-9709-F3CF2987108E}" type="pres">
      <dgm:prSet presAssocID="{4597D818-6D11-4AC2-BFAD-8621DB5E5ADD}" presName="parTrans" presStyleLbl="bgSibTrans2D1" presStyleIdx="1" presStyleCnt="3" custScaleX="106869"/>
      <dgm:spPr/>
      <dgm:t>
        <a:bodyPr rtlCol="0"/>
        <a:lstStyle/>
        <a:p>
          <a:pPr rtl="0"/>
          <a:endParaRPr lang="en-US"/>
        </a:p>
      </dgm:t>
    </dgm:pt>
    <dgm:pt modelId="{FFB85016-4115-4059-B1FF-07AFB8C98554}" type="pres">
      <dgm:prSet presAssocID="{00BB640D-5BB7-4F3A-896B-B2BA326CB2FC}" presName="node" presStyleLbl="node1" presStyleIdx="1" presStyleCnt="3" custScaleX="143174" custScaleY="114508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594B150D-709E-48D6-964B-F70CD13EAA1D}" type="pres">
      <dgm:prSet presAssocID="{727F31F3-DC16-422C-A2F6-FE8C55FB77E1}" presName="parTrans" presStyleLbl="bgSibTrans2D1" presStyleIdx="2" presStyleCnt="3" custScaleX="144929" custLinFactNeighborX="1176" custLinFactNeighborY="4636"/>
      <dgm:spPr/>
      <dgm:t>
        <a:bodyPr rtlCol="0"/>
        <a:lstStyle/>
        <a:p>
          <a:pPr rtl="0"/>
          <a:endParaRPr lang="en-US"/>
        </a:p>
      </dgm:t>
    </dgm:pt>
    <dgm:pt modelId="{8BC4E986-802D-40F7-91DB-DAE2BC54B845}" type="pres">
      <dgm:prSet presAssocID="{70D9E217-76F6-46DE-9203-364EB5B5819B}" presName="node" presStyleLbl="node1" presStyleIdx="2" presStyleCnt="3" custScaleX="107987" custScaleY="11288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791C1780-2287-4E8A-8740-8EAA9796846A}" type="presOf" srcId="{00BB640D-5BB7-4F3A-896B-B2BA326CB2FC}" destId="{FFB85016-4115-4059-B1FF-07AFB8C98554}" srcOrd="0" destOrd="0" presId="urn:microsoft.com/office/officeart/2005/8/layout/radial4"/>
    <dgm:cxn modelId="{20661E7E-8B0C-4136-BB75-817E9B74FFD4}" type="presOf" srcId="{C8C9AC21-3FFA-4C9D-90AA-D6B660604937}" destId="{3632CD18-4C73-43E8-8D0D-D15664F32C2E}" srcOrd="0" destOrd="0" presId="urn:microsoft.com/office/officeart/2005/8/layout/radial4"/>
    <dgm:cxn modelId="{384BD716-1D85-4806-BE7E-7C19D197EC8C}" srcId="{C8C9AC21-3FFA-4C9D-90AA-D6B660604937}" destId="{70D9E217-76F6-46DE-9203-364EB5B5819B}" srcOrd="2" destOrd="0" parTransId="{727F31F3-DC16-422C-A2F6-FE8C55FB77E1}" sibTransId="{46FBE39B-D349-4812-8DF6-C1750FAE63BA}"/>
    <dgm:cxn modelId="{063E871E-DA30-4A2B-A893-F1E719848C63}" type="presOf" srcId="{FDE0C96E-4F63-4F5B-BA63-CABD27326C2C}" destId="{5E419F04-3D00-4CA0-AED4-966593CF0A0A}" srcOrd="0" destOrd="0" presId="urn:microsoft.com/office/officeart/2005/8/layout/radial4"/>
    <dgm:cxn modelId="{51125616-11B8-4BE9-A997-EF563071CECD}" srcId="{C8C9AC21-3FFA-4C9D-90AA-D6B660604937}" destId="{00BB640D-5BB7-4F3A-896B-B2BA326CB2FC}" srcOrd="1" destOrd="0" parTransId="{4597D818-6D11-4AC2-BFAD-8621DB5E5ADD}" sibTransId="{9E25FE7B-3B2C-4503-A94A-ADA51579DD87}"/>
    <dgm:cxn modelId="{8109B576-20E6-400A-A63D-7F0F12E37512}" type="presOf" srcId="{5AE9E325-3BE1-4E32-AB34-0F126D5FCDE5}" destId="{4F2E1842-6D3A-42B0-9888-E161EA49B4CD}" srcOrd="0" destOrd="0" presId="urn:microsoft.com/office/officeart/2005/8/layout/radial4"/>
    <dgm:cxn modelId="{05E98F03-5CB2-436C-9F04-9DB03E07AB54}" srcId="{C8C9AC21-3FFA-4C9D-90AA-D6B660604937}" destId="{5AE9E325-3BE1-4E32-AB34-0F126D5FCDE5}" srcOrd="0" destOrd="0" parTransId="{98650D56-9C43-4505-9DA1-4D3C821A1690}" sibTransId="{9CCD223C-9B7D-4CFD-B1B8-F39EDEF707D5}"/>
    <dgm:cxn modelId="{2A30A081-217D-4D42-BC40-917F32AFAA27}" type="presOf" srcId="{70D9E217-76F6-46DE-9203-364EB5B5819B}" destId="{8BC4E986-802D-40F7-91DB-DAE2BC54B845}" srcOrd="0" destOrd="0" presId="urn:microsoft.com/office/officeart/2005/8/layout/radial4"/>
    <dgm:cxn modelId="{0A6AF1EA-A240-4483-BB2F-538F3D5DCE72}" type="presOf" srcId="{727F31F3-DC16-422C-A2F6-FE8C55FB77E1}" destId="{594B150D-709E-48D6-964B-F70CD13EAA1D}" srcOrd="0" destOrd="0" presId="urn:microsoft.com/office/officeart/2005/8/layout/radial4"/>
    <dgm:cxn modelId="{788774C9-1D6A-438F-BA0A-09F6EF807435}" srcId="{FDE0C96E-4F63-4F5B-BA63-CABD27326C2C}" destId="{C8C9AC21-3FFA-4C9D-90AA-D6B660604937}" srcOrd="0" destOrd="0" parTransId="{2D9F7C18-1DE0-424D-933E-FF03C10F3850}" sibTransId="{EF4780CA-D754-4AF4-8B5A-9F30634D6BA8}"/>
    <dgm:cxn modelId="{A95E5543-DC48-41FC-81B6-03D7B69B223F}" type="presOf" srcId="{4597D818-6D11-4AC2-BFAD-8621DB5E5ADD}" destId="{C005A75D-3CA7-401C-9709-F3CF2987108E}" srcOrd="0" destOrd="0" presId="urn:microsoft.com/office/officeart/2005/8/layout/radial4"/>
    <dgm:cxn modelId="{1D8D5BEA-08A0-4BB2-857E-EA832CCB508C}" type="presOf" srcId="{98650D56-9C43-4505-9DA1-4D3C821A1690}" destId="{1E3A3621-59C7-42A1-97A5-EC6ABE8BA2DF}" srcOrd="0" destOrd="0" presId="urn:microsoft.com/office/officeart/2005/8/layout/radial4"/>
    <dgm:cxn modelId="{E5F899D3-B2C7-449C-973F-5DC340CA8810}" type="presParOf" srcId="{5E419F04-3D00-4CA0-AED4-966593CF0A0A}" destId="{3632CD18-4C73-43E8-8D0D-D15664F32C2E}" srcOrd="0" destOrd="0" presId="urn:microsoft.com/office/officeart/2005/8/layout/radial4"/>
    <dgm:cxn modelId="{4D42CF8E-E36F-4294-92F4-762AF31795DD}" type="presParOf" srcId="{5E419F04-3D00-4CA0-AED4-966593CF0A0A}" destId="{1E3A3621-59C7-42A1-97A5-EC6ABE8BA2DF}" srcOrd="1" destOrd="0" presId="urn:microsoft.com/office/officeart/2005/8/layout/radial4"/>
    <dgm:cxn modelId="{CDA2C7BB-5E46-42E0-9544-E505665E4358}" type="presParOf" srcId="{5E419F04-3D00-4CA0-AED4-966593CF0A0A}" destId="{4F2E1842-6D3A-42B0-9888-E161EA49B4CD}" srcOrd="2" destOrd="0" presId="urn:microsoft.com/office/officeart/2005/8/layout/radial4"/>
    <dgm:cxn modelId="{8C0678D6-7B11-4D01-A448-AA97C373B001}" type="presParOf" srcId="{5E419F04-3D00-4CA0-AED4-966593CF0A0A}" destId="{C005A75D-3CA7-401C-9709-F3CF2987108E}" srcOrd="3" destOrd="0" presId="urn:microsoft.com/office/officeart/2005/8/layout/radial4"/>
    <dgm:cxn modelId="{AB00D2B9-2164-4BC9-AFAC-62E865BD2EA2}" type="presParOf" srcId="{5E419F04-3D00-4CA0-AED4-966593CF0A0A}" destId="{FFB85016-4115-4059-B1FF-07AFB8C98554}" srcOrd="4" destOrd="0" presId="urn:microsoft.com/office/officeart/2005/8/layout/radial4"/>
    <dgm:cxn modelId="{B0710EF8-0156-44C0-9304-AD78266F64FE}" type="presParOf" srcId="{5E419F04-3D00-4CA0-AED4-966593CF0A0A}" destId="{594B150D-709E-48D6-964B-F70CD13EAA1D}" srcOrd="5" destOrd="0" presId="urn:microsoft.com/office/officeart/2005/8/layout/radial4"/>
    <dgm:cxn modelId="{7062E14D-BBEA-47B2-AF33-05FF014A700A}" type="presParOf" srcId="{5E419F04-3D00-4CA0-AED4-966593CF0A0A}" destId="{8BC4E986-802D-40F7-91DB-DAE2BC54B84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627573-1BB9-4744-9985-9A25DBEC1BC6}" type="datetime1">
              <a:rPr lang="it-IT" smtClean="0"/>
              <a:t>11/12/2020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B34C6-9E43-4EE0-BA99-B6E182ED032B}" type="datetime1">
              <a:rPr lang="it-IT" smtClean="0"/>
              <a:pPr/>
              <a:t>11/12/2020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972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259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832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796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7071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5554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6556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702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5" name="Rettangolo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8F90E2-D604-48D1-A4C7-0366E9B78D19}" type="datetime1">
              <a:rPr lang="it-IT" noProof="0" smtClean="0"/>
              <a:t>11/12/2020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  <p:sp useBgFill="1">
        <p:nvSpPr>
          <p:cNvPr id="20" name="Figura a mano libera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CCEABA-1AA7-41B8-AE32-D66D8729054F}" type="datetime1">
              <a:rPr lang="it-IT" noProof="0" smtClean="0"/>
              <a:t>11/12/2020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Figura a mano libera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07B8CC-ACD7-4EB2-9D24-98B5028989FB}" type="datetime1">
              <a:rPr lang="it-IT" noProof="0" smtClean="0"/>
              <a:t>11/12/2020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77C3C2-0EDC-4F82-8162-F2360BC4A20A}" type="datetime1">
              <a:rPr lang="it-IT" noProof="0" smtClean="0"/>
              <a:t>11/12/2020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6C0C8F-1A0C-4117-B818-610534F41390}" type="datetime1">
              <a:rPr lang="it-IT" noProof="0" smtClean="0"/>
              <a:t>11/12/2020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6" name="Figura a mano libera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8CE728-C5EA-46FD-9925-D58DA23605EF}" type="datetime1">
              <a:rPr lang="it-IT" noProof="0" smtClean="0"/>
              <a:t>11/12/2020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758B80-56A8-42CB-9B24-0B484F13F408}" type="datetime1">
              <a:rPr lang="it-IT" noProof="0" smtClean="0"/>
              <a:t>11/12/2020</a:t>
            </a:fld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002D11-D6A6-4E57-A9CA-9D4DE8AFEE23}" type="datetime1">
              <a:rPr lang="it-IT" noProof="0" smtClean="0"/>
              <a:t>11/12/2020</a:t>
            </a:fld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1AF8BB-6663-44D3-8759-46E83416F020}" type="datetime1">
              <a:rPr lang="it-IT" noProof="0" smtClean="0"/>
              <a:t>11/12/2020</a:t>
            </a:fld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9025AF-C599-4D13-B313-F86189CD04BF}" type="datetime1">
              <a:rPr lang="it-IT" noProof="0" smtClean="0"/>
              <a:t>11/12/2020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6120CE-A751-421F-B587-C1E6A92BA9EF}" type="datetime1">
              <a:rPr lang="it-IT" noProof="0" smtClean="0"/>
              <a:t>11/12/2020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 smtClean="0"/>
              <a:t>Fare clic per modificare lo stile del titolo dello schema</a:t>
            </a:r>
            <a:endParaRPr lang="it-IT" noProof="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7C85F64A-04EB-4FE8-9663-DE7F5EB7CFA3}" type="datetime1">
              <a:rPr lang="it-IT" noProof="0" smtClean="0"/>
              <a:t>11/12/2020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38" name="Figura a mano libera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eFDG6Up9-I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AzUSJSlBC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3779911" cy="875928"/>
          </a:xfrm>
        </p:spPr>
        <p:txBody>
          <a:bodyPr rtlCol="0">
            <a:normAutofit/>
          </a:bodyPr>
          <a:lstStyle/>
          <a:p>
            <a:pPr rtl="0"/>
            <a:r>
              <a:rPr lang="it-IT" sz="2400" dirty="0" smtClean="0">
                <a:latin typeface="Algerian" panose="04020705040A02060702" pitchFamily="82" charset="0"/>
              </a:rPr>
              <a:t>I.C.3 PONTE-SICILIANO POMIGLIANO D’ ARCO</a:t>
            </a:r>
            <a:endParaRPr lang="it-IT" sz="2400" dirty="0">
              <a:latin typeface="Algerian" panose="04020705040A020607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93812" y="3068960"/>
            <a:ext cx="6408712" cy="3312368"/>
          </a:xfrm>
        </p:spPr>
        <p:txBody>
          <a:bodyPr rtlCol="0"/>
          <a:lstStyle/>
          <a:p>
            <a:pPr rtl="0"/>
            <a:r>
              <a:rPr lang="it-IT" dirty="0" smtClean="0"/>
              <a:t>    </a:t>
            </a:r>
            <a:r>
              <a:rPr lang="it-IT" dirty="0" smtClean="0">
                <a:latin typeface="Algerian" panose="04020705040A02060702" pitchFamily="82" charset="0"/>
              </a:rPr>
              <a:t>POWER POINT SCIENZE-STORIA</a:t>
            </a:r>
          </a:p>
          <a:p>
            <a:pPr rtl="0"/>
            <a:r>
              <a:rPr lang="it-IT" dirty="0">
                <a:latin typeface="Algerian" panose="04020705040A02060702" pitchFamily="82" charset="0"/>
              </a:rPr>
              <a:t> </a:t>
            </a:r>
            <a:r>
              <a:rPr lang="it-IT" dirty="0" smtClean="0">
                <a:latin typeface="Algerian" panose="04020705040A02060702" pitchFamily="82" charset="0"/>
              </a:rPr>
              <a:t>   IL CICLO DELL’ACQUA E I SUMERI.</a:t>
            </a:r>
          </a:p>
          <a:p>
            <a:endParaRPr lang="it-IT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it-IT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it-IT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Classe IVA T.P</a:t>
            </a:r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it-IT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CAPOLUOGO </a:t>
            </a:r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MAESTRA FRANCESCA FERRANTE</a:t>
            </a:r>
          </a:p>
          <a:p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 ANNO SCOLASTICO 2020/21</a:t>
            </a:r>
            <a:endParaRPr lang="it-IT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  <a:p>
            <a:endParaRPr lang="it-IT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I sumeri, la prima grande civiltà della sto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2352960"/>
            <a:ext cx="4850904" cy="229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STO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56" y="40466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Mesopotamia - Sumeri, Babilonesi e Assiri - Doc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989247"/>
            <a:ext cx="3888432" cy="453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naritamaestra - riassunto popoli mesopotam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44" y="191683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Sumer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52" y="4121604"/>
            <a:ext cx="3654268" cy="24037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693812" y="116632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popoli della </a:t>
            </a:r>
            <a:r>
              <a:rPr lang="it-IT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mesopotamia</a:t>
            </a:r>
            <a:endParaRPr lang="it-IT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I sumeri furono un popolo di inventori</a:t>
            </a:r>
            <a:endParaRPr lang="it-IT" dirty="0"/>
          </a:p>
        </p:txBody>
      </p:sp>
      <p:pic>
        <p:nvPicPr>
          <p:cNvPr id="1026" name="Picture 2" descr="I Sumeri - Lessons - Tes Te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1" y="2702617"/>
            <a:ext cx="37444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egnaposto contenuto 4" descr="Ricerca sumeri1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58" y="1772815"/>
            <a:ext cx="3550839" cy="2239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sono lieti di presentare: - ppt video online scaricare | Mesopotamia,  Storia antica, Infograf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42" y="2512990"/>
            <a:ext cx="3997251" cy="299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 Popolo Dei Sumeri - Lessons - Blendsp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57" y="4011960"/>
            <a:ext cx="3875683" cy="270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Artigianato e commercio</a:t>
            </a:r>
            <a:endParaRPr lang="it-IT" dirty="0"/>
          </a:p>
        </p:txBody>
      </p:sp>
      <p:graphicFrame>
        <p:nvGraphicFramePr>
          <p:cNvPr id="4" name="Segnaposto contenuto 3" descr="Diagramma radiale convergente che mostra tre gruppi con frecce che puntano a un'attività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3414763"/>
              </p:ext>
            </p:extLst>
          </p:nvPr>
        </p:nvGraphicFramePr>
        <p:xfrm>
          <a:off x="3430116" y="1844824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egnaposto contenuto 6" descr="Copy Of Le Civilta' Dei Grandi Fiumi - Lessons - Tes Teach"/>
          <p:cNvPicPr>
            <a:picLocks noGrp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1916832"/>
            <a:ext cx="291509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 attività dei Sum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283908"/>
            <a:ext cx="2880320" cy="425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 Sumeri: Schede didattiche per la Scuola Primaria | Scuola, Schede  didattiche, Insegnare stori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80" y="188640"/>
            <a:ext cx="3024336" cy="45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I Sumeri: Schede didattiche per la Scuola Primaria | Schede didattiche,  Scuola, Insegnare stori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300770"/>
            <a:ext cx="3384376" cy="4267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0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Il ciclo dell’ acqua</a:t>
            </a:r>
            <a:endParaRPr lang="it-IT" dirty="0"/>
          </a:p>
        </p:txBody>
      </p:sp>
      <p:pic>
        <p:nvPicPr>
          <p:cNvPr id="4099" name="Immagine 9" descr="http://image.slidesharecdn.com/cicloacqua-110525095038-phpapp01/95/ciclo-acqua-3-1024.jpg?cb=13063362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7" y="1802942"/>
            <a:ext cx="1928106" cy="144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Immagine 10" descr="http://image.slidesharecdn.com/cicloacqua-110525095038-phpapp01/95/ciclo-acqua-4-1024.jpg?cb=13063362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4" y="3376917"/>
            <a:ext cx="1928106" cy="144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magine 11" descr="http://image.slidesharecdn.com/cicloacqua-110525095038-phpapp01/95/ciclo-acqua-5-1024.jpg?cb=13063362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4" y="5167617"/>
            <a:ext cx="1928106" cy="144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94013" y="1551911"/>
            <a:ext cx="244827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8266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L’acqua evapora dal mare, dalla terra con il calore del sole.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 rot="10800000" flipV="1">
            <a:off x="2513334" y="3314704"/>
            <a:ext cx="2428951" cy="738664"/>
          </a:xfrm>
          <a:prstGeom prst="rect">
            <a:avLst/>
          </a:prstGeom>
          <a:solidFill>
            <a:srgbClr val="F6F7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8266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Le piante perdono acqua attraverso la traspirazione.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 rot="10800000" flipV="1">
            <a:off x="2549266" y="5045425"/>
            <a:ext cx="2537034" cy="923330"/>
          </a:xfrm>
          <a:prstGeom prst="rect">
            <a:avLst/>
          </a:prstGeom>
          <a:solidFill>
            <a:srgbClr val="F6F7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8266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Il vapore si condensa e forma le nuvole che vengono trasportate dal vento.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526313" y="1875076"/>
            <a:ext cx="3514541" cy="461665"/>
          </a:xfrm>
          <a:prstGeom prst="rect">
            <a:avLst/>
          </a:prstGeom>
          <a:solidFill>
            <a:srgbClr val="F6F7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8266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le goccioline delle nubi precipitano sotto forma di pioggia, neve o grandine.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magine 10" descr="http://image.slidesharecdn.com/cicloacqua-110525095038-phpapp01/95/ciclo-acqua-6-1024.jpg?cb=13063362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96" y="1803816"/>
            <a:ext cx="2382520" cy="179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http://image.slidesharecdn.com/cicloacqua-110525095038-phpapp01/95/ciclo-acqua-7-1024.jpg?cb=13063362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87" y="3928302"/>
            <a:ext cx="2382520" cy="1793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 rot="10800000" flipV="1">
            <a:off x="8584972" y="4031048"/>
            <a:ext cx="33240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it-IT" dirty="0">
                <a:solidFill>
                  <a:srgbClr val="08266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I fiumi, tramite lo scorrimento superficiale,  trasportano al mare l’acqua caduta in eccesso.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ttp://image.slidesharecdn.com/cicloacqua-110525095038-phpapp01/95/ciclo-acqua-8-1024.jpg?cb=13063362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908720"/>
            <a:ext cx="2382520" cy="1793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2998068" y="1052736"/>
            <a:ext cx="6142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it-IT" dirty="0">
                <a:solidFill>
                  <a:srgbClr val="08266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L’acqua assorbita dal terreno attraverso le falde sotterranee tornano al mare (ma ci impiegano anche anni)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magine 3" descr="http://www.lift01.com/lift/beltramini/acquesott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4941168"/>
            <a:ext cx="2382520" cy="151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http://image.slidesharecdn.com/cicloacqua-110525095038-phpapp01/95/ciclo-acqua-8-1024.jpg?cb=13063362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2924944"/>
            <a:ext cx="2382520" cy="1793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3430116" y="3140968"/>
            <a:ext cx="219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8266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" panose="02020603050405020304" pitchFamily="18" charset="0"/>
              </a:rPr>
              <a:t>Il ciclo ricomincia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 rot="10800000" flipV="1">
            <a:off x="3430115" y="3888927"/>
            <a:ext cx="49685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endParaRPr lang="it-IT" dirty="0" smtClean="0">
              <a:solidFill>
                <a:srgbClr val="082663"/>
              </a:solidFill>
              <a:latin typeface="Verdana" panose="020B0604030504040204" pitchFamily="34" charset="0"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it-IT" dirty="0">
              <a:solidFill>
                <a:srgbClr val="082663"/>
              </a:solidFill>
              <a:latin typeface="Verdana" panose="020B0604030504040204" pitchFamily="34" charset="0"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it-IT" dirty="0" smtClean="0">
              <a:solidFill>
                <a:srgbClr val="082663"/>
              </a:solidFill>
              <a:latin typeface="Verdana" panose="020B0604030504040204" pitchFamily="34" charset="0"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it-IT" dirty="0">
              <a:solidFill>
                <a:srgbClr val="082663"/>
              </a:solidFill>
              <a:latin typeface="Verdana" panose="020B0604030504040204" pitchFamily="34" charset="0"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it-IT" dirty="0" smtClean="0">
              <a:solidFill>
                <a:srgbClr val="082663"/>
              </a:solidFill>
              <a:latin typeface="Verdana" panose="020B0604030504040204" pitchFamily="34" charset="0"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mmagine 8" descr="Scienze: Il ciclo dell'acqua | MAMMA E CASALING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44" y="2034173"/>
            <a:ext cx="3246150" cy="221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Risultati immagini per ciclo dell'acqua | Ciclo dell'acqua, Istruzione,  Scienz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80" y="4305870"/>
            <a:ext cx="5035520" cy="233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/>
              <a:t>https://www.youtube.com/watch?v=q_bhYA8QPhs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2137742" y="8080516"/>
            <a:ext cx="1128010" cy="1541224"/>
          </a:xfrm>
        </p:spPr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510236" y="1772816"/>
            <a:ext cx="6156176" cy="474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Esperimento: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BARCA VA…”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Materiale: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barchetta di carta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bacinella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Acqua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goccia di detersivo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Procedimento: Riempiamo la bacinella d’ acqua, mettiamo contro il bordo la barca. Versiamo dietro la barca una goccia di detersivo… Osserviamo: La barchetta si sposta Conclusione: Il detersivo “rompe” la “pelle” dell’ acqua, sposta le molecole che “scappano” e fanno muovere la nave.</a:t>
            </a:r>
          </a:p>
          <a:p>
            <a:r>
              <a:rPr lang="it-IT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(21) Barchetta a sapone - </a:t>
            </a:r>
            <a:r>
              <a:rPr lang="it-IT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YouTube</a:t>
            </a:r>
            <a:endParaRPr lang="it-IT" dirty="0"/>
          </a:p>
        </p:txBody>
      </p:sp>
      <p:pic>
        <p:nvPicPr>
          <p:cNvPr id="8" name="Picture 4" descr="FJ Lab: costruiamo una barchetta a sapone - Focus Jun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" y="1680216"/>
            <a:ext cx="2167440" cy="189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J Lab: costruiamo una barchetta a sapone - Focus Junio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3" b="15023"/>
          <a:stretch>
            <a:fillRect/>
          </a:stretch>
        </p:blipFill>
        <p:spPr bwMode="auto">
          <a:xfrm>
            <a:off x="2207819" y="1700852"/>
            <a:ext cx="2115865" cy="187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J Lab: costruiamo una barchetta a sapone - Focus Juni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" y="3927779"/>
            <a:ext cx="2152039" cy="223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J Lab: costruiamo una barchetta a sapone - Focus Juni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12" y="3927779"/>
            <a:ext cx="2189435" cy="223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9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dirty="0">
                <a:hlinkClick r:id="rId3"/>
              </a:rPr>
              <a:t>(29) Come fare una barca di carta fai da te | Origami - </a:t>
            </a:r>
            <a:r>
              <a:rPr lang="it-IT" dirty="0" err="1">
                <a:hlinkClick r:id="rId3"/>
              </a:rPr>
              <a:t>YouTube</a:t>
            </a:r>
            <a:endParaRPr lang="it-IT" dirty="0"/>
          </a:p>
        </p:txBody>
      </p:sp>
      <p:pic>
        <p:nvPicPr>
          <p:cNvPr id="5122" name="Picture 2" descr="barchetta di car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2204864"/>
            <a:ext cx="3389059" cy="299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reare con la carta : Barchetta di carta: come farla e come realizzare  splendide decorazioni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57" y="2528002"/>
            <a:ext cx="252028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600204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522413" y="5087422"/>
            <a:ext cx="6181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Grazie </a:t>
            </a:r>
            <a:r>
              <a:rPr lang="it-IT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per l’attenzione</a:t>
            </a:r>
            <a:endParaRPr lang="it-IT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5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ni di terra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323_TF02801065.potx" id="{A09EE1DC-32EF-4507-9490-18CCB452A9FE}" vid="{1F5BAAB2-4DF8-454E-B55B-E48B5FC2B11B}"/>
    </a:ext>
  </a:extLst>
</a:theme>
</file>

<file path=ppt/theme/theme2.xml><?xml version="1.0" encoding="utf-8"?>
<a:theme xmlns:a="http://schemas.openxmlformats.org/drawingml/2006/main" name="Tema di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colori terra (widescreen)</Template>
  <TotalTime>95</TotalTime>
  <Words>244</Words>
  <Application>Microsoft Office PowerPoint</Application>
  <PresentationFormat>Personalizzato</PresentationFormat>
  <Paragraphs>49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Algerian</vt:lpstr>
      <vt:lpstr>Arial</vt:lpstr>
      <vt:lpstr>Arial Black</vt:lpstr>
      <vt:lpstr>Calibri</vt:lpstr>
      <vt:lpstr>Corbel</vt:lpstr>
      <vt:lpstr>Symbol</vt:lpstr>
      <vt:lpstr>Times</vt:lpstr>
      <vt:lpstr>Times New Roman</vt:lpstr>
      <vt:lpstr>Verdana</vt:lpstr>
      <vt:lpstr>Toni di terra 16x9</vt:lpstr>
      <vt:lpstr>I.C.3 PONTE-SICILIANO POMIGLIANO D’ ARCO</vt:lpstr>
      <vt:lpstr>Presentazione standard di PowerPoint</vt:lpstr>
      <vt:lpstr>I sumeri furono un popolo di inventori</vt:lpstr>
      <vt:lpstr>Artigianato e commercio</vt:lpstr>
      <vt:lpstr>Presentazione standard di PowerPoint</vt:lpstr>
      <vt:lpstr>Il ciclo dell’ acqua</vt:lpstr>
      <vt:lpstr>Presentazione standard di PowerPoint</vt:lpstr>
      <vt:lpstr>https://www.youtube.com/watch?v=q_bhYA8QPhs</vt:lpstr>
      <vt:lpstr> (29) Come fare una barca di carta fai da te | Origami - YouTube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I.C.3 PONTE-SICILIANO POMIGLIANO D’ ARCO</dc:title>
  <dc:creator>salvatore</dc:creator>
  <cp:lastModifiedBy>salvatore</cp:lastModifiedBy>
  <cp:revision>14</cp:revision>
  <dcterms:created xsi:type="dcterms:W3CDTF">2020-12-10T17:31:15Z</dcterms:created>
  <dcterms:modified xsi:type="dcterms:W3CDTF">2020-12-11T10:00:42Z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