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77" r:id="rId2"/>
    <p:sldId id="258" r:id="rId3"/>
    <p:sldId id="257" r:id="rId4"/>
    <p:sldId id="263" r:id="rId5"/>
    <p:sldId id="260" r:id="rId6"/>
    <p:sldId id="259" r:id="rId7"/>
    <p:sldId id="271" r:id="rId8"/>
    <p:sldId id="267" r:id="rId9"/>
    <p:sldId id="272" r:id="rId10"/>
    <p:sldId id="274" r:id="rId11"/>
    <p:sldId id="264" r:id="rId12"/>
    <p:sldId id="273" r:id="rId13"/>
    <p:sldId id="270" r:id="rId14"/>
    <p:sldId id="275" r:id="rId15"/>
    <p:sldId id="269" r:id="rId16"/>
    <p:sldId id="282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2EF"/>
    <a:srgbClr val="B9F9F9"/>
    <a:srgbClr val="CCFF99"/>
    <a:srgbClr val="33CC33"/>
    <a:srgbClr val="66FF33"/>
    <a:srgbClr val="FFB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332" autoAdjust="0"/>
  </p:normalViewPr>
  <p:slideViewPr>
    <p:cSldViewPr snapToGrid="0">
      <p:cViewPr varScale="1">
        <p:scale>
          <a:sx n="94" d="100"/>
          <a:sy n="94" d="100"/>
        </p:scale>
        <p:origin x="1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78038-5F29-40F6-A20B-2EC1B5CC74FE}" type="datetimeFigureOut">
              <a:rPr lang="it-IT" smtClean="0"/>
              <a:t>17/12/2020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997A1-D147-48FF-BEB2-A6C487203F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47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997A1-D147-48FF-BEB2-A6C487203F0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33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997A1-D147-48FF-BEB2-A6C487203F0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311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Esprime </a:t>
            </a:r>
            <a:r>
              <a:rPr lang="it-IT" dirty="0" err="1" smtClean="0"/>
              <a:t>pensieri,emozioni,stati</a:t>
            </a:r>
            <a:r>
              <a:rPr lang="it-IT" baseline="0" dirty="0" smtClean="0"/>
              <a:t> d’animo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997A1-D147-48FF-BEB2-A6C487203F0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16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5.gif"/><Relationship Id="rId4" Type="http://schemas.openxmlformats.org/officeDocument/2006/relationships/image" Target="../media/image34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Y0dwaXyANk" TargetMode="External"/><Relationship Id="rId5" Type="http://schemas.openxmlformats.org/officeDocument/2006/relationships/image" Target="../media/image39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fif"/><Relationship Id="rId5" Type="http://schemas.openxmlformats.org/officeDocument/2006/relationships/image" Target="../media/image10.jf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23.png"/><Relationship Id="rId7" Type="http://schemas.openxmlformats.org/officeDocument/2006/relationships/image" Target="../media/image1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fif"/><Relationship Id="rId4" Type="http://schemas.openxmlformats.org/officeDocument/2006/relationships/image" Target="../media/image24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10800000" flipV="1">
            <a:off x="1631104" y="1141324"/>
            <a:ext cx="8989958" cy="4571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Attività asincrona </a:t>
            </a:r>
            <a:br>
              <a:rPr lang="it-IT" sz="2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2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 4  c  Italiano ,- arte – INGLESE -  Ed. civica..</a:t>
            </a:r>
            <a:br>
              <a:rPr lang="it-IT" sz="2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it-IT" sz="2400" b="1" cap="none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ins.Zanfardino</a:t>
            </a:r>
            <a:endParaRPr lang="it-IT" sz="24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31419" y="4865913"/>
            <a:ext cx="6400800" cy="195942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6" y="109360"/>
            <a:ext cx="1596976" cy="1596976"/>
          </a:xfrm>
          <a:prstGeom prst="rect">
            <a:avLst/>
          </a:prstGeom>
        </p:spPr>
      </p:pic>
      <p:sp>
        <p:nvSpPr>
          <p:cNvPr id="10" name="Pergamena 2 9"/>
          <p:cNvSpPr/>
          <p:nvPr/>
        </p:nvSpPr>
        <p:spPr>
          <a:xfrm rot="917593">
            <a:off x="9210988" y="242595"/>
            <a:ext cx="2820149" cy="167602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PENSIERI DI NATALE</a:t>
            </a:r>
            <a:endParaRPr lang="it-IT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17" y="1969410"/>
            <a:ext cx="4322211" cy="485593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721123"/>
            <a:ext cx="6482443" cy="49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" y="3535136"/>
            <a:ext cx="4354285" cy="326571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14" y="1279941"/>
            <a:ext cx="4507121" cy="546117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0822" y="283245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RACCONTI E CURIOSITA’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79" y="92133"/>
            <a:ext cx="2928382" cy="3328702"/>
          </a:xfrm>
          <a:prstGeom prst="rect">
            <a:avLst/>
          </a:prstGeom>
        </p:spPr>
      </p:pic>
      <p:sp>
        <p:nvSpPr>
          <p:cNvPr id="3" name="Piastra 2"/>
          <p:cNvSpPr/>
          <p:nvPr/>
        </p:nvSpPr>
        <p:spPr>
          <a:xfrm>
            <a:off x="150822" y="1279941"/>
            <a:ext cx="2532642" cy="1389888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L’angolo della lettura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04" y="3683430"/>
            <a:ext cx="2042113" cy="2969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55" y="207026"/>
            <a:ext cx="1460312" cy="1445100"/>
          </a:xfrm>
          <a:prstGeom prst="rect">
            <a:avLst/>
          </a:prstGeom>
        </p:spPr>
      </p:pic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5677" y="499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270084" y="152400"/>
            <a:ext cx="648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 IDEE PER …UN BIGLIETTO D’AUGURI FAI DA TE</a:t>
            </a:r>
          </a:p>
          <a:p>
            <a:r>
              <a:rPr lang="it-IT" dirty="0" smtClean="0">
                <a:solidFill>
                  <a:schemeClr val="bg2"/>
                </a:solidFill>
              </a:rPr>
              <a:t>OPPURE CONSULTA IL SITO: BIGLIETTI D’AUGURI DI NATALE</a:t>
            </a:r>
            <a:endParaRPr lang="it-IT" dirty="0">
              <a:solidFill>
                <a:schemeClr val="bg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927872"/>
            <a:ext cx="2466975" cy="18478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03" y="798731"/>
            <a:ext cx="1895475" cy="24098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73" y="3557556"/>
            <a:ext cx="3215443" cy="27017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7" y="2003643"/>
            <a:ext cx="4405201" cy="449838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09" y="3208556"/>
            <a:ext cx="21717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9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714" y="566121"/>
            <a:ext cx="8534400" cy="628365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Educazione civica</a:t>
            </a:r>
            <a:br>
              <a:rPr lang="it-IT" sz="20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</a:br>
            <a:r>
              <a:rPr lang="it-IT" sz="20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il RISPETTO PER le fedi religiose</a:t>
            </a:r>
            <a:endParaRPr lang="it-IT" sz="2000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56" y="1548713"/>
            <a:ext cx="6545396" cy="450609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5" y="2797481"/>
            <a:ext cx="4415481" cy="37115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8" y="5008862"/>
            <a:ext cx="1198531" cy="14001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6" y="1264001"/>
            <a:ext cx="1689958" cy="15334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57" y="1753008"/>
            <a:ext cx="1689958" cy="15334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82" y="316572"/>
            <a:ext cx="1689958" cy="15303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72" y="133386"/>
            <a:ext cx="1689958" cy="153348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90" y="1627221"/>
            <a:ext cx="1689958" cy="15303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3" y="2835300"/>
            <a:ext cx="4415481" cy="37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0384" y="514046"/>
            <a:ext cx="7567159" cy="2011440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THIS IS CHRISMAS</a:t>
            </a:r>
            <a:b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</a:t>
            </a:r>
            <a: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lennon</a:t>
            </a:r>
            <a: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famoso canto natalizio ,forse tra i </a:t>
            </a:r>
            <a:r>
              <a:rPr lang="it-IT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piu’</a:t>
            </a:r>
            <a:r>
              <a:rPr lang="it-IT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belli.. </a:t>
            </a:r>
            <a:endParaRPr lang="it-IT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jY0dwaXyAN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58743" y="3343004"/>
            <a:ext cx="3657600" cy="2057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83" y="344712"/>
            <a:ext cx="3274475" cy="21807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3" y="2694820"/>
            <a:ext cx="5245100" cy="39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32371" y="394692"/>
            <a:ext cx="4800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b="1" dirty="0"/>
              <a:t>TESTO</a:t>
            </a:r>
          </a:p>
          <a:p>
            <a:pPr fontAlgn="base"/>
            <a:r>
              <a:rPr lang="it-IT" b="1" dirty="0"/>
              <a:t>Happy Christmas, </a:t>
            </a:r>
            <a:r>
              <a:rPr lang="it-IT" b="1" dirty="0" err="1"/>
              <a:t>Kyoko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Happy Christmas, Julian</a:t>
            </a:r>
          </a:p>
          <a:p>
            <a:pPr fontAlgn="base"/>
            <a:r>
              <a:rPr lang="it-IT" b="1" dirty="0"/>
              <a:t>And so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Christmas</a:t>
            </a:r>
            <a:br>
              <a:rPr lang="it-IT" b="1" dirty="0"/>
            </a:br>
            <a:r>
              <a:rPr lang="it-IT" b="1" dirty="0"/>
              <a:t>And </a:t>
            </a:r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done</a:t>
            </a:r>
            <a:r>
              <a:rPr lang="it-IT" b="1" dirty="0"/>
              <a:t>?</a:t>
            </a:r>
            <a:br>
              <a:rPr lang="it-IT" b="1" dirty="0"/>
            </a:br>
            <a:r>
              <a:rPr lang="it-IT" b="1" dirty="0" err="1"/>
              <a:t>Another</a:t>
            </a:r>
            <a:r>
              <a:rPr lang="it-IT" b="1" dirty="0"/>
              <a:t> </a:t>
            </a:r>
            <a:r>
              <a:rPr lang="it-IT" b="1" dirty="0" err="1"/>
              <a:t>year</a:t>
            </a:r>
            <a:r>
              <a:rPr lang="it-IT" b="1" dirty="0"/>
              <a:t> over</a:t>
            </a:r>
            <a:br>
              <a:rPr lang="it-IT" b="1" dirty="0"/>
            </a:br>
            <a:r>
              <a:rPr lang="it-IT" b="1" dirty="0"/>
              <a:t>And a new </a:t>
            </a:r>
            <a:r>
              <a:rPr lang="it-IT" b="1" dirty="0" err="1"/>
              <a:t>one</a:t>
            </a:r>
            <a:r>
              <a:rPr lang="it-IT" b="1" dirty="0"/>
              <a:t> just </a:t>
            </a:r>
            <a:r>
              <a:rPr lang="it-IT" b="1" dirty="0" err="1"/>
              <a:t>begun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And so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Christmas</a:t>
            </a:r>
            <a:br>
              <a:rPr lang="it-IT" b="1" dirty="0"/>
            </a:br>
            <a:r>
              <a:rPr lang="it-IT" b="1" dirty="0"/>
              <a:t>I </a:t>
            </a:r>
            <a:r>
              <a:rPr lang="it-IT" b="1" dirty="0" err="1"/>
              <a:t>hope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fun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The </a:t>
            </a:r>
            <a:r>
              <a:rPr lang="it-IT" b="1" dirty="0" err="1"/>
              <a:t>near</a:t>
            </a:r>
            <a:r>
              <a:rPr lang="it-IT" b="1" dirty="0"/>
              <a:t> and the </a:t>
            </a:r>
            <a:r>
              <a:rPr lang="it-IT" b="1" dirty="0" err="1"/>
              <a:t>dear</a:t>
            </a:r>
            <a:r>
              <a:rPr lang="it-IT" b="1" dirty="0"/>
              <a:t> </a:t>
            </a:r>
            <a:r>
              <a:rPr lang="it-IT" b="1" dirty="0" err="1"/>
              <a:t>ones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The </a:t>
            </a:r>
            <a:r>
              <a:rPr lang="it-IT" b="1" dirty="0" err="1"/>
              <a:t>old</a:t>
            </a:r>
            <a:r>
              <a:rPr lang="it-IT" b="1" dirty="0"/>
              <a:t> and the </a:t>
            </a:r>
            <a:r>
              <a:rPr lang="it-IT" b="1" dirty="0" err="1"/>
              <a:t>young</a:t>
            </a:r>
            <a:endParaRPr lang="it-IT" b="1" dirty="0"/>
          </a:p>
          <a:p>
            <a:pPr fontAlgn="base"/>
            <a:r>
              <a:rPr lang="it-IT" b="1" dirty="0"/>
              <a:t>A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merry</a:t>
            </a:r>
            <a:r>
              <a:rPr lang="it-IT" b="1" dirty="0"/>
              <a:t> Christmas</a:t>
            </a:r>
            <a:br>
              <a:rPr lang="it-IT" b="1" dirty="0"/>
            </a:br>
            <a:r>
              <a:rPr lang="it-IT" b="1" dirty="0"/>
              <a:t>And a happy New </a:t>
            </a:r>
            <a:r>
              <a:rPr lang="it-IT" b="1" dirty="0" err="1"/>
              <a:t>Year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Let’s</a:t>
            </a:r>
            <a:r>
              <a:rPr lang="it-IT" b="1" dirty="0"/>
              <a:t> </a:t>
            </a:r>
            <a:r>
              <a:rPr lang="it-IT" b="1" dirty="0" err="1"/>
              <a:t>hope</a:t>
            </a:r>
            <a:r>
              <a:rPr lang="it-IT" b="1" dirty="0"/>
              <a:t> </a:t>
            </a:r>
            <a:r>
              <a:rPr lang="it-IT" b="1" dirty="0" err="1"/>
              <a:t>it’s</a:t>
            </a:r>
            <a:r>
              <a:rPr lang="it-IT" b="1" dirty="0"/>
              <a:t> a </a:t>
            </a:r>
            <a:r>
              <a:rPr lang="it-IT" b="1" dirty="0" err="1"/>
              <a:t>good</a:t>
            </a:r>
            <a:r>
              <a:rPr lang="it-IT" b="1" dirty="0"/>
              <a:t> </a:t>
            </a:r>
            <a:r>
              <a:rPr lang="it-IT" b="1" dirty="0" err="1"/>
              <a:t>one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Without</a:t>
            </a:r>
            <a:r>
              <a:rPr lang="it-IT" b="1" dirty="0"/>
              <a:t> </a:t>
            </a:r>
            <a:r>
              <a:rPr lang="it-IT" b="1" dirty="0" err="1"/>
              <a:t>any</a:t>
            </a:r>
            <a:r>
              <a:rPr lang="it-IT" b="1" dirty="0"/>
              <a:t> </a:t>
            </a:r>
            <a:r>
              <a:rPr lang="it-IT" b="1" dirty="0" err="1"/>
              <a:t>fear</a:t>
            </a:r>
            <a:endParaRPr lang="it-IT" b="1" dirty="0"/>
          </a:p>
          <a:p>
            <a:pPr fontAlgn="base"/>
            <a:r>
              <a:rPr lang="it-IT" b="1" dirty="0"/>
              <a:t>And so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Christmas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/>
              <a:t>For </a:t>
            </a:r>
            <a:r>
              <a:rPr lang="it-IT" b="1" dirty="0" err="1"/>
              <a:t>weak</a:t>
            </a:r>
            <a:r>
              <a:rPr lang="it-IT" b="1" dirty="0"/>
              <a:t> and for strong (</a:t>
            </a:r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want</a:t>
            </a:r>
            <a:r>
              <a:rPr lang="it-IT" b="1" dirty="0"/>
              <a:t> </a:t>
            </a:r>
            <a:r>
              <a:rPr lang="it-IT" b="1" dirty="0" err="1"/>
              <a:t>it</a:t>
            </a:r>
            <a:r>
              <a:rPr lang="it-IT" b="1" dirty="0"/>
              <a:t>)</a:t>
            </a:r>
            <a:br>
              <a:rPr lang="it-IT" b="1" dirty="0"/>
            </a:br>
            <a:r>
              <a:rPr lang="it-IT" b="1" dirty="0"/>
              <a:t>For </a:t>
            </a:r>
            <a:r>
              <a:rPr lang="it-IT" b="1" dirty="0" err="1"/>
              <a:t>rich</a:t>
            </a:r>
            <a:r>
              <a:rPr lang="it-IT" b="1" dirty="0"/>
              <a:t> and the </a:t>
            </a:r>
            <a:r>
              <a:rPr lang="it-IT" b="1" dirty="0" err="1"/>
              <a:t>poor</a:t>
            </a:r>
            <a:r>
              <a:rPr lang="it-IT" b="1" dirty="0"/>
              <a:t> </a:t>
            </a:r>
            <a:r>
              <a:rPr lang="it-IT" b="1" dirty="0" err="1"/>
              <a:t>ones</a:t>
            </a:r>
            <a:r>
              <a:rPr lang="it-IT" b="1" dirty="0"/>
              <a:t>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/>
              <a:t>The road </a:t>
            </a:r>
            <a:r>
              <a:rPr lang="it-IT" b="1" dirty="0" err="1"/>
              <a:t>is</a:t>
            </a:r>
            <a:r>
              <a:rPr lang="it-IT" b="1" dirty="0"/>
              <a:t> so long (</a:t>
            </a:r>
            <a:r>
              <a:rPr lang="it-IT" b="1" dirty="0" err="1"/>
              <a:t>Now</a:t>
            </a:r>
            <a:r>
              <a:rPr lang="it-IT" b="1" dirty="0"/>
              <a:t>)</a:t>
            </a:r>
            <a:br>
              <a:rPr lang="it-IT" b="1" dirty="0"/>
            </a:br>
            <a:r>
              <a:rPr lang="it-IT" b="1" dirty="0"/>
              <a:t>And so Happy Christmas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/>
              <a:t>For </a:t>
            </a:r>
            <a:r>
              <a:rPr lang="it-IT" b="1" dirty="0" err="1"/>
              <a:t>black</a:t>
            </a:r>
            <a:r>
              <a:rPr lang="it-IT" b="1" dirty="0"/>
              <a:t> and for </a:t>
            </a:r>
            <a:r>
              <a:rPr lang="it-IT" b="1" dirty="0" err="1"/>
              <a:t>white</a:t>
            </a:r>
            <a:r>
              <a:rPr lang="it-IT" b="1" dirty="0"/>
              <a:t> (</a:t>
            </a:r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want</a:t>
            </a:r>
            <a:r>
              <a:rPr lang="it-IT" b="1" dirty="0"/>
              <a:t> </a:t>
            </a:r>
            <a:r>
              <a:rPr lang="it-IT" b="1" dirty="0" err="1"/>
              <a:t>it</a:t>
            </a:r>
            <a:r>
              <a:rPr lang="it-IT" b="1" dirty="0"/>
              <a:t>)</a:t>
            </a:r>
            <a:br>
              <a:rPr lang="it-IT" b="1" dirty="0"/>
            </a:br>
            <a:r>
              <a:rPr lang="it-IT" b="1" dirty="0"/>
              <a:t>For </a:t>
            </a:r>
            <a:r>
              <a:rPr lang="it-IT" b="1" dirty="0" err="1"/>
              <a:t>yellow</a:t>
            </a:r>
            <a:r>
              <a:rPr lang="it-IT" b="1" dirty="0"/>
              <a:t> and </a:t>
            </a:r>
            <a:r>
              <a:rPr lang="it-IT" b="1" dirty="0" err="1"/>
              <a:t>red</a:t>
            </a:r>
            <a:r>
              <a:rPr lang="it-IT" b="1" dirty="0"/>
              <a:t> </a:t>
            </a:r>
            <a:r>
              <a:rPr lang="it-IT" b="1" dirty="0" err="1"/>
              <a:t>ones</a:t>
            </a:r>
            <a:r>
              <a:rPr lang="it-IT" b="1" dirty="0"/>
              <a:t>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 err="1"/>
              <a:t>Let’s</a:t>
            </a:r>
            <a:r>
              <a:rPr lang="it-IT" b="1" dirty="0"/>
              <a:t> stop </a:t>
            </a:r>
            <a:r>
              <a:rPr lang="it-IT" b="1" dirty="0" err="1"/>
              <a:t>all</a:t>
            </a:r>
            <a:r>
              <a:rPr lang="it-IT" b="1" dirty="0"/>
              <a:t> the </a:t>
            </a:r>
            <a:r>
              <a:rPr lang="it-IT" b="1" dirty="0" err="1"/>
              <a:t>fight</a:t>
            </a:r>
            <a:r>
              <a:rPr lang="it-IT" b="1" dirty="0"/>
              <a:t> (</a:t>
            </a:r>
            <a:r>
              <a:rPr lang="it-IT" b="1" dirty="0" err="1"/>
              <a:t>Now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868886" y="117693"/>
            <a:ext cx="51815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b="1" dirty="0"/>
              <a:t>A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merry</a:t>
            </a:r>
            <a:r>
              <a:rPr lang="it-IT" b="1" dirty="0"/>
              <a:t> Christmas</a:t>
            </a:r>
            <a:br>
              <a:rPr lang="it-IT" b="1" dirty="0"/>
            </a:br>
            <a:r>
              <a:rPr lang="it-IT" b="1" dirty="0"/>
              <a:t>And a happy New </a:t>
            </a:r>
            <a:r>
              <a:rPr lang="it-IT" b="1" dirty="0" err="1"/>
              <a:t>Year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Let’s</a:t>
            </a:r>
            <a:r>
              <a:rPr lang="it-IT" b="1" dirty="0"/>
              <a:t> </a:t>
            </a:r>
            <a:r>
              <a:rPr lang="it-IT" b="1" dirty="0" err="1"/>
              <a:t>hope</a:t>
            </a:r>
            <a:r>
              <a:rPr lang="it-IT" b="1" dirty="0"/>
              <a:t> </a:t>
            </a:r>
            <a:r>
              <a:rPr lang="it-IT" b="1" dirty="0" err="1"/>
              <a:t>it’s</a:t>
            </a:r>
            <a:r>
              <a:rPr lang="it-IT" b="1" dirty="0"/>
              <a:t> a </a:t>
            </a:r>
            <a:r>
              <a:rPr lang="it-IT" b="1" dirty="0" err="1"/>
              <a:t>good</a:t>
            </a:r>
            <a:r>
              <a:rPr lang="it-IT" b="1" dirty="0"/>
              <a:t> </a:t>
            </a:r>
            <a:r>
              <a:rPr lang="it-IT" b="1" dirty="0" err="1"/>
              <a:t>one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Without</a:t>
            </a:r>
            <a:r>
              <a:rPr lang="it-IT" b="1" dirty="0"/>
              <a:t> </a:t>
            </a:r>
            <a:r>
              <a:rPr lang="it-IT" b="1" dirty="0" err="1"/>
              <a:t>any</a:t>
            </a:r>
            <a:r>
              <a:rPr lang="it-IT" b="1" dirty="0"/>
              <a:t> </a:t>
            </a:r>
            <a:r>
              <a:rPr lang="it-IT" b="1" dirty="0" err="1"/>
              <a:t>fear</a:t>
            </a:r>
            <a:endParaRPr lang="it-IT" b="1" dirty="0"/>
          </a:p>
          <a:p>
            <a:pPr fontAlgn="base"/>
            <a:r>
              <a:rPr lang="it-IT" b="1" dirty="0"/>
              <a:t>And so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Christmas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/>
              <a:t>And </a:t>
            </a:r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we</a:t>
            </a:r>
            <a:r>
              <a:rPr lang="it-IT" b="1" dirty="0"/>
              <a:t> </a:t>
            </a:r>
            <a:r>
              <a:rPr lang="it-IT" b="1" dirty="0" err="1"/>
              <a:t>done</a:t>
            </a:r>
            <a:r>
              <a:rPr lang="it-IT" b="1" dirty="0"/>
              <a:t>? (</a:t>
            </a:r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want</a:t>
            </a:r>
            <a:r>
              <a:rPr lang="it-IT" b="1" dirty="0"/>
              <a:t> </a:t>
            </a:r>
            <a:r>
              <a:rPr lang="it-IT" b="1" dirty="0" err="1"/>
              <a:t>it</a:t>
            </a:r>
            <a:r>
              <a:rPr lang="it-IT" b="1" dirty="0"/>
              <a:t>)</a:t>
            </a:r>
            <a:br>
              <a:rPr lang="it-IT" b="1" dirty="0"/>
            </a:br>
            <a:r>
              <a:rPr lang="it-IT" b="1" dirty="0" err="1"/>
              <a:t>Another</a:t>
            </a:r>
            <a:r>
              <a:rPr lang="it-IT" b="1" dirty="0"/>
              <a:t> </a:t>
            </a:r>
            <a:r>
              <a:rPr lang="it-IT" b="1" dirty="0" err="1"/>
              <a:t>year</a:t>
            </a:r>
            <a:r>
              <a:rPr lang="it-IT" b="1" dirty="0"/>
              <a:t> over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/>
              <a:t>And a new </a:t>
            </a:r>
            <a:r>
              <a:rPr lang="it-IT" b="1" dirty="0" err="1"/>
              <a:t>one</a:t>
            </a:r>
            <a:r>
              <a:rPr lang="it-IT" b="1" dirty="0"/>
              <a:t> just </a:t>
            </a:r>
            <a:r>
              <a:rPr lang="it-IT" b="1" dirty="0" err="1"/>
              <a:t>begun</a:t>
            </a:r>
            <a:r>
              <a:rPr lang="it-IT" b="1" dirty="0"/>
              <a:t> (</a:t>
            </a:r>
            <a:r>
              <a:rPr lang="it-IT" b="1" dirty="0" err="1"/>
              <a:t>Now</a:t>
            </a:r>
            <a:r>
              <a:rPr lang="it-IT" b="1" dirty="0"/>
              <a:t>)</a:t>
            </a:r>
            <a:br>
              <a:rPr lang="it-IT" b="1" dirty="0"/>
            </a:br>
            <a:r>
              <a:rPr lang="it-IT" b="1" dirty="0"/>
              <a:t>And so Happy Christmas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 err="1"/>
              <a:t>We</a:t>
            </a:r>
            <a:r>
              <a:rPr lang="it-IT" b="1" dirty="0"/>
              <a:t> </a:t>
            </a:r>
            <a:r>
              <a:rPr lang="it-IT" b="1" dirty="0" err="1"/>
              <a:t>hope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fun</a:t>
            </a:r>
            <a:r>
              <a:rPr lang="it-IT" b="1" dirty="0"/>
              <a:t> (</a:t>
            </a:r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want</a:t>
            </a:r>
            <a:r>
              <a:rPr lang="it-IT" b="1" dirty="0"/>
              <a:t> </a:t>
            </a:r>
            <a:r>
              <a:rPr lang="it-IT" b="1" dirty="0" err="1"/>
              <a:t>it</a:t>
            </a:r>
            <a:r>
              <a:rPr lang="it-IT" b="1" dirty="0"/>
              <a:t>)</a:t>
            </a:r>
            <a:br>
              <a:rPr lang="it-IT" b="1" dirty="0"/>
            </a:br>
            <a:r>
              <a:rPr lang="it-IT" b="1" dirty="0"/>
              <a:t>The </a:t>
            </a:r>
            <a:r>
              <a:rPr lang="it-IT" b="1" dirty="0" err="1"/>
              <a:t>near</a:t>
            </a:r>
            <a:r>
              <a:rPr lang="it-IT" b="1" dirty="0"/>
              <a:t> and the </a:t>
            </a:r>
            <a:r>
              <a:rPr lang="it-IT" b="1" dirty="0" err="1"/>
              <a:t>dear</a:t>
            </a:r>
            <a:r>
              <a:rPr lang="it-IT" b="1" dirty="0"/>
              <a:t> </a:t>
            </a:r>
            <a:r>
              <a:rPr lang="it-IT" b="1" dirty="0" err="1"/>
              <a:t>one</a:t>
            </a:r>
            <a:r>
              <a:rPr lang="it-IT" b="1" dirty="0"/>
              <a:t> (War </a:t>
            </a:r>
            <a:r>
              <a:rPr lang="it-IT" b="1" dirty="0" err="1"/>
              <a:t>is</a:t>
            </a:r>
            <a:r>
              <a:rPr lang="it-IT" b="1" dirty="0"/>
              <a:t> over)</a:t>
            </a:r>
            <a:br>
              <a:rPr lang="it-IT" b="1" dirty="0"/>
            </a:br>
            <a:r>
              <a:rPr lang="it-IT" b="1" dirty="0"/>
              <a:t>The </a:t>
            </a:r>
            <a:r>
              <a:rPr lang="it-IT" b="1" dirty="0" err="1"/>
              <a:t>old</a:t>
            </a:r>
            <a:r>
              <a:rPr lang="it-IT" b="1" dirty="0"/>
              <a:t> and the </a:t>
            </a:r>
            <a:r>
              <a:rPr lang="it-IT" b="1" dirty="0" err="1"/>
              <a:t>young</a:t>
            </a:r>
            <a:r>
              <a:rPr lang="it-IT" b="1" dirty="0"/>
              <a:t> (</a:t>
            </a:r>
            <a:r>
              <a:rPr lang="it-IT" b="1" dirty="0" err="1"/>
              <a:t>Now</a:t>
            </a:r>
            <a:r>
              <a:rPr lang="it-IT" b="1" dirty="0"/>
              <a:t>)</a:t>
            </a:r>
          </a:p>
          <a:p>
            <a:pPr fontAlgn="base"/>
            <a:r>
              <a:rPr lang="it-IT" b="1" dirty="0"/>
              <a:t>A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merry</a:t>
            </a:r>
            <a:r>
              <a:rPr lang="it-IT" b="1" dirty="0"/>
              <a:t> Christmas</a:t>
            </a:r>
            <a:br>
              <a:rPr lang="it-IT" b="1" dirty="0"/>
            </a:br>
            <a:r>
              <a:rPr lang="it-IT" b="1" dirty="0"/>
              <a:t>And a happy New </a:t>
            </a:r>
            <a:r>
              <a:rPr lang="it-IT" b="1" dirty="0" err="1"/>
              <a:t>Year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Let’s</a:t>
            </a:r>
            <a:r>
              <a:rPr lang="it-IT" b="1" dirty="0"/>
              <a:t> </a:t>
            </a:r>
            <a:r>
              <a:rPr lang="it-IT" b="1" dirty="0" err="1"/>
              <a:t>hope</a:t>
            </a:r>
            <a:r>
              <a:rPr lang="it-IT" b="1" dirty="0"/>
              <a:t> </a:t>
            </a:r>
            <a:r>
              <a:rPr lang="it-IT" b="1" dirty="0" err="1"/>
              <a:t>it’s</a:t>
            </a:r>
            <a:r>
              <a:rPr lang="it-IT" b="1" dirty="0"/>
              <a:t> a </a:t>
            </a:r>
            <a:r>
              <a:rPr lang="it-IT" b="1" dirty="0" err="1"/>
              <a:t>good</a:t>
            </a:r>
            <a:r>
              <a:rPr lang="it-IT" b="1" dirty="0"/>
              <a:t> </a:t>
            </a:r>
            <a:r>
              <a:rPr lang="it-IT" b="1" dirty="0" err="1"/>
              <a:t>one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 err="1"/>
              <a:t>Without</a:t>
            </a:r>
            <a:r>
              <a:rPr lang="it-IT" b="1" dirty="0"/>
              <a:t> </a:t>
            </a:r>
            <a:r>
              <a:rPr lang="it-IT" b="1" dirty="0" err="1"/>
              <a:t>any</a:t>
            </a:r>
            <a:r>
              <a:rPr lang="it-IT" b="1" dirty="0"/>
              <a:t> </a:t>
            </a:r>
            <a:r>
              <a:rPr lang="it-IT" b="1" dirty="0" err="1"/>
              <a:t>fear</a:t>
            </a:r>
            <a:endParaRPr lang="it-IT" b="1" dirty="0"/>
          </a:p>
          <a:p>
            <a:pPr fontAlgn="base"/>
            <a:r>
              <a:rPr lang="it-IT" b="1" dirty="0"/>
              <a:t>War </a:t>
            </a:r>
            <a:r>
              <a:rPr lang="it-IT" b="1" dirty="0" err="1"/>
              <a:t>is</a:t>
            </a:r>
            <a:r>
              <a:rPr lang="it-IT" b="1" dirty="0"/>
              <a:t> over </a:t>
            </a:r>
            <a:r>
              <a:rPr lang="it-IT" b="1" dirty="0" err="1"/>
              <a:t>if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want</a:t>
            </a:r>
            <a:r>
              <a:rPr lang="it-IT" b="1" dirty="0"/>
              <a:t> </a:t>
            </a:r>
            <a:r>
              <a:rPr lang="it-IT" b="1" dirty="0" err="1"/>
              <a:t>it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War </a:t>
            </a:r>
            <a:r>
              <a:rPr lang="it-IT" b="1" dirty="0" err="1"/>
              <a:t>is</a:t>
            </a:r>
            <a:r>
              <a:rPr lang="it-IT" b="1" dirty="0"/>
              <a:t> over </a:t>
            </a:r>
            <a:r>
              <a:rPr lang="it-IT" b="1" dirty="0" err="1"/>
              <a:t>now</a:t>
            </a:r>
            <a:endParaRPr lang="it-IT" b="1" dirty="0"/>
          </a:p>
          <a:p>
            <a:pPr fontAlgn="base"/>
            <a:endParaRPr lang="it-IT" dirty="0"/>
          </a:p>
        </p:txBody>
      </p:sp>
      <p:sp>
        <p:nvSpPr>
          <p:cNvPr id="3" name="Esplosione 1 2"/>
          <p:cNvSpPr/>
          <p:nvPr/>
        </p:nvSpPr>
        <p:spPr>
          <a:xfrm>
            <a:off x="3438144" y="394692"/>
            <a:ext cx="3200400" cy="240065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 THIS IS </a:t>
            </a:r>
          </a:p>
          <a:p>
            <a:pPr algn="ctr"/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CHRISTMAS </a:t>
            </a:r>
          </a:p>
          <a:p>
            <a:pPr algn="ctr">
              <a:tabLst>
                <a:tab pos="1074738" algn="l"/>
              </a:tabLst>
            </a:pP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 J</a:t>
            </a:r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Lennon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4183592"/>
            <a:ext cx="18288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7085" y="0"/>
            <a:ext cx="507274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Buon Natale, </a:t>
            </a:r>
            <a:r>
              <a:rPr lang="it-IT" b="1" dirty="0" err="1"/>
              <a:t>Kyoko</a:t>
            </a: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Buon Natale, Julian</a:t>
            </a:r>
          </a:p>
          <a:p>
            <a:r>
              <a:rPr lang="it-IT" b="1" dirty="0"/>
              <a:t>E così questo è Natale</a:t>
            </a:r>
            <a:br>
              <a:rPr lang="it-IT" b="1" dirty="0"/>
            </a:br>
            <a:r>
              <a:rPr lang="it-IT" b="1" dirty="0"/>
              <a:t>E cosa hai fatto?</a:t>
            </a:r>
            <a:br>
              <a:rPr lang="it-IT" b="1" dirty="0"/>
            </a:br>
            <a:r>
              <a:rPr lang="it-IT" b="1" dirty="0"/>
              <a:t>Un altro anno finito</a:t>
            </a:r>
            <a:br>
              <a:rPr lang="it-IT" b="1" dirty="0"/>
            </a:br>
            <a:r>
              <a:rPr lang="it-IT" b="1" dirty="0"/>
              <a:t>E uno nuovo è appena iniziato</a:t>
            </a:r>
            <a:br>
              <a:rPr lang="it-IT" b="1" dirty="0"/>
            </a:br>
            <a:r>
              <a:rPr lang="it-IT" b="1" dirty="0"/>
              <a:t>E così questo è Natale</a:t>
            </a:r>
            <a:br>
              <a:rPr lang="it-IT" b="1" dirty="0"/>
            </a:br>
            <a:r>
              <a:rPr lang="it-IT" b="1" dirty="0"/>
              <a:t>Spero ti divertirai</a:t>
            </a:r>
            <a:br>
              <a:rPr lang="it-IT" b="1" dirty="0"/>
            </a:br>
            <a:r>
              <a:rPr lang="it-IT" b="1" dirty="0"/>
              <a:t>I vicini e i cari</a:t>
            </a:r>
            <a:br>
              <a:rPr lang="it-IT" b="1" dirty="0"/>
            </a:br>
            <a:r>
              <a:rPr lang="it-IT" b="1" dirty="0"/>
              <a:t>Il vecchio e il giovane</a:t>
            </a:r>
          </a:p>
          <a:p>
            <a:r>
              <a:rPr lang="it-IT" b="1" dirty="0"/>
              <a:t>Un Buon Natale</a:t>
            </a:r>
            <a:br>
              <a:rPr lang="it-IT" b="1" dirty="0"/>
            </a:br>
            <a:r>
              <a:rPr lang="it-IT" b="1" dirty="0"/>
              <a:t>E felice anno nuovo</a:t>
            </a:r>
            <a:br>
              <a:rPr lang="it-IT" b="1" dirty="0"/>
            </a:br>
            <a:r>
              <a:rPr lang="it-IT" b="1" dirty="0"/>
              <a:t>Speriamo sia uno buono</a:t>
            </a:r>
            <a:br>
              <a:rPr lang="it-IT" b="1" dirty="0"/>
            </a:br>
            <a:r>
              <a:rPr lang="it-IT" b="1" dirty="0"/>
              <a:t>Senza alcun timore</a:t>
            </a:r>
          </a:p>
          <a:p>
            <a:r>
              <a:rPr lang="it-IT" b="1" dirty="0"/>
              <a:t>E così questo è Natale (La guerra è finita)</a:t>
            </a:r>
            <a:br>
              <a:rPr lang="it-IT" b="1" dirty="0"/>
            </a:br>
            <a:r>
              <a:rPr lang="it-IT" b="1" dirty="0"/>
              <a:t>Per i deboli e per i forti (se lo desideri)</a:t>
            </a:r>
            <a:br>
              <a:rPr lang="it-IT" b="1" dirty="0"/>
            </a:br>
            <a:r>
              <a:rPr lang="it-IT" b="1" dirty="0"/>
              <a:t>Per ricchi e per i poveri (La guerra è finita)</a:t>
            </a:r>
            <a:br>
              <a:rPr lang="it-IT" b="1" dirty="0"/>
            </a:br>
            <a:r>
              <a:rPr lang="it-IT" b="1" dirty="0"/>
              <a:t>La strada è così lunga (Ora)</a:t>
            </a:r>
            <a:br>
              <a:rPr lang="it-IT" b="1" dirty="0"/>
            </a:br>
            <a:r>
              <a:rPr lang="it-IT" b="1" dirty="0"/>
              <a:t>E così Buon Natale (La guerra è finita)</a:t>
            </a:r>
            <a:br>
              <a:rPr lang="it-IT" b="1" dirty="0"/>
            </a:br>
            <a:r>
              <a:rPr lang="it-IT" b="1" dirty="0"/>
              <a:t>Per il nero e per il bianco (se lo desideri)</a:t>
            </a:r>
            <a:br>
              <a:rPr lang="it-IT" b="1" dirty="0"/>
            </a:br>
            <a:r>
              <a:rPr lang="it-IT" b="1" dirty="0"/>
              <a:t>Per i gialli e i rossi (La guerra è finita)</a:t>
            </a:r>
            <a:br>
              <a:rPr lang="it-IT" b="1" dirty="0"/>
            </a:br>
            <a:r>
              <a:rPr lang="it-IT" b="1" dirty="0"/>
              <a:t>Finiamo tutte le battaglie(Ora)</a:t>
            </a:r>
          </a:p>
          <a:p>
            <a:r>
              <a:rPr lang="it-IT" b="1" dirty="0"/>
              <a:t>Un Buon Natale</a:t>
            </a:r>
            <a:br>
              <a:rPr lang="it-IT" b="1" dirty="0"/>
            </a:br>
            <a:r>
              <a:rPr lang="it-IT" b="1" dirty="0"/>
              <a:t>E felice anno nuovo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10399" y="272143"/>
            <a:ext cx="48985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Speriamo sia uno buono</a:t>
            </a:r>
            <a:br>
              <a:rPr lang="it-IT" b="1" dirty="0"/>
            </a:br>
            <a:r>
              <a:rPr lang="it-IT" b="1" dirty="0"/>
              <a:t>Senza alcun </a:t>
            </a:r>
            <a:r>
              <a:rPr lang="it-IT" b="1" dirty="0" smtClean="0"/>
              <a:t>timore</a:t>
            </a:r>
          </a:p>
          <a:p>
            <a:r>
              <a:rPr lang="it-IT" b="1" dirty="0"/>
              <a:t>E così questo è Natale (La guerra è finita)</a:t>
            </a:r>
            <a:br>
              <a:rPr lang="it-IT" b="1" dirty="0"/>
            </a:br>
            <a:r>
              <a:rPr lang="it-IT" b="1" dirty="0"/>
              <a:t>E che cosa abbiamo fatto? (Se lo vuoi)</a:t>
            </a:r>
            <a:br>
              <a:rPr lang="it-IT" b="1" dirty="0"/>
            </a:br>
            <a:r>
              <a:rPr lang="it-IT" b="1" dirty="0"/>
              <a:t>Un altro anno è finito (La guerra è finita)</a:t>
            </a:r>
            <a:br>
              <a:rPr lang="it-IT" b="1" dirty="0"/>
            </a:br>
            <a:r>
              <a:rPr lang="it-IT" b="1" dirty="0"/>
              <a:t>E uno nuovo è appena iniziato (Ora)</a:t>
            </a:r>
            <a:br>
              <a:rPr lang="it-IT" b="1" dirty="0"/>
            </a:br>
            <a:r>
              <a:rPr lang="it-IT" b="1" dirty="0"/>
              <a:t>E così Buon Natale (La guerra è finita)</a:t>
            </a:r>
            <a:br>
              <a:rPr lang="it-IT" b="1" dirty="0"/>
            </a:br>
            <a:r>
              <a:rPr lang="it-IT" b="1" dirty="0"/>
              <a:t>Speriamo vi divertiate (Se lo volete)</a:t>
            </a:r>
            <a:br>
              <a:rPr lang="it-IT" b="1" dirty="0"/>
            </a:br>
            <a:r>
              <a:rPr lang="it-IT" b="1" dirty="0"/>
              <a:t>I vicini e i cari (La guerra è finita)</a:t>
            </a:r>
            <a:br>
              <a:rPr lang="it-IT" b="1" dirty="0"/>
            </a:br>
            <a:r>
              <a:rPr lang="it-IT" b="1" dirty="0"/>
              <a:t>Il vecchio e il giovane (Ora)</a:t>
            </a:r>
          </a:p>
          <a:p>
            <a:r>
              <a:rPr lang="it-IT" b="1" dirty="0"/>
              <a:t>Un Buon Natale</a:t>
            </a:r>
            <a:br>
              <a:rPr lang="it-IT" b="1" dirty="0"/>
            </a:br>
            <a:r>
              <a:rPr lang="it-IT" b="1" dirty="0"/>
              <a:t>E felice anno nuovo</a:t>
            </a:r>
            <a:br>
              <a:rPr lang="it-IT" b="1" dirty="0"/>
            </a:br>
            <a:r>
              <a:rPr lang="it-IT" b="1" dirty="0"/>
              <a:t>Speriamo sia uno buono</a:t>
            </a:r>
            <a:br>
              <a:rPr lang="it-IT" b="1" dirty="0"/>
            </a:br>
            <a:r>
              <a:rPr lang="it-IT" b="1" dirty="0"/>
              <a:t>Senza alcun timore</a:t>
            </a:r>
          </a:p>
          <a:p>
            <a:r>
              <a:rPr lang="it-IT" b="1" dirty="0"/>
              <a:t>La guerra è finita se lo volete</a:t>
            </a:r>
            <a:br>
              <a:rPr lang="it-IT" b="1" dirty="0"/>
            </a:br>
            <a:r>
              <a:rPr lang="it-IT" b="1" dirty="0"/>
              <a:t>La guerra è finita ora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983970"/>
            <a:ext cx="1828800" cy="18097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33991"/>
            <a:ext cx="1828800" cy="18097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88" y="4710112"/>
            <a:ext cx="15430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0" y="201827"/>
            <a:ext cx="11609540" cy="665617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20429546">
            <a:off x="311736" y="857114"/>
            <a:ext cx="50137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i="1" u="sng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LE TUE </a:t>
            </a:r>
            <a:r>
              <a:rPr lang="it-IT" sz="2800" i="1" u="sng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MAESTRE</a:t>
            </a:r>
            <a:endParaRPr lang="it-IT" sz="28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7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6" y="318407"/>
            <a:ext cx="11812782" cy="653959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20429546">
            <a:off x="311736" y="857114"/>
            <a:ext cx="501373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i="1" u="sng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LE TUE </a:t>
            </a:r>
            <a:r>
              <a:rPr lang="it-IT" sz="2800" i="1" u="sng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MAESTRE</a:t>
            </a:r>
            <a:endParaRPr lang="it-IT" sz="28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0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9" y="469827"/>
            <a:ext cx="4836160" cy="58038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642904"/>
            <a:ext cx="2873327" cy="40667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80" y="244419"/>
            <a:ext cx="3682817" cy="347288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23" y="4114801"/>
            <a:ext cx="2580595" cy="24411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4" y="469827"/>
            <a:ext cx="2171700" cy="249555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2017" y="7760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34884" y="132281"/>
            <a:ext cx="5744255" cy="46022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L’ANGOLO DELLA POESIA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8" y="1384696"/>
            <a:ext cx="3522890" cy="5342404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96" y="592506"/>
            <a:ext cx="4538133" cy="50806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3" y="2409825"/>
            <a:ext cx="2772944" cy="4158191"/>
          </a:xfrm>
          <a:prstGeom prst="rect">
            <a:avLst/>
          </a:prstGeom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8240" y="1306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458151"/>
            <a:ext cx="4313257" cy="6101172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21" y="126289"/>
            <a:ext cx="4091575" cy="38742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89" y="3437845"/>
            <a:ext cx="2952750" cy="304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92" y="1452342"/>
            <a:ext cx="1828800" cy="18097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08" y="4437592"/>
            <a:ext cx="1828800" cy="18097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42" y="458151"/>
            <a:ext cx="15430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0" y="147458"/>
            <a:ext cx="4186894" cy="2732689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83770" y="4186270"/>
            <a:ext cx="4340773" cy="2238704"/>
          </a:xfrm>
          <a:prstGeom prst="ellipse">
            <a:avLst/>
          </a:prstGeom>
          <a:ln w="57150">
            <a:solidFill>
              <a:srgbClr val="0070C0">
                <a:alpha val="60000"/>
              </a:srgb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Linguaggio: ricco di parole che, accostate in modo originale creano immagini poetiche ricche di emozioni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7136524" y="3142593"/>
            <a:ext cx="45719" cy="945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bidirezionale orizzontale 7"/>
          <p:cNvSpPr/>
          <p:nvPr/>
        </p:nvSpPr>
        <p:spPr>
          <a:xfrm>
            <a:off x="4103370" y="3048281"/>
            <a:ext cx="3216829" cy="1172066"/>
          </a:xfrm>
          <a:prstGeom prst="leftRightArrow">
            <a:avLst/>
          </a:prstGeom>
          <a:solidFill>
            <a:srgbClr val="57D2E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70C0"/>
                </a:solidFill>
                <a:latin typeface="Algerian" panose="04020705040A02060702" pitchFamily="82" charset="0"/>
              </a:rPr>
              <a:t>LA POESIA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Algerian" panose="04020705040A02060702" pitchFamily="82" charset="0"/>
              </a:rPr>
              <a:t>È……</a:t>
            </a:r>
            <a:endParaRPr lang="it-IT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33" y="804678"/>
            <a:ext cx="3746864" cy="56202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84" y="1014142"/>
            <a:ext cx="1828800" cy="18097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93" y="2628334"/>
            <a:ext cx="1828800" cy="18097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5" y="4220347"/>
            <a:ext cx="18288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9905" y="109145"/>
            <a:ext cx="4897820" cy="679132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TESTO POETICO</a:t>
            </a:r>
            <a:endParaRPr lang="it-IT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5" y="1336425"/>
            <a:ext cx="5875281" cy="5265682"/>
          </a:xfrm>
        </p:spPr>
      </p:pic>
      <p:sp>
        <p:nvSpPr>
          <p:cNvPr id="6" name="Elaborazione 5"/>
          <p:cNvSpPr/>
          <p:nvPr/>
        </p:nvSpPr>
        <p:spPr>
          <a:xfrm>
            <a:off x="7819697" y="595446"/>
            <a:ext cx="4035971" cy="1481958"/>
          </a:xfrm>
          <a:prstGeom prst="flowChartProcess">
            <a:avLst/>
          </a:prstGeom>
          <a:ln w="28575">
            <a:solidFill>
              <a:srgbClr val="0070C0">
                <a:alpha val="60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La poesia è un testo speciale che esprime emozioni, stati d’animo e sentimenti 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7" name="Elaborazione 6"/>
          <p:cNvSpPr/>
          <p:nvPr/>
        </p:nvSpPr>
        <p:spPr>
          <a:xfrm>
            <a:off x="7898526" y="2617077"/>
            <a:ext cx="4035970" cy="1441525"/>
          </a:xfrm>
          <a:prstGeom prst="flowChartProcess">
            <a:avLst/>
          </a:prstGeom>
          <a:ln w="28575">
            <a:solidFill>
              <a:srgbClr val="0070C0">
                <a:alpha val="60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r>
              <a:rPr lang="it-IT" dirty="0" smtClean="0">
                <a:solidFill>
                  <a:srgbClr val="0070C0"/>
                </a:solidFill>
              </a:rPr>
              <a:t>E’ composta da VERSI E STROFE</a:t>
            </a:r>
          </a:p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Elaborazione 7"/>
          <p:cNvSpPr/>
          <p:nvPr/>
        </p:nvSpPr>
        <p:spPr>
          <a:xfrm>
            <a:off x="7819697" y="4692867"/>
            <a:ext cx="4193628" cy="1476705"/>
          </a:xfrm>
          <a:prstGeom prst="flowChartProcess">
            <a:avLst/>
          </a:prstGeom>
          <a:ln w="28575">
            <a:solidFill>
              <a:srgbClr val="0070C0">
                <a:alpha val="60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Può essere scritta in rima baciata (AB,AB)</a:t>
            </a:r>
          </a:p>
          <a:p>
            <a:pPr algn="ctr"/>
            <a:r>
              <a:rPr lang="it-IT" dirty="0">
                <a:solidFill>
                  <a:srgbClr val="0070C0"/>
                </a:solidFill>
              </a:rPr>
              <a:t>r</a:t>
            </a:r>
            <a:r>
              <a:rPr lang="it-IT" dirty="0" smtClean="0">
                <a:solidFill>
                  <a:srgbClr val="0070C0"/>
                </a:solidFill>
              </a:rPr>
              <a:t>ima alternata (AB.BA..)</a:t>
            </a:r>
          </a:p>
          <a:p>
            <a:pPr algn="ctr"/>
            <a:r>
              <a:rPr lang="it-IT" dirty="0">
                <a:solidFill>
                  <a:srgbClr val="0070C0"/>
                </a:solidFill>
              </a:rPr>
              <a:t>o</a:t>
            </a:r>
            <a:r>
              <a:rPr lang="it-IT" dirty="0" smtClean="0">
                <a:solidFill>
                  <a:srgbClr val="0070C0"/>
                </a:solidFill>
              </a:rPr>
              <a:t> in versi sciolti</a:t>
            </a:r>
          </a:p>
          <a:p>
            <a:pPr algn="ctr"/>
            <a:endParaRPr lang="it-IT" dirty="0"/>
          </a:p>
        </p:txBody>
      </p:sp>
      <p:sp>
        <p:nvSpPr>
          <p:cNvPr id="11" name="Freccia bidirezionale orizzontale 10"/>
          <p:cNvSpPr/>
          <p:nvPr/>
        </p:nvSpPr>
        <p:spPr>
          <a:xfrm>
            <a:off x="4796595" y="2863283"/>
            <a:ext cx="3006089" cy="1172066"/>
          </a:xfrm>
          <a:prstGeom prst="leftRightArrow">
            <a:avLst/>
          </a:prstGeom>
          <a:solidFill>
            <a:srgbClr val="57D2E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70C0"/>
                </a:solidFill>
                <a:latin typeface="Algerian" panose="04020705040A02060702" pitchFamily="82" charset="0"/>
              </a:rPr>
              <a:t>LA POESIA</a:t>
            </a:r>
          </a:p>
          <a:p>
            <a:pPr algn="ctr"/>
            <a:r>
              <a:rPr lang="it-IT" dirty="0" smtClean="0">
                <a:solidFill>
                  <a:srgbClr val="0070C0"/>
                </a:solidFill>
                <a:latin typeface="Algerian" panose="04020705040A02060702" pitchFamily="82" charset="0"/>
              </a:rPr>
              <a:t>È……</a:t>
            </a:r>
            <a:endParaRPr lang="it-IT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41" y="564106"/>
            <a:ext cx="1795807" cy="229917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26" y="4657332"/>
            <a:ext cx="1732958" cy="17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5840" y="292607"/>
            <a:ext cx="9044876" cy="475489"/>
          </a:xfrm>
        </p:spPr>
        <p:txBody>
          <a:bodyPr>
            <a:noAutofit/>
          </a:bodyPr>
          <a:lstStyle/>
          <a:p>
            <a:pPr algn="ctr"/>
            <a:r>
              <a:rPr lang="it-IT" sz="16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LA POESIA E’: </a:t>
            </a:r>
            <a:br>
              <a:rPr lang="it-IT" sz="1600" dirty="0" smtClean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it-IT" sz="16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un testo per esprimere pensieri, stati d’animo emozioni</a:t>
            </a:r>
            <a:br>
              <a:rPr lang="it-IT" sz="1600" dirty="0" smtClean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it-IT" sz="16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IL LINGUAGGIO E’ RICCO DI </a:t>
            </a:r>
            <a:r>
              <a:rPr lang="it-IT" sz="1600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DI</a:t>
            </a:r>
            <a:r>
              <a:rPr lang="it-IT" sz="16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PAROLE ACCOSTATE IN MODO ORIGINALE E DI FIGURE RETORICHE  </a:t>
            </a:r>
            <a:endParaRPr lang="it-IT" sz="16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1752" y="1306068"/>
            <a:ext cx="3118104" cy="1737360"/>
          </a:xfrm>
          <a:prstGeom prst="rect">
            <a:avLst/>
          </a:prstGeom>
          <a:ln w="38100">
            <a:solidFill>
              <a:schemeClr val="tx2">
                <a:lumMod val="75000"/>
                <a:alpha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La similitudine è</a:t>
            </a:r>
          </a:p>
          <a:p>
            <a:pPr algn="ctr"/>
            <a:r>
              <a:rPr lang="it-IT" dirty="0"/>
              <a:t>u</a:t>
            </a:r>
            <a:r>
              <a:rPr lang="it-IT" dirty="0" smtClean="0"/>
              <a:t>n paragone , un confronto ed è introdotta da parole: come, mi sembra, assomiglia a… </a:t>
            </a:r>
          </a:p>
          <a:p>
            <a:pPr algn="ctr"/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47472" y="3224784"/>
            <a:ext cx="3118104" cy="1453896"/>
          </a:xfrm>
          <a:prstGeom prst="rect">
            <a:avLst/>
          </a:prstGeom>
          <a:ln w="38100">
            <a:solidFill>
              <a:schemeClr val="tx2">
                <a:lumMod val="75000"/>
                <a:alpha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La metafora è definita </a:t>
            </a:r>
          </a:p>
          <a:p>
            <a:pPr algn="ctr"/>
            <a:r>
              <a:rPr lang="it-IT" dirty="0" smtClean="0"/>
              <a:t>‘’ una similitudine abbreviata’’ e mancano le parole : come, sembra, assomiglia a ….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47472" y="5041392"/>
            <a:ext cx="3118104" cy="1453896"/>
          </a:xfrm>
          <a:prstGeom prst="rect">
            <a:avLst/>
          </a:prstGeom>
          <a:ln w="38100">
            <a:solidFill>
              <a:schemeClr val="tx2">
                <a:lumMod val="75000"/>
                <a:alpha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La personificazione è</a:t>
            </a:r>
          </a:p>
          <a:p>
            <a:pPr algn="ctr"/>
            <a:r>
              <a:rPr lang="it-IT" dirty="0" smtClean="0"/>
              <a:t>L’attribuire pensieri e sentimenti umani a elementi naturali</a:t>
            </a:r>
            <a:endParaRPr lang="it-IT" dirty="0"/>
          </a:p>
        </p:txBody>
      </p:sp>
      <p:sp>
        <p:nvSpPr>
          <p:cNvPr id="3" name="Rettangolo arrotondato 2"/>
          <p:cNvSpPr/>
          <p:nvPr/>
        </p:nvSpPr>
        <p:spPr>
          <a:xfrm>
            <a:off x="5266944" y="1151164"/>
            <a:ext cx="5787499" cy="5344123"/>
          </a:xfrm>
          <a:prstGeom prst="roundRect">
            <a:avLst/>
          </a:prstGeom>
          <a:solidFill>
            <a:srgbClr val="CCFF99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2060"/>
                </a:solidFill>
              </a:rPr>
              <a:t>Musicalità ….</a:t>
            </a:r>
            <a:r>
              <a:rPr lang="it-IT" dirty="0" smtClean="0"/>
              <a:t>’</a:t>
            </a:r>
          </a:p>
          <a:p>
            <a:pPr algn="ctr"/>
            <a:endParaRPr lang="it-IT" dirty="0"/>
          </a:p>
          <a:p>
            <a:pPr algn="ctr"/>
            <a:r>
              <a:rPr lang="it-IT" u="sng" dirty="0" smtClean="0">
                <a:solidFill>
                  <a:srgbClr val="FF0000"/>
                </a:solidFill>
              </a:rPr>
              <a:t>Rime</a:t>
            </a:r>
            <a:r>
              <a:rPr lang="it-IT" dirty="0" smtClean="0">
                <a:solidFill>
                  <a:srgbClr val="002060"/>
                </a:solidFill>
              </a:rPr>
              <a:t> : è la somiglianza del suono conclusivo di due parole, la rima conferisce il</a:t>
            </a:r>
            <a:r>
              <a:rPr lang="it-IT" dirty="0" smtClean="0">
                <a:solidFill>
                  <a:schemeClr val="tx2"/>
                </a:solidFill>
              </a:rPr>
              <a:t> RITMO  </a:t>
            </a:r>
            <a:r>
              <a:rPr lang="it-IT" dirty="0" smtClean="0">
                <a:solidFill>
                  <a:srgbClr val="002060"/>
                </a:solidFill>
              </a:rPr>
              <a:t>alla poesia:</a:t>
            </a:r>
          </a:p>
          <a:p>
            <a:pPr algn="ctr"/>
            <a:r>
              <a:rPr lang="it-IT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Baciata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 AA, BB)</a:t>
            </a:r>
          </a:p>
          <a:p>
            <a:pPr algn="ctr"/>
            <a:r>
              <a:rPr lang="it-IT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Alternata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(AB, BA)</a:t>
            </a:r>
          </a:p>
          <a:p>
            <a:pPr algn="ctr"/>
            <a:r>
              <a:rPr lang="it-IT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Incrociata </a:t>
            </a:r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(ABBA,.)</a:t>
            </a:r>
          </a:p>
          <a:p>
            <a:pPr algn="ctr"/>
            <a:r>
              <a:rPr lang="it-IT" u="sng" dirty="0" smtClean="0">
                <a:solidFill>
                  <a:schemeClr val="accent5">
                    <a:lumMod val="75000"/>
                  </a:schemeClr>
                </a:solidFill>
              </a:rPr>
              <a:t>Allitterazione  </a:t>
            </a:r>
            <a:r>
              <a:rPr lang="it-IT" dirty="0" smtClean="0">
                <a:solidFill>
                  <a:srgbClr val="002060"/>
                </a:solidFill>
              </a:rPr>
              <a:t> :  è la ripetizione nelle parole</a:t>
            </a:r>
          </a:p>
          <a:p>
            <a:pPr algn="ctr"/>
            <a:r>
              <a:rPr lang="it-IT" i="1" dirty="0" smtClean="0">
                <a:solidFill>
                  <a:srgbClr val="002060"/>
                </a:solidFill>
              </a:rPr>
              <a:t>di lettere o di gruppi di lettere</a:t>
            </a:r>
          </a:p>
          <a:p>
            <a:pPr algn="ctr"/>
            <a:endParaRPr lang="it-IT" dirty="0" smtClean="0">
              <a:solidFill>
                <a:srgbClr val="002060"/>
              </a:solidFill>
            </a:endParaRPr>
          </a:p>
          <a:p>
            <a:pPr algn="ctr"/>
            <a:r>
              <a:rPr lang="it-IT" u="sng" dirty="0" smtClean="0">
                <a:solidFill>
                  <a:srgbClr val="FFC000"/>
                </a:solidFill>
              </a:rPr>
              <a:t>Onomatopea</a:t>
            </a:r>
            <a:r>
              <a:rPr lang="it-IT" dirty="0" smtClean="0">
                <a:solidFill>
                  <a:srgbClr val="002060"/>
                </a:solidFill>
              </a:rPr>
              <a:t> : è una parola che richiama alla </a:t>
            </a:r>
            <a:r>
              <a:rPr lang="it-IT" i="1" dirty="0" smtClean="0">
                <a:solidFill>
                  <a:srgbClr val="002060"/>
                </a:solidFill>
              </a:rPr>
              <a:t>mente un suono, un rumore.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it-IT" dirty="0" smtClean="0">
              <a:solidFill>
                <a:srgbClr val="002060"/>
              </a:solidFill>
            </a:endParaRPr>
          </a:p>
          <a:p>
            <a:pPr algn="ctr"/>
            <a:r>
              <a:rPr lang="it-IT" u="sng" dirty="0" smtClean="0">
                <a:solidFill>
                  <a:srgbClr val="C00000"/>
                </a:solidFill>
              </a:rPr>
              <a:t>Anafora</a:t>
            </a:r>
            <a:r>
              <a:rPr lang="it-IT" dirty="0" smtClean="0">
                <a:solidFill>
                  <a:srgbClr val="002060"/>
                </a:solidFill>
              </a:rPr>
              <a:t> : è la </a:t>
            </a:r>
            <a:r>
              <a:rPr lang="it-IT" i="1" dirty="0" smtClean="0">
                <a:solidFill>
                  <a:srgbClr val="002060"/>
                </a:solidFill>
              </a:rPr>
              <a:t>ripetizione delle stesse parole all’inizio dei versi</a:t>
            </a:r>
          </a:p>
          <a:p>
            <a:pPr algn="ctr"/>
            <a:endParaRPr lang="it-IT" dirty="0" smtClean="0">
              <a:solidFill>
                <a:srgbClr val="002060"/>
              </a:solidFill>
            </a:endParaRPr>
          </a:p>
          <a:p>
            <a:pPr algn="ctr"/>
            <a:endParaRPr lang="it-IT" dirty="0" smtClean="0">
              <a:solidFill>
                <a:srgbClr val="002060"/>
              </a:solidFill>
            </a:endParaRPr>
          </a:p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28" y="1824609"/>
            <a:ext cx="1543050" cy="14001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109" y="3043428"/>
            <a:ext cx="1543050" cy="14001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08" y="4159948"/>
            <a:ext cx="1543050" cy="140017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57" y="530351"/>
            <a:ext cx="2942221" cy="19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762000" y="489858"/>
            <a:ext cx="5529943" cy="6096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MERRY CHRISTMAS</a:t>
            </a:r>
            <a:endParaRPr lang="it-IT" dirty="0">
              <a:solidFill>
                <a:srgbClr val="33CC33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09" y="259951"/>
            <a:ext cx="3621315" cy="428461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9" y="1786873"/>
            <a:ext cx="4006257" cy="47968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5" y="168511"/>
            <a:ext cx="3037394" cy="25690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45" y="4709148"/>
            <a:ext cx="3041728" cy="20688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63" y="2790183"/>
            <a:ext cx="2495441" cy="17256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85" y="4544568"/>
            <a:ext cx="1828800" cy="18097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39" y="2493905"/>
            <a:ext cx="1543050" cy="14001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3" y="611279"/>
            <a:ext cx="1543050" cy="140017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4" y="4709148"/>
            <a:ext cx="15430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rot="10800000" flipV="1">
            <a:off x="32658" y="118379"/>
            <a:ext cx="5470072" cy="258807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sz="8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PRESENT </a:t>
            </a:r>
          </a:p>
          <a:p>
            <a:pPr marL="0" indent="0" algn="ctr">
              <a:buNone/>
            </a:pPr>
            <a:r>
              <a:rPr lang="it-IT" sz="8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8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it-IT" sz="8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it-IT" sz="8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viene usato per parlare di azioni abituali e della routine quotidiana</a:t>
            </a:r>
          </a:p>
          <a:p>
            <a:pPr marL="0" indent="0" algn="ctr">
              <a:buNone/>
            </a:pPr>
            <a:r>
              <a:rPr lang="it-IT" sz="8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forma base del verbo resta invariata per tutte le persone, tranne </a:t>
            </a:r>
            <a:r>
              <a:rPr lang="it-IT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 la terza persona singolare che aggiunge una </a:t>
            </a:r>
            <a:r>
              <a:rPr lang="it-IT" sz="8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SSArial Narrow"/>
              </a:rPr>
              <a:t>La </a:t>
            </a:r>
            <a:endParaRPr lang="it-IT" dirty="0">
              <a:solidFill>
                <a:srgbClr val="00B050"/>
              </a:solidFill>
              <a:latin typeface="SSArial Narrow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8318" y="2949347"/>
            <a:ext cx="2209801" cy="3608614"/>
          </a:xfrm>
          <a:prstGeom prst="rect">
            <a:avLst/>
          </a:prstGeom>
          <a:solidFill>
            <a:srgbClr val="B9F9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 smtClean="0">
                <a:solidFill>
                  <a:srgbClr val="002060"/>
                </a:solidFill>
              </a:rPr>
              <a:t>     </a:t>
            </a:r>
            <a:r>
              <a:rPr lang="it-IT" sz="1600" dirty="0" err="1" smtClean="0">
                <a:solidFill>
                  <a:srgbClr val="FF0000"/>
                </a:solidFill>
              </a:rPr>
              <a:t>Verb</a:t>
            </a:r>
            <a:r>
              <a:rPr lang="it-IT" sz="1600" dirty="0" smtClean="0">
                <a:solidFill>
                  <a:srgbClr val="FF0000"/>
                </a:solidFill>
              </a:rPr>
              <a:t> to </a:t>
            </a:r>
            <a:r>
              <a:rPr lang="it-IT" sz="1600" dirty="0" err="1" smtClean="0">
                <a:solidFill>
                  <a:srgbClr val="FF0000"/>
                </a:solidFill>
              </a:rPr>
              <a:t>prepare</a:t>
            </a:r>
            <a:endParaRPr lang="it-IT" sz="1600" dirty="0" smtClean="0">
              <a:solidFill>
                <a:srgbClr val="FF0000"/>
              </a:solidFill>
            </a:endParaRPr>
          </a:p>
          <a:p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smtClean="0">
                <a:solidFill>
                  <a:srgbClr val="002060"/>
                </a:solidFill>
              </a:rPr>
              <a:t>I        </a:t>
            </a:r>
            <a:r>
              <a:rPr lang="it-IT" sz="1600" dirty="0" err="1" smtClean="0">
                <a:solidFill>
                  <a:srgbClr val="002060"/>
                </a:solidFill>
              </a:rPr>
              <a:t>prepare</a:t>
            </a:r>
            <a:endParaRPr lang="it-IT" sz="1600" dirty="0">
              <a:solidFill>
                <a:srgbClr val="002060"/>
              </a:solidFill>
            </a:endParaRPr>
          </a:p>
          <a:p>
            <a:r>
              <a:rPr lang="it-IT" sz="1600" dirty="0" err="1" smtClean="0">
                <a:solidFill>
                  <a:srgbClr val="002060"/>
                </a:solidFill>
              </a:rPr>
              <a:t>You</a:t>
            </a:r>
            <a:r>
              <a:rPr lang="it-IT" sz="1600" dirty="0" smtClean="0">
                <a:solidFill>
                  <a:srgbClr val="002060"/>
                </a:solidFill>
              </a:rPr>
              <a:t>   </a:t>
            </a:r>
            <a:r>
              <a:rPr lang="it-IT" sz="1600" dirty="0" err="1" smtClean="0">
                <a:solidFill>
                  <a:srgbClr val="002060"/>
                </a:solidFill>
              </a:rPr>
              <a:t>prepare</a:t>
            </a:r>
            <a:r>
              <a:rPr lang="it-IT" sz="16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it-IT" sz="1600" dirty="0" smtClean="0">
                <a:solidFill>
                  <a:srgbClr val="002060"/>
                </a:solidFill>
              </a:rPr>
              <a:t>  </a:t>
            </a:r>
          </a:p>
          <a:p>
            <a:r>
              <a:rPr lang="it-IT" sz="1600" dirty="0" smtClean="0">
                <a:solidFill>
                  <a:srgbClr val="002060"/>
                </a:solidFill>
              </a:rPr>
              <a:t>         He</a:t>
            </a:r>
          </a:p>
          <a:p>
            <a:r>
              <a:rPr lang="it-IT" sz="1600" dirty="0" smtClean="0">
                <a:solidFill>
                  <a:srgbClr val="002060"/>
                </a:solidFill>
              </a:rPr>
              <a:t>        </a:t>
            </a:r>
            <a:r>
              <a:rPr lang="it-IT" sz="1600" dirty="0" err="1" smtClean="0">
                <a:solidFill>
                  <a:srgbClr val="002060"/>
                </a:solidFill>
              </a:rPr>
              <a:t>She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smtClean="0">
                <a:solidFill>
                  <a:srgbClr val="002060"/>
                </a:solidFill>
              </a:rPr>
              <a:t>}  </a:t>
            </a:r>
            <a:r>
              <a:rPr lang="it-IT" sz="1600" dirty="0" err="1" smtClean="0">
                <a:solidFill>
                  <a:srgbClr val="002060"/>
                </a:solidFill>
              </a:rPr>
              <a:t>prepare</a:t>
            </a:r>
            <a:r>
              <a:rPr lang="it-IT" sz="1600" dirty="0" err="1" smtClean="0">
                <a:solidFill>
                  <a:srgbClr val="FF0000"/>
                </a:solidFill>
              </a:rPr>
              <a:t>s</a:t>
            </a:r>
            <a:endParaRPr lang="it-IT" sz="1600" dirty="0" smtClean="0">
              <a:solidFill>
                <a:srgbClr val="FF0000"/>
              </a:solidFill>
            </a:endParaRPr>
          </a:p>
          <a:p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         </a:t>
            </a:r>
            <a:r>
              <a:rPr lang="it-IT" sz="1600" dirty="0" err="1" smtClean="0">
                <a:solidFill>
                  <a:srgbClr val="002060"/>
                </a:solidFill>
              </a:rPr>
              <a:t>It</a:t>
            </a:r>
            <a:endParaRPr lang="it-IT" sz="1600" dirty="0" smtClean="0">
              <a:solidFill>
                <a:srgbClr val="002060"/>
              </a:solidFill>
            </a:endParaRPr>
          </a:p>
          <a:p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err="1" smtClean="0">
                <a:solidFill>
                  <a:srgbClr val="002060"/>
                </a:solidFill>
              </a:rPr>
              <a:t>We</a:t>
            </a:r>
            <a:r>
              <a:rPr lang="it-IT" sz="1600" dirty="0" smtClean="0">
                <a:solidFill>
                  <a:srgbClr val="002060"/>
                </a:solidFill>
              </a:rPr>
              <a:t>    </a:t>
            </a:r>
            <a:r>
              <a:rPr lang="it-IT" sz="1600" dirty="0" err="1" smtClean="0">
                <a:solidFill>
                  <a:srgbClr val="002060"/>
                </a:solidFill>
              </a:rPr>
              <a:t>prepare</a:t>
            </a:r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err="1" smtClean="0">
                <a:solidFill>
                  <a:srgbClr val="002060"/>
                </a:solidFill>
              </a:rPr>
              <a:t>You</a:t>
            </a:r>
            <a:r>
              <a:rPr lang="it-IT" sz="1600" dirty="0" smtClean="0">
                <a:solidFill>
                  <a:srgbClr val="002060"/>
                </a:solidFill>
              </a:rPr>
              <a:t>    </a:t>
            </a:r>
            <a:r>
              <a:rPr lang="it-IT" sz="1600" dirty="0" err="1" smtClean="0">
                <a:solidFill>
                  <a:srgbClr val="002060"/>
                </a:solidFill>
              </a:rPr>
              <a:t>prepare</a:t>
            </a:r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err="1" smtClean="0">
                <a:solidFill>
                  <a:srgbClr val="002060"/>
                </a:solidFill>
              </a:rPr>
              <a:t>They</a:t>
            </a:r>
            <a:r>
              <a:rPr lang="it-IT" sz="1600" dirty="0" smtClean="0">
                <a:solidFill>
                  <a:srgbClr val="002060"/>
                </a:solidFill>
              </a:rPr>
              <a:t>   </a:t>
            </a:r>
            <a:r>
              <a:rPr lang="it-IT" sz="1600" dirty="0" err="1" smtClean="0">
                <a:solidFill>
                  <a:srgbClr val="002060"/>
                </a:solidFill>
              </a:rPr>
              <a:t>prepare</a:t>
            </a:r>
            <a:endParaRPr lang="it-IT" sz="1600" dirty="0" smtClean="0">
              <a:solidFill>
                <a:srgbClr val="002060"/>
              </a:solidFill>
            </a:endParaRPr>
          </a:p>
          <a:p>
            <a:r>
              <a:rPr lang="it-IT" sz="1600" dirty="0" smtClean="0">
                <a:solidFill>
                  <a:srgbClr val="002060"/>
                </a:solidFill>
              </a:rPr>
              <a:t>  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767694" y="2949347"/>
            <a:ext cx="2232250" cy="3720873"/>
          </a:xfrm>
          <a:prstGeom prst="rect">
            <a:avLst/>
          </a:prstGeom>
          <a:solidFill>
            <a:srgbClr val="B9F9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FF0000"/>
                </a:solidFill>
              </a:rPr>
              <a:t>Verb</a:t>
            </a:r>
            <a:r>
              <a:rPr lang="it-IT" dirty="0" smtClean="0">
                <a:solidFill>
                  <a:srgbClr val="FF0000"/>
                </a:solidFill>
              </a:rPr>
              <a:t> to go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I        go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You</a:t>
            </a:r>
            <a:r>
              <a:rPr lang="it-IT" dirty="0" smtClean="0">
                <a:solidFill>
                  <a:srgbClr val="002060"/>
                </a:solidFill>
              </a:rPr>
              <a:t>   go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         He</a:t>
            </a:r>
          </a:p>
          <a:p>
            <a:r>
              <a:rPr lang="it-IT" dirty="0">
                <a:solidFill>
                  <a:srgbClr val="002060"/>
                </a:solidFill>
              </a:rPr>
              <a:t>        </a:t>
            </a:r>
            <a:r>
              <a:rPr lang="it-IT" dirty="0" err="1">
                <a:solidFill>
                  <a:srgbClr val="002060"/>
                </a:solidFill>
              </a:rPr>
              <a:t>She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} </a:t>
            </a:r>
            <a:r>
              <a:rPr lang="it-IT" dirty="0" err="1" smtClean="0">
                <a:solidFill>
                  <a:srgbClr val="002060"/>
                </a:solidFill>
              </a:rPr>
              <a:t>go</a:t>
            </a:r>
            <a:r>
              <a:rPr lang="it-IT" dirty="0" err="1" smtClean="0">
                <a:solidFill>
                  <a:srgbClr val="FF0000"/>
                </a:solidFill>
              </a:rPr>
              <a:t>es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          </a:t>
            </a:r>
            <a:r>
              <a:rPr lang="it-IT" dirty="0" err="1" smtClean="0">
                <a:solidFill>
                  <a:srgbClr val="002060"/>
                </a:solidFill>
              </a:rPr>
              <a:t>It</a:t>
            </a:r>
            <a:endParaRPr lang="it-IT" dirty="0" smtClean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We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    go   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You</a:t>
            </a:r>
            <a:r>
              <a:rPr lang="it-IT" dirty="0" smtClean="0">
                <a:solidFill>
                  <a:srgbClr val="002060"/>
                </a:solidFill>
              </a:rPr>
              <a:t>    go 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They</a:t>
            </a:r>
            <a:r>
              <a:rPr lang="it-IT" dirty="0" smtClean="0">
                <a:solidFill>
                  <a:srgbClr val="002060"/>
                </a:solidFill>
              </a:rPr>
              <a:t>   go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5331274" y="2989148"/>
            <a:ext cx="2215245" cy="3681072"/>
          </a:xfrm>
          <a:prstGeom prst="rect">
            <a:avLst/>
          </a:prstGeom>
          <a:solidFill>
            <a:srgbClr val="B9F9F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err="1" smtClean="0">
                <a:solidFill>
                  <a:srgbClr val="FF0000"/>
                </a:solidFill>
              </a:rPr>
              <a:t>Verb</a:t>
            </a:r>
            <a:r>
              <a:rPr lang="it-IT" dirty="0" smtClean="0">
                <a:solidFill>
                  <a:srgbClr val="FF0000"/>
                </a:solidFill>
              </a:rPr>
              <a:t> to </a:t>
            </a:r>
            <a:r>
              <a:rPr lang="it-IT" dirty="0" err="1" smtClean="0">
                <a:solidFill>
                  <a:srgbClr val="FF0000"/>
                </a:solidFill>
              </a:rPr>
              <a:t>fly</a:t>
            </a:r>
            <a:endParaRPr lang="it-IT" dirty="0" smtClean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I         </a:t>
            </a:r>
            <a:r>
              <a:rPr lang="it-IT" dirty="0" err="1" smtClean="0">
                <a:solidFill>
                  <a:srgbClr val="002060"/>
                </a:solidFill>
              </a:rPr>
              <a:t>fly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You</a:t>
            </a:r>
            <a:r>
              <a:rPr lang="it-IT" dirty="0" smtClean="0">
                <a:solidFill>
                  <a:srgbClr val="002060"/>
                </a:solidFill>
              </a:rPr>
              <a:t>   </a:t>
            </a:r>
            <a:r>
              <a:rPr lang="it-IT" dirty="0" err="1" smtClean="0">
                <a:solidFill>
                  <a:srgbClr val="002060"/>
                </a:solidFill>
              </a:rPr>
              <a:t>fly</a:t>
            </a:r>
            <a:endParaRPr lang="it-IT" dirty="0" smtClean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         He</a:t>
            </a:r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        </a:t>
            </a:r>
            <a:r>
              <a:rPr lang="it-IT" b="1" dirty="0" err="1">
                <a:solidFill>
                  <a:srgbClr val="002060"/>
                </a:solidFill>
              </a:rPr>
              <a:t>She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} </a:t>
            </a:r>
            <a:r>
              <a:rPr lang="it-IT" dirty="0" err="1" smtClean="0">
                <a:solidFill>
                  <a:srgbClr val="002060"/>
                </a:solidFill>
              </a:rPr>
              <a:t>fli</a:t>
            </a:r>
            <a:r>
              <a:rPr lang="it-IT" dirty="0" err="1" smtClean="0">
                <a:solidFill>
                  <a:srgbClr val="FF0000"/>
                </a:solidFill>
              </a:rPr>
              <a:t>es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          </a:t>
            </a:r>
            <a:r>
              <a:rPr lang="it-IT" dirty="0" err="1">
                <a:solidFill>
                  <a:srgbClr val="002060"/>
                </a:solidFill>
              </a:rPr>
              <a:t>It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We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     </a:t>
            </a:r>
            <a:r>
              <a:rPr lang="it-IT" dirty="0" err="1" smtClean="0">
                <a:solidFill>
                  <a:srgbClr val="002060"/>
                </a:solidFill>
              </a:rPr>
              <a:t>fly</a:t>
            </a:r>
            <a:r>
              <a:rPr lang="it-IT" dirty="0" smtClean="0">
                <a:solidFill>
                  <a:srgbClr val="002060"/>
                </a:solidFill>
              </a:rPr>
              <a:t>  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You</a:t>
            </a:r>
            <a:r>
              <a:rPr lang="it-IT" dirty="0" smtClean="0">
                <a:solidFill>
                  <a:srgbClr val="002060"/>
                </a:solidFill>
              </a:rPr>
              <a:t>     </a:t>
            </a:r>
            <a:r>
              <a:rPr lang="it-IT" dirty="0" err="1" smtClean="0">
                <a:solidFill>
                  <a:srgbClr val="002060"/>
                </a:solidFill>
              </a:rPr>
              <a:t>fly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They</a:t>
            </a:r>
            <a:r>
              <a:rPr lang="it-IT" dirty="0" smtClean="0">
                <a:solidFill>
                  <a:srgbClr val="002060"/>
                </a:solidFill>
              </a:rPr>
              <a:t>    </a:t>
            </a:r>
            <a:r>
              <a:rPr lang="it-IT" dirty="0" err="1" smtClean="0">
                <a:solidFill>
                  <a:srgbClr val="002060"/>
                </a:solidFill>
              </a:rPr>
              <a:t>fly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49" y="118379"/>
            <a:ext cx="3597891" cy="3135086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7739056" y="3580905"/>
            <a:ext cx="4122964" cy="3192236"/>
          </a:xfrm>
          <a:prstGeom prst="ellipse">
            <a:avLst/>
          </a:prstGeom>
          <a:solidFill>
            <a:srgbClr val="57D2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Alla </a:t>
            </a:r>
            <a:r>
              <a:rPr lang="it-IT" sz="1400" dirty="0" smtClean="0">
                <a:solidFill>
                  <a:srgbClr val="FF0000"/>
                </a:solidFill>
              </a:rPr>
              <a:t>terza persona singolare </a:t>
            </a:r>
            <a:r>
              <a:rPr lang="it-IT" sz="1400" dirty="0" smtClean="0">
                <a:solidFill>
                  <a:srgbClr val="002060"/>
                </a:solidFill>
              </a:rPr>
              <a:t>alcuni verbi possono subire delle variazioni</a:t>
            </a:r>
          </a:p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Quando il verbo termina </a:t>
            </a:r>
            <a:r>
              <a:rPr lang="it-IT" sz="1400" dirty="0" err="1" smtClean="0">
                <a:solidFill>
                  <a:srgbClr val="FF0000"/>
                </a:solidFill>
              </a:rPr>
              <a:t>in_o-ch</a:t>
            </a:r>
            <a:r>
              <a:rPr lang="it-IT" sz="1400" dirty="0" smtClean="0">
                <a:solidFill>
                  <a:srgbClr val="FF0000"/>
                </a:solidFill>
              </a:rPr>
              <a:t>- </a:t>
            </a:r>
            <a:r>
              <a:rPr lang="it-IT" sz="1400" dirty="0" err="1" smtClean="0">
                <a:solidFill>
                  <a:srgbClr val="FF0000"/>
                </a:solidFill>
              </a:rPr>
              <a:t>sh</a:t>
            </a:r>
            <a:r>
              <a:rPr lang="it-IT" sz="1400" dirty="0" smtClean="0">
                <a:solidFill>
                  <a:srgbClr val="FF0000"/>
                </a:solidFill>
              </a:rPr>
              <a:t>-s-x-z-aggiungono </a:t>
            </a:r>
            <a:r>
              <a:rPr lang="it-IT" sz="1400" dirty="0" smtClean="0">
                <a:solidFill>
                  <a:srgbClr val="FFFF00"/>
                </a:solidFill>
              </a:rPr>
              <a:t>es</a:t>
            </a:r>
          </a:p>
          <a:p>
            <a:pPr algn="ctr"/>
            <a:r>
              <a:rPr lang="it-IT" sz="1400" dirty="0" smtClean="0">
                <a:solidFill>
                  <a:srgbClr val="002060"/>
                </a:solidFill>
              </a:rPr>
              <a:t>Se il verbo termina in </a:t>
            </a:r>
            <a:r>
              <a:rPr lang="it-IT" sz="1400" dirty="0" smtClean="0">
                <a:solidFill>
                  <a:srgbClr val="C00000"/>
                </a:solidFill>
              </a:rPr>
              <a:t>y</a:t>
            </a:r>
            <a:r>
              <a:rPr lang="it-IT" sz="1400" dirty="0" smtClean="0">
                <a:solidFill>
                  <a:srgbClr val="002060"/>
                </a:solidFill>
              </a:rPr>
              <a:t> preceduta da consonante ,la </a:t>
            </a:r>
            <a:r>
              <a:rPr lang="it-IT" sz="1400" dirty="0" smtClean="0">
                <a:solidFill>
                  <a:srgbClr val="C00000"/>
                </a:solidFill>
              </a:rPr>
              <a:t>y </a:t>
            </a:r>
            <a:r>
              <a:rPr lang="it-IT" sz="1400" dirty="0" smtClean="0">
                <a:solidFill>
                  <a:srgbClr val="002060"/>
                </a:solidFill>
              </a:rPr>
              <a:t>si tramuta in </a:t>
            </a:r>
            <a:r>
              <a:rPr lang="it-IT" sz="1400" dirty="0" smtClean="0">
                <a:solidFill>
                  <a:srgbClr val="FFFF00"/>
                </a:solidFill>
              </a:rPr>
              <a:t>i</a:t>
            </a:r>
            <a:r>
              <a:rPr lang="it-IT" sz="1400" dirty="0" smtClean="0">
                <a:solidFill>
                  <a:srgbClr val="002060"/>
                </a:solidFill>
              </a:rPr>
              <a:t> e si aggiunge </a:t>
            </a:r>
            <a:r>
              <a:rPr lang="it-IT" sz="1400" dirty="0" smtClean="0">
                <a:solidFill>
                  <a:srgbClr val="FFFF00"/>
                </a:solidFill>
              </a:rPr>
              <a:t>es</a:t>
            </a:r>
            <a:endParaRPr lang="it-IT" sz="1400" dirty="0">
              <a:solidFill>
                <a:srgbClr val="FFFF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49" y="4748211"/>
            <a:ext cx="1828800" cy="18097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24" y="438147"/>
            <a:ext cx="21717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593</TotalTime>
  <Words>426</Words>
  <Application>Microsoft Office PowerPoint</Application>
  <PresentationFormat>Widescreen</PresentationFormat>
  <Paragraphs>114</Paragraphs>
  <Slides>17</Slides>
  <Notes>3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Algerian</vt:lpstr>
      <vt:lpstr>Arial</vt:lpstr>
      <vt:lpstr>Bradley Hand ITC</vt:lpstr>
      <vt:lpstr>Calibri</vt:lpstr>
      <vt:lpstr>Century Gothic</vt:lpstr>
      <vt:lpstr>SSArial Narrow</vt:lpstr>
      <vt:lpstr>Wingdings 3</vt:lpstr>
      <vt:lpstr>Sezione</vt:lpstr>
      <vt:lpstr>Attività asincrona   4  c  Italiano ,- arte – INGLESE -  Ed. civica.. ins.Zanfardino</vt:lpstr>
      <vt:lpstr>Presentazione standard di PowerPoint</vt:lpstr>
      <vt:lpstr>L’ANGOLO DELLA POESIA</vt:lpstr>
      <vt:lpstr>Presentazione standard di PowerPoint</vt:lpstr>
      <vt:lpstr>Presentazione standard di PowerPoint</vt:lpstr>
      <vt:lpstr>IL TESTO POETICO</vt:lpstr>
      <vt:lpstr>LA POESIA E’:  un testo per esprimere pensieri, stati d’animo emozioni IL LINGUAGGIO E’ RICCO DI DI PAROLE ACCOSTATE IN MODO ORIGINALE E DI FIGURE RETORICHE  </vt:lpstr>
      <vt:lpstr>MERRY CHRISTMAS</vt:lpstr>
      <vt:lpstr>Presentazione standard di PowerPoint</vt:lpstr>
      <vt:lpstr>Presentazione standard di PowerPoint</vt:lpstr>
      <vt:lpstr>Presentazione standard di PowerPoint</vt:lpstr>
      <vt:lpstr>Educazione civica il RISPETTO PER le fedi religiose</vt:lpstr>
      <vt:lpstr>SO THIS IS CHRISMAS di john lennon un famoso canto natalizio ,forse tra i piu’ belli..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Zanfardino</dc:creator>
  <cp:lastModifiedBy>Rosa Zanfardino</cp:lastModifiedBy>
  <cp:revision>90</cp:revision>
  <dcterms:created xsi:type="dcterms:W3CDTF">2020-12-07T22:46:22Z</dcterms:created>
  <dcterms:modified xsi:type="dcterms:W3CDTF">2020-12-17T19:16:18Z</dcterms:modified>
</cp:coreProperties>
</file>