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5" r:id="rId9"/>
    <p:sldId id="263" r:id="rId10"/>
    <p:sldId id="266" r:id="rId11"/>
    <p:sldId id="264"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5A1F0CAB-9650-45E8-8A78-DB84CBA7E8DD}" type="datetimeFigureOut">
              <a:rPr lang="it-IT" smtClean="0"/>
              <a:t>20/12/2020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4D20E511-4294-47F6-8CA9-4CFE7377CE56}" type="slidenum">
              <a:rPr lang="it-IT" smtClean="0"/>
              <a:t>‹N›</a:t>
            </a:fld>
            <a:endParaRPr lang="it-IT"/>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654832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Date Placeholder 2"/>
          <p:cNvSpPr>
            <a:spLocks noGrp="1"/>
          </p:cNvSpPr>
          <p:nvPr>
            <p:ph type="dt" sz="half" idx="10"/>
          </p:nvPr>
        </p:nvSpPr>
        <p:spPr/>
        <p:txBody>
          <a:bodyPr/>
          <a:lstStyle/>
          <a:p>
            <a:fld id="{5A1F0CAB-9650-45E8-8A78-DB84CBA7E8DD}" type="datetimeFigureOut">
              <a:rPr lang="it-IT" smtClean="0"/>
              <a:t>20/12/2020</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4D20E511-4294-47F6-8CA9-4CFE7377CE56}" type="slidenum">
              <a:rPr lang="it-IT" smtClean="0"/>
              <a:t>‹N›</a:t>
            </a:fld>
            <a:endParaRPr lang="it-IT"/>
          </a:p>
        </p:txBody>
      </p:sp>
    </p:spTree>
    <p:extLst>
      <p:ext uri="{BB962C8B-B14F-4D97-AF65-F5344CB8AC3E}">
        <p14:creationId xmlns:p14="http://schemas.microsoft.com/office/powerpoint/2010/main" val="3857109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5A1F0CAB-9650-45E8-8A78-DB84CBA7E8DD}" type="datetimeFigureOut">
              <a:rPr lang="it-IT" smtClean="0"/>
              <a:t>20/12/2020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4D20E511-4294-47F6-8CA9-4CFE7377CE56}" type="slidenum">
              <a:rPr lang="it-IT" smtClean="0"/>
              <a:t>‹N›</a:t>
            </a:fld>
            <a:endParaRPr lang="it-IT"/>
          </a:p>
        </p:txBody>
      </p:sp>
    </p:spTree>
    <p:extLst>
      <p:ext uri="{BB962C8B-B14F-4D97-AF65-F5344CB8AC3E}">
        <p14:creationId xmlns:p14="http://schemas.microsoft.com/office/powerpoint/2010/main" val="37443722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it-IT"/>
              <a:t>Fare clic per modificare lo stile del titolo dello schema</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5A1F0CAB-9650-45E8-8A78-DB84CBA7E8DD}" type="datetimeFigureOut">
              <a:rPr lang="it-IT" smtClean="0"/>
              <a:t>20/12/2020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4D20E511-4294-47F6-8CA9-4CFE7377CE56}" type="slidenum">
              <a:rPr lang="it-IT" smtClean="0"/>
              <a:t>‹N›</a:t>
            </a:fld>
            <a:endParaRPr lang="it-IT"/>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4509087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5A1F0CAB-9650-45E8-8A78-DB84CBA7E8DD}" type="datetimeFigureOut">
              <a:rPr lang="it-IT" smtClean="0"/>
              <a:t>20/12/2020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4D20E511-4294-47F6-8CA9-4CFE7377CE56}" type="slidenum">
              <a:rPr lang="it-IT" smtClean="0"/>
              <a:t>‹N›</a:t>
            </a:fld>
            <a:endParaRPr lang="it-IT"/>
          </a:p>
        </p:txBody>
      </p:sp>
    </p:spTree>
    <p:extLst>
      <p:ext uri="{BB962C8B-B14F-4D97-AF65-F5344CB8AC3E}">
        <p14:creationId xmlns:p14="http://schemas.microsoft.com/office/powerpoint/2010/main" val="1344818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it-IT"/>
              <a:t>Fare clic per modificare lo stile del titolo dello schema</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it-IT"/>
              <a:t>Fare clic per modificare gli stili del testo dello schema</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5A1F0CAB-9650-45E8-8A78-DB84CBA7E8DD}" type="datetimeFigureOut">
              <a:rPr lang="it-IT" smtClean="0"/>
              <a:t>20/12/2020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4D20E511-4294-47F6-8CA9-4CFE7377CE56}" type="slidenum">
              <a:rPr lang="it-IT" smtClean="0"/>
              <a:t>‹N›</a:t>
            </a:fld>
            <a:endParaRPr lang="it-IT"/>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0107693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it-IT"/>
              <a:t>Fare clic per modificare lo stile del titolo dello schema</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it-IT"/>
              <a:t>Fare clic per modificare gli stili del testo dello schema</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5A1F0CAB-9650-45E8-8A78-DB84CBA7E8DD}" type="datetimeFigureOut">
              <a:rPr lang="it-IT" smtClean="0"/>
              <a:t>20/12/2020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4D20E511-4294-47F6-8CA9-4CFE7377CE56}" type="slidenum">
              <a:rPr lang="it-IT" smtClean="0"/>
              <a:t>‹N›</a:t>
            </a:fld>
            <a:endParaRPr lang="it-IT"/>
          </a:p>
        </p:txBody>
      </p:sp>
    </p:spTree>
    <p:extLst>
      <p:ext uri="{BB962C8B-B14F-4D97-AF65-F5344CB8AC3E}">
        <p14:creationId xmlns:p14="http://schemas.microsoft.com/office/powerpoint/2010/main" val="11565207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5A1F0CAB-9650-45E8-8A78-DB84CBA7E8DD}" type="datetimeFigureOut">
              <a:rPr lang="it-IT" smtClean="0"/>
              <a:t>20/12/2020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4D20E511-4294-47F6-8CA9-4CFE7377CE56}" type="slidenum">
              <a:rPr lang="it-IT" smtClean="0"/>
              <a:t>‹N›</a:t>
            </a:fld>
            <a:endParaRPr lang="it-IT"/>
          </a:p>
        </p:txBody>
      </p:sp>
    </p:spTree>
    <p:extLst>
      <p:ext uri="{BB962C8B-B14F-4D97-AF65-F5344CB8AC3E}">
        <p14:creationId xmlns:p14="http://schemas.microsoft.com/office/powerpoint/2010/main" val="32848430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5A1F0CAB-9650-45E8-8A78-DB84CBA7E8DD}" type="datetimeFigureOut">
              <a:rPr lang="it-IT" smtClean="0"/>
              <a:t>20/12/2020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4D20E511-4294-47F6-8CA9-4CFE7377CE56}" type="slidenum">
              <a:rPr lang="it-IT" smtClean="0"/>
              <a:t>‹N›</a:t>
            </a:fld>
            <a:endParaRPr lang="it-IT"/>
          </a:p>
        </p:txBody>
      </p:sp>
    </p:spTree>
    <p:extLst>
      <p:ext uri="{BB962C8B-B14F-4D97-AF65-F5344CB8AC3E}">
        <p14:creationId xmlns:p14="http://schemas.microsoft.com/office/powerpoint/2010/main" val="1545935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nchor="ct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5A1F0CAB-9650-45E8-8A78-DB84CBA7E8DD}" type="datetimeFigureOut">
              <a:rPr lang="it-IT" smtClean="0"/>
              <a:t>20/12/2020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4D20E511-4294-47F6-8CA9-4CFE7377CE56}" type="slidenum">
              <a:rPr lang="it-IT" smtClean="0"/>
              <a:t>‹N›</a:t>
            </a:fld>
            <a:endParaRPr lang="it-IT"/>
          </a:p>
        </p:txBody>
      </p:sp>
    </p:spTree>
    <p:extLst>
      <p:ext uri="{BB962C8B-B14F-4D97-AF65-F5344CB8AC3E}">
        <p14:creationId xmlns:p14="http://schemas.microsoft.com/office/powerpoint/2010/main" val="23804979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5A1F0CAB-9650-45E8-8A78-DB84CBA7E8DD}" type="datetimeFigureOut">
              <a:rPr lang="it-IT" smtClean="0"/>
              <a:t>20/12/2020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4D20E511-4294-47F6-8CA9-4CFE7377CE56}" type="slidenum">
              <a:rPr lang="it-IT" smtClean="0"/>
              <a:t>‹N›</a:t>
            </a:fld>
            <a:endParaRPr lang="it-IT"/>
          </a:p>
        </p:txBody>
      </p:sp>
    </p:spTree>
    <p:extLst>
      <p:ext uri="{BB962C8B-B14F-4D97-AF65-F5344CB8AC3E}">
        <p14:creationId xmlns:p14="http://schemas.microsoft.com/office/powerpoint/2010/main" val="25047129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5A1F0CAB-9650-45E8-8A78-DB84CBA7E8DD}" type="datetimeFigureOut">
              <a:rPr lang="it-IT" smtClean="0"/>
              <a:t>20/12/2020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4D20E511-4294-47F6-8CA9-4CFE7377CE56}" type="slidenum">
              <a:rPr lang="it-IT" smtClean="0"/>
              <a:t>‹N›</a:t>
            </a:fld>
            <a:endParaRPr lang="it-IT"/>
          </a:p>
        </p:txBody>
      </p:sp>
    </p:spTree>
    <p:extLst>
      <p:ext uri="{BB962C8B-B14F-4D97-AF65-F5344CB8AC3E}">
        <p14:creationId xmlns:p14="http://schemas.microsoft.com/office/powerpoint/2010/main" val="17693453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5A1F0CAB-9650-45E8-8A78-DB84CBA7E8DD}" type="datetimeFigureOut">
              <a:rPr lang="it-IT" smtClean="0"/>
              <a:t>20/12/2020</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4D20E511-4294-47F6-8CA9-4CFE7377CE56}" type="slidenum">
              <a:rPr lang="it-IT" smtClean="0"/>
              <a:t>‹N›</a:t>
            </a:fld>
            <a:endParaRPr lang="it-IT"/>
          </a:p>
        </p:txBody>
      </p:sp>
    </p:spTree>
    <p:extLst>
      <p:ext uri="{BB962C8B-B14F-4D97-AF65-F5344CB8AC3E}">
        <p14:creationId xmlns:p14="http://schemas.microsoft.com/office/powerpoint/2010/main" val="30388346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5A1F0CAB-9650-45E8-8A78-DB84CBA7E8DD}" type="datetimeFigureOut">
              <a:rPr lang="it-IT" smtClean="0"/>
              <a:t>20/12/2020</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4D20E511-4294-47F6-8CA9-4CFE7377CE56}" type="slidenum">
              <a:rPr lang="it-IT" smtClean="0"/>
              <a:t>‹N›</a:t>
            </a:fld>
            <a:endParaRPr lang="it-IT"/>
          </a:p>
        </p:txBody>
      </p:sp>
    </p:spTree>
    <p:extLst>
      <p:ext uri="{BB962C8B-B14F-4D97-AF65-F5344CB8AC3E}">
        <p14:creationId xmlns:p14="http://schemas.microsoft.com/office/powerpoint/2010/main" val="41900237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1F0CAB-9650-45E8-8A78-DB84CBA7E8DD}" type="datetimeFigureOut">
              <a:rPr lang="it-IT" smtClean="0"/>
              <a:t>20/12/2020</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4D20E511-4294-47F6-8CA9-4CFE7377CE56}" type="slidenum">
              <a:rPr lang="it-IT" smtClean="0"/>
              <a:t>‹N›</a:t>
            </a:fld>
            <a:endParaRPr lang="it-IT"/>
          </a:p>
        </p:txBody>
      </p:sp>
    </p:spTree>
    <p:extLst>
      <p:ext uri="{BB962C8B-B14F-4D97-AF65-F5344CB8AC3E}">
        <p14:creationId xmlns:p14="http://schemas.microsoft.com/office/powerpoint/2010/main" val="1423268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it-IT"/>
              <a:t>Fare clic per modificare lo stile del titolo dello schema</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5A1F0CAB-9650-45E8-8A78-DB84CBA7E8DD}" type="datetimeFigureOut">
              <a:rPr lang="it-IT" smtClean="0"/>
              <a:t>20/12/2020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4D20E511-4294-47F6-8CA9-4CFE7377CE56}" type="slidenum">
              <a:rPr lang="it-IT" smtClean="0"/>
              <a:t>‹N›</a:t>
            </a:fld>
            <a:endParaRPr lang="it-IT"/>
          </a:p>
        </p:txBody>
      </p:sp>
    </p:spTree>
    <p:extLst>
      <p:ext uri="{BB962C8B-B14F-4D97-AF65-F5344CB8AC3E}">
        <p14:creationId xmlns:p14="http://schemas.microsoft.com/office/powerpoint/2010/main" val="2881756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it-IT"/>
              <a:t>Fare clic per modificare lo stile del titolo dello schema</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5A1F0CAB-9650-45E8-8A78-DB84CBA7E8DD}" type="datetimeFigureOut">
              <a:rPr lang="it-IT" smtClean="0"/>
              <a:t>20/12/2020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4D20E511-4294-47F6-8CA9-4CFE7377CE56}" type="slidenum">
              <a:rPr lang="it-IT" smtClean="0"/>
              <a:t>‹N›</a:t>
            </a:fld>
            <a:endParaRPr lang="it-IT"/>
          </a:p>
        </p:txBody>
      </p:sp>
    </p:spTree>
    <p:extLst>
      <p:ext uri="{BB962C8B-B14F-4D97-AF65-F5344CB8AC3E}">
        <p14:creationId xmlns:p14="http://schemas.microsoft.com/office/powerpoint/2010/main" val="12197684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5A1F0CAB-9650-45E8-8A78-DB84CBA7E8DD}" type="datetimeFigureOut">
              <a:rPr lang="it-IT" smtClean="0"/>
              <a:t>20/12/2020</a:t>
            </a:fld>
            <a:endParaRPr lang="it-IT"/>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it-IT"/>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4D20E511-4294-47F6-8CA9-4CFE7377CE56}" type="slidenum">
              <a:rPr lang="it-IT" smtClean="0"/>
              <a:t>‹N›</a:t>
            </a:fld>
            <a:endParaRPr lang="it-IT"/>
          </a:p>
        </p:txBody>
      </p:sp>
    </p:spTree>
    <p:extLst>
      <p:ext uri="{BB962C8B-B14F-4D97-AF65-F5344CB8AC3E}">
        <p14:creationId xmlns:p14="http://schemas.microsoft.com/office/powerpoint/2010/main" val="398994188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hyperlink" Target="https://www.youtube.com/watch?v=sd-JEbM8e40"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7.gif"/><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9.jpg"/><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4C78249-FE6B-4C7D-ADC0-C9EB252601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8579" y="432912"/>
            <a:ext cx="9144000" cy="6191250"/>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B221FBB5-44CF-441C-8BA1-646DF6B2FA1F}"/>
              </a:ext>
            </a:extLst>
          </p:cNvPr>
          <p:cNvSpPr txBox="1"/>
          <p:nvPr/>
        </p:nvSpPr>
        <p:spPr>
          <a:xfrm>
            <a:off x="713232" y="530352"/>
            <a:ext cx="5382768" cy="584775"/>
          </a:xfrm>
          <a:prstGeom prst="rect">
            <a:avLst/>
          </a:prstGeom>
          <a:noFill/>
        </p:spPr>
        <p:txBody>
          <a:bodyPr wrap="square" rtlCol="0">
            <a:spAutoFit/>
          </a:bodyPr>
          <a:lstStyle/>
          <a:p>
            <a:r>
              <a:rPr lang="it-IT" sz="3200" dirty="0"/>
              <a:t>SCIENZE:  L’  ARIA</a:t>
            </a:r>
          </a:p>
        </p:txBody>
      </p:sp>
      <p:sp>
        <p:nvSpPr>
          <p:cNvPr id="3" name="CasellaDiTesto 2">
            <a:extLst>
              <a:ext uri="{FF2B5EF4-FFF2-40B4-BE49-F238E27FC236}">
                <a16:creationId xmlns:a16="http://schemas.microsoft.com/office/drawing/2014/main" id="{F7CC9707-38A7-4C04-AE76-970A58AA3978}"/>
              </a:ext>
            </a:extLst>
          </p:cNvPr>
          <p:cNvSpPr txBox="1"/>
          <p:nvPr/>
        </p:nvSpPr>
        <p:spPr>
          <a:xfrm>
            <a:off x="7626096" y="4800600"/>
            <a:ext cx="3931920" cy="707886"/>
          </a:xfrm>
          <a:prstGeom prst="rect">
            <a:avLst/>
          </a:prstGeom>
          <a:noFill/>
        </p:spPr>
        <p:txBody>
          <a:bodyPr wrap="square" rtlCol="0">
            <a:spAutoFit/>
          </a:bodyPr>
          <a:lstStyle/>
          <a:p>
            <a:r>
              <a:rPr lang="it-IT" sz="2000" dirty="0"/>
              <a:t>Classe 4 A plesso Rodari</a:t>
            </a:r>
          </a:p>
          <a:p>
            <a:r>
              <a:rPr lang="it-IT" sz="2000" dirty="0"/>
              <a:t>Doc. Vitale Raffaella</a:t>
            </a:r>
          </a:p>
        </p:txBody>
      </p:sp>
      <p:pic>
        <p:nvPicPr>
          <p:cNvPr id="4" name="Audio registrato">
            <a:hlinkClick r:id="" action="ppaction://media"/>
            <a:extLst>
              <a:ext uri="{FF2B5EF4-FFF2-40B4-BE49-F238E27FC236}">
                <a16:creationId xmlns:a16="http://schemas.microsoft.com/office/drawing/2014/main" id="{1FE305D2-0EFD-4E78-B9E1-BA5EEFF761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92056" y="530352"/>
            <a:ext cx="487363" cy="487363"/>
          </a:xfrm>
          <a:prstGeom prst="rect">
            <a:avLst/>
          </a:prstGeom>
        </p:spPr>
      </p:pic>
    </p:spTree>
    <p:extLst>
      <p:ext uri="{BB962C8B-B14F-4D97-AF65-F5344CB8AC3E}">
        <p14:creationId xmlns:p14="http://schemas.microsoft.com/office/powerpoint/2010/main" val="2316104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3F5D8304-570C-4C79-B9EF-0776FF6173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69" y="0"/>
            <a:ext cx="4987636" cy="6858000"/>
          </a:xfrm>
          <a:prstGeom prst="rect">
            <a:avLst/>
          </a:prstGeom>
        </p:spPr>
      </p:pic>
      <p:pic>
        <p:nvPicPr>
          <p:cNvPr id="4" name="Immagine 3">
            <a:extLst>
              <a:ext uri="{FF2B5EF4-FFF2-40B4-BE49-F238E27FC236}">
                <a16:creationId xmlns:a16="http://schemas.microsoft.com/office/drawing/2014/main" id="{2651EC7A-5648-4D5A-9AD1-DF6C3DFC1B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8466" y="0"/>
            <a:ext cx="4985756" cy="6858000"/>
          </a:xfrm>
          <a:prstGeom prst="rect">
            <a:avLst/>
          </a:prstGeom>
        </p:spPr>
      </p:pic>
    </p:spTree>
    <p:extLst>
      <p:ext uri="{BB962C8B-B14F-4D97-AF65-F5344CB8AC3E}">
        <p14:creationId xmlns:p14="http://schemas.microsoft.com/office/powerpoint/2010/main" val="38941408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36635662-0EA9-4BC7-BD3A-9B6CA7D57AEF}"/>
              </a:ext>
            </a:extLst>
          </p:cNvPr>
          <p:cNvSpPr txBox="1"/>
          <p:nvPr/>
        </p:nvSpPr>
        <p:spPr>
          <a:xfrm>
            <a:off x="2967361" y="964992"/>
            <a:ext cx="6094520" cy="646331"/>
          </a:xfrm>
          <a:prstGeom prst="rect">
            <a:avLst/>
          </a:prstGeom>
          <a:noFill/>
        </p:spPr>
        <p:txBody>
          <a:bodyPr wrap="square">
            <a:spAutoFit/>
          </a:bodyPr>
          <a:lstStyle/>
          <a:p>
            <a:r>
              <a:rPr lang="it-IT" dirty="0">
                <a:hlinkClick r:id="rId4"/>
              </a:rPr>
              <a:t>https://www.youtube.com/watch?v=sd-JEbM8e40</a:t>
            </a:r>
            <a:endParaRPr lang="it-IT" dirty="0"/>
          </a:p>
          <a:p>
            <a:endParaRPr lang="it-IT" dirty="0"/>
          </a:p>
        </p:txBody>
      </p:sp>
      <p:sp>
        <p:nvSpPr>
          <p:cNvPr id="6" name="CasellaDiTesto 5">
            <a:extLst>
              <a:ext uri="{FF2B5EF4-FFF2-40B4-BE49-F238E27FC236}">
                <a16:creationId xmlns:a16="http://schemas.microsoft.com/office/drawing/2014/main" id="{38AD9689-A10F-4564-8AFB-82E5350159AA}"/>
              </a:ext>
            </a:extLst>
          </p:cNvPr>
          <p:cNvSpPr txBox="1"/>
          <p:nvPr/>
        </p:nvSpPr>
        <p:spPr>
          <a:xfrm>
            <a:off x="692458" y="1811045"/>
            <a:ext cx="9179511" cy="369332"/>
          </a:xfrm>
          <a:prstGeom prst="rect">
            <a:avLst/>
          </a:prstGeom>
          <a:noFill/>
        </p:spPr>
        <p:txBody>
          <a:bodyPr wrap="square" rtlCol="0">
            <a:spAutoFit/>
          </a:bodyPr>
          <a:lstStyle/>
          <a:p>
            <a:r>
              <a:rPr lang="it-IT" dirty="0"/>
              <a:t>Per vedere il </a:t>
            </a:r>
            <a:r>
              <a:rPr lang="it-IT" dirty="0" err="1"/>
              <a:t>vjdeo</a:t>
            </a:r>
            <a:r>
              <a:rPr lang="it-IT" dirty="0"/>
              <a:t> da </a:t>
            </a:r>
            <a:r>
              <a:rPr lang="it-IT" dirty="0" err="1"/>
              <a:t>youtube</a:t>
            </a:r>
            <a:r>
              <a:rPr lang="it-IT" dirty="0"/>
              <a:t> tenere premuto CTRL+ clic per aprire collegamento.</a:t>
            </a:r>
          </a:p>
        </p:txBody>
      </p:sp>
      <p:pic>
        <p:nvPicPr>
          <p:cNvPr id="2" name="Audio registrato">
            <a:hlinkClick r:id="" action="ppaction://media"/>
            <a:extLst>
              <a:ext uri="{FF2B5EF4-FFF2-40B4-BE49-F238E27FC236}">
                <a16:creationId xmlns:a16="http://schemas.microsoft.com/office/drawing/2014/main" id="{8E00434B-5CEA-423A-8A87-189F166A74D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
        <p:nvSpPr>
          <p:cNvPr id="3" name="CasellaDiTesto 2">
            <a:extLst>
              <a:ext uri="{FF2B5EF4-FFF2-40B4-BE49-F238E27FC236}">
                <a16:creationId xmlns:a16="http://schemas.microsoft.com/office/drawing/2014/main" id="{5B612E6C-A9F3-4E55-88AC-D63A2669D739}"/>
              </a:ext>
            </a:extLst>
          </p:cNvPr>
          <p:cNvSpPr txBox="1"/>
          <p:nvPr/>
        </p:nvSpPr>
        <p:spPr>
          <a:xfrm>
            <a:off x="417250" y="4163627"/>
            <a:ext cx="8788894" cy="1754326"/>
          </a:xfrm>
          <a:prstGeom prst="rect">
            <a:avLst/>
          </a:prstGeom>
          <a:noFill/>
        </p:spPr>
        <p:txBody>
          <a:bodyPr wrap="square" rtlCol="0">
            <a:spAutoFit/>
          </a:bodyPr>
          <a:lstStyle/>
          <a:p>
            <a:r>
              <a:rPr lang="it-IT" dirty="0"/>
              <a:t>ASSEGNO</a:t>
            </a:r>
          </a:p>
          <a:p>
            <a:r>
              <a:rPr lang="it-IT" dirty="0"/>
              <a:t>Studia dal libro pag. 15 e 16 e approfondisci l’argomento dal power point che si trova sul registro Argo . Completa dal libro «Quaderno degli esercizi» pag. 22 – 23 – 24 – 25 </a:t>
            </a:r>
          </a:p>
          <a:p>
            <a:r>
              <a:rPr lang="it-IT" dirty="0"/>
              <a:t>Completa le schede poste sul power point. </a:t>
            </a:r>
            <a:r>
              <a:rPr lang="it-IT"/>
              <a:t>Su </a:t>
            </a:r>
            <a:r>
              <a:rPr lang="it-IT" dirty="0"/>
              <a:t>Argo troverai il file con le schede da stampare e incollare sul quaderno di scienze.</a:t>
            </a:r>
          </a:p>
        </p:txBody>
      </p:sp>
    </p:spTree>
    <p:extLst>
      <p:ext uri="{BB962C8B-B14F-4D97-AF65-F5344CB8AC3E}">
        <p14:creationId xmlns:p14="http://schemas.microsoft.com/office/powerpoint/2010/main" val="16603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4864402E-2686-46BF-BEFD-2F18216F49F1}"/>
              </a:ext>
            </a:extLst>
          </p:cNvPr>
          <p:cNvSpPr txBox="1"/>
          <p:nvPr/>
        </p:nvSpPr>
        <p:spPr>
          <a:xfrm>
            <a:off x="435006" y="426128"/>
            <a:ext cx="11425561" cy="2308324"/>
          </a:xfrm>
          <a:prstGeom prst="rect">
            <a:avLst/>
          </a:prstGeom>
          <a:noFill/>
        </p:spPr>
        <p:txBody>
          <a:bodyPr wrap="square" rtlCol="0">
            <a:spAutoFit/>
          </a:bodyPr>
          <a:lstStyle/>
          <a:p>
            <a:r>
              <a:rPr lang="it-IT" sz="2400" dirty="0">
                <a:solidFill>
                  <a:srgbClr val="FF0000"/>
                </a:solidFill>
              </a:rPr>
              <a:t>L’ ARIA</a:t>
            </a:r>
          </a:p>
          <a:p>
            <a:r>
              <a:rPr lang="it-IT" sz="2000" dirty="0">
                <a:solidFill>
                  <a:srgbClr val="FF0000"/>
                </a:solidFill>
              </a:rPr>
              <a:t>LE CARATTERISTICHE DELL’ ARIA.</a:t>
            </a:r>
          </a:p>
          <a:p>
            <a:r>
              <a:rPr lang="it-IT" sz="2000" b="1" dirty="0"/>
              <a:t>L’ aria, come l’acqua, è un elemento indispensabile alla vita degli animali e dei vegetali.</a:t>
            </a:r>
          </a:p>
          <a:p>
            <a:r>
              <a:rPr lang="it-IT" sz="2000" b="1" dirty="0"/>
              <a:t>L’ aria circonda tutto: non possiamo né vederla né afferrarla, ma è intorno a noi perché la sentiamo sul viso e tra i capelli quando corriamo, e sappiamo che c’è  perché senza di essa non riusciremmo a respirare.</a:t>
            </a:r>
          </a:p>
          <a:p>
            <a:endParaRPr lang="it-IT" sz="2000" dirty="0"/>
          </a:p>
        </p:txBody>
      </p:sp>
      <p:pic>
        <p:nvPicPr>
          <p:cNvPr id="2050" name="Picture 2">
            <a:extLst>
              <a:ext uri="{FF2B5EF4-FFF2-40B4-BE49-F238E27FC236}">
                <a16:creationId xmlns:a16="http://schemas.microsoft.com/office/drawing/2014/main" id="{324D7316-1EBC-4EFA-B2D0-94BACB9D3D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1782" y="2637513"/>
            <a:ext cx="4783498" cy="3587624"/>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registrato">
            <a:hlinkClick r:id="" action="ppaction://media"/>
            <a:extLst>
              <a:ext uri="{FF2B5EF4-FFF2-40B4-BE49-F238E27FC236}">
                <a16:creationId xmlns:a16="http://schemas.microsoft.com/office/drawing/2014/main" id="{A5030B9E-AEAD-4CD3-B259-B98BFC926E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84333" y="182446"/>
            <a:ext cx="487363" cy="487363"/>
          </a:xfrm>
          <a:prstGeom prst="rect">
            <a:avLst/>
          </a:prstGeom>
        </p:spPr>
      </p:pic>
    </p:spTree>
    <p:extLst>
      <p:ext uri="{BB962C8B-B14F-4D97-AF65-F5344CB8AC3E}">
        <p14:creationId xmlns:p14="http://schemas.microsoft.com/office/powerpoint/2010/main" val="1568715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7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B54E2AF6-187C-40F5-B1AD-6E3CEEA5F1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7219" y="1786169"/>
            <a:ext cx="3944367" cy="2661646"/>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97D12220-08C1-4E44-91AE-96F43B7D1D46}"/>
              </a:ext>
            </a:extLst>
          </p:cNvPr>
          <p:cNvSpPr txBox="1"/>
          <p:nvPr/>
        </p:nvSpPr>
        <p:spPr>
          <a:xfrm>
            <a:off x="441200" y="399495"/>
            <a:ext cx="7341833" cy="5324535"/>
          </a:xfrm>
          <a:prstGeom prst="rect">
            <a:avLst/>
          </a:prstGeom>
          <a:noFill/>
        </p:spPr>
        <p:txBody>
          <a:bodyPr wrap="square" rtlCol="0">
            <a:spAutoFit/>
          </a:bodyPr>
          <a:lstStyle/>
          <a:p>
            <a:r>
              <a:rPr lang="it-IT" sz="2000" b="1" dirty="0">
                <a:solidFill>
                  <a:srgbClr val="FF0000"/>
                </a:solidFill>
              </a:rPr>
              <a:t>LA COMPOSIZIONE DELL’ARIA</a:t>
            </a:r>
          </a:p>
          <a:p>
            <a:r>
              <a:rPr lang="it-IT" sz="2000" b="1" dirty="0"/>
              <a:t>L’aria è un miscuglio di gas; per la maggior parte è composta di:</a:t>
            </a:r>
          </a:p>
          <a:p>
            <a:pPr marL="342900" indent="-342900">
              <a:buFont typeface="Arial" panose="020B0604020202020204" pitchFamily="34" charset="0"/>
              <a:buChar char="•"/>
            </a:pPr>
            <a:r>
              <a:rPr lang="it-IT" sz="2000" b="1" dirty="0">
                <a:solidFill>
                  <a:srgbClr val="FF0000"/>
                </a:solidFill>
              </a:rPr>
              <a:t>Azoto</a:t>
            </a:r>
            <a:r>
              <a:rPr lang="it-IT" sz="2000" b="1" dirty="0"/>
              <a:t>, non è un gas che fa vivere, ma è comunque utile per l’uomo che non potrebbe resistere a lungo se dovesse respirare ossigeno puro;</a:t>
            </a:r>
          </a:p>
          <a:p>
            <a:pPr marL="342900" indent="-342900">
              <a:buFont typeface="Arial" panose="020B0604020202020204" pitchFamily="34" charset="0"/>
              <a:buChar char="•"/>
            </a:pPr>
            <a:r>
              <a:rPr lang="it-IT" sz="2000" b="1" dirty="0">
                <a:solidFill>
                  <a:srgbClr val="FF0000"/>
                </a:solidFill>
              </a:rPr>
              <a:t>Ossigeno, </a:t>
            </a:r>
            <a:r>
              <a:rPr lang="it-IT" sz="2000" b="1" dirty="0"/>
              <a:t>il più importante componente dell’aria: non ha odore né colore ma la sua presenza è indispensabile per la respirazione degli esseri viventi;</a:t>
            </a:r>
          </a:p>
          <a:p>
            <a:pPr marL="342900" indent="-342900">
              <a:buFont typeface="Arial" panose="020B0604020202020204" pitchFamily="34" charset="0"/>
              <a:buChar char="•"/>
            </a:pPr>
            <a:r>
              <a:rPr lang="it-IT" sz="2000" b="1" dirty="0">
                <a:solidFill>
                  <a:srgbClr val="FF0000"/>
                </a:solidFill>
              </a:rPr>
              <a:t>Vapore acqueo</a:t>
            </a:r>
            <a:r>
              <a:rPr lang="it-IT" sz="2000" b="1" dirty="0"/>
              <a:t>, l’umidità contenuta nell’aria;</a:t>
            </a:r>
          </a:p>
          <a:p>
            <a:pPr marL="342900" indent="-342900">
              <a:buFont typeface="Arial" panose="020B0604020202020204" pitchFamily="34" charset="0"/>
              <a:buChar char="•"/>
            </a:pPr>
            <a:r>
              <a:rPr lang="it-IT" sz="2000" b="1" dirty="0">
                <a:solidFill>
                  <a:srgbClr val="FF0000"/>
                </a:solidFill>
              </a:rPr>
              <a:t>Pulviscolo atmosferico</a:t>
            </a:r>
            <a:r>
              <a:rPr lang="it-IT" sz="2000" b="1" dirty="0"/>
              <a:t>, un insieme di particelle minuscole e leggere di polvere;</a:t>
            </a:r>
          </a:p>
          <a:p>
            <a:pPr marL="342900" indent="-342900">
              <a:buFont typeface="Arial" panose="020B0604020202020204" pitchFamily="34" charset="0"/>
              <a:buChar char="•"/>
            </a:pPr>
            <a:r>
              <a:rPr lang="it-IT" sz="2000" b="1" dirty="0">
                <a:solidFill>
                  <a:srgbClr val="FF0000"/>
                </a:solidFill>
              </a:rPr>
              <a:t>Anidride carbonica</a:t>
            </a:r>
            <a:r>
              <a:rPr lang="it-IT" sz="2000" b="1" dirty="0"/>
              <a:t>, un gas di rifiuto che si forma con la respirazione  degli esseri viventi; un’elevata presenza di anidride carbonica nell’aria renderebbe impossibile la vita;</a:t>
            </a:r>
          </a:p>
          <a:p>
            <a:pPr marL="342900" indent="-342900">
              <a:buFont typeface="Arial" panose="020B0604020202020204" pitchFamily="34" charset="0"/>
              <a:buChar char="•"/>
            </a:pPr>
            <a:r>
              <a:rPr lang="it-IT" sz="2000" b="1" dirty="0">
                <a:solidFill>
                  <a:srgbClr val="FF0000"/>
                </a:solidFill>
              </a:rPr>
              <a:t>Altri gas</a:t>
            </a:r>
            <a:r>
              <a:rPr lang="it-IT" sz="2000" b="1" dirty="0"/>
              <a:t>: elio, argon, ozono, idrogeno.</a:t>
            </a:r>
          </a:p>
        </p:txBody>
      </p:sp>
      <p:pic>
        <p:nvPicPr>
          <p:cNvPr id="2" name="Audio registrato">
            <a:hlinkClick r:id="" action="ppaction://media"/>
            <a:extLst>
              <a:ext uri="{FF2B5EF4-FFF2-40B4-BE49-F238E27FC236}">
                <a16:creationId xmlns:a16="http://schemas.microsoft.com/office/drawing/2014/main" id="{D33FB824-7D7D-442C-AD29-0201286FA15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89855" y="228261"/>
            <a:ext cx="487363" cy="487363"/>
          </a:xfrm>
          <a:prstGeom prst="rect">
            <a:avLst/>
          </a:prstGeom>
        </p:spPr>
      </p:pic>
    </p:spTree>
    <p:extLst>
      <p:ext uri="{BB962C8B-B14F-4D97-AF65-F5344CB8AC3E}">
        <p14:creationId xmlns:p14="http://schemas.microsoft.com/office/powerpoint/2010/main" val="2140282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5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46368376-4073-409F-A72F-B6DCA67F1D13}"/>
              </a:ext>
            </a:extLst>
          </p:cNvPr>
          <p:cNvSpPr txBox="1"/>
          <p:nvPr/>
        </p:nvSpPr>
        <p:spPr>
          <a:xfrm>
            <a:off x="230819" y="97655"/>
            <a:ext cx="11185865" cy="5693866"/>
          </a:xfrm>
          <a:prstGeom prst="rect">
            <a:avLst/>
          </a:prstGeom>
          <a:noFill/>
        </p:spPr>
        <p:txBody>
          <a:bodyPr wrap="square" rtlCol="0">
            <a:spAutoFit/>
          </a:bodyPr>
          <a:lstStyle/>
          <a:p>
            <a:r>
              <a:rPr lang="it-IT" sz="2800" b="1" dirty="0">
                <a:solidFill>
                  <a:srgbClr val="FF0000"/>
                </a:solidFill>
              </a:rPr>
              <a:t>ARIA PER RESPIRARE E ……..</a:t>
            </a:r>
          </a:p>
          <a:p>
            <a:r>
              <a:rPr lang="it-IT" sz="2400" b="1" dirty="0"/>
              <a:t>L’aria è fondamentale per la vita del nostro pianeta: gli organismi terrestri, per mezzo della respirazione, prelevano l’ossigeno di cui hanno bisogno direttamente dall’aria</a:t>
            </a:r>
            <a:r>
              <a:rPr lang="it-IT" sz="2000" b="1" dirty="0"/>
              <a:t>, </a:t>
            </a:r>
            <a:r>
              <a:rPr lang="it-IT" sz="2400" b="1" dirty="0"/>
              <a:t>mentre gli organismi acquatici utilizzano quello disciolto nell’acqua. Noi respiriamo continuamente, giorno e notte, facendo entrare e uscire l’aria dal nostro corpo.</a:t>
            </a:r>
          </a:p>
          <a:p>
            <a:r>
              <a:rPr lang="it-IT" sz="2400" b="1" dirty="0"/>
              <a:t>Quando l’aria entra, l’ossigeno svolge un compito molto importante perché riesce a trasformare le sostanze nutritive, introdotte con il cibo, in energia necessaria per crescere, vivere, muovere. Durante la respirazione si forma un gas di scarto, l’anidride carbonica, di cui ci liberiamo quando l’aria esce dal corpo.</a:t>
            </a:r>
          </a:p>
          <a:p>
            <a:r>
              <a:rPr lang="it-IT" sz="2400" b="1" dirty="0"/>
              <a:t>L’aria, inoltre, è un potente scudo naturale per la</a:t>
            </a:r>
          </a:p>
          <a:p>
            <a:r>
              <a:rPr lang="it-IT" sz="2400" b="1" dirty="0"/>
              <a:t>Terra: essa trattiene e filtra i raggi del Sole, </a:t>
            </a:r>
          </a:p>
          <a:p>
            <a:r>
              <a:rPr lang="it-IT" sz="2400" b="1" dirty="0"/>
              <a:t>permettendo alla Terra di avere una temperatura</a:t>
            </a:r>
          </a:p>
          <a:p>
            <a:r>
              <a:rPr lang="it-IT" sz="2400" b="1" dirty="0"/>
              <a:t>adatta alla vita.</a:t>
            </a:r>
          </a:p>
        </p:txBody>
      </p:sp>
      <p:pic>
        <p:nvPicPr>
          <p:cNvPr id="6" name="Immagine 5">
            <a:extLst>
              <a:ext uri="{FF2B5EF4-FFF2-40B4-BE49-F238E27FC236}">
                <a16:creationId xmlns:a16="http://schemas.microsoft.com/office/drawing/2014/main" id="{D1B5DABA-6962-4D8F-B44F-5069DAA1C1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3571" y="3919183"/>
            <a:ext cx="4102100" cy="2730500"/>
          </a:xfrm>
          <a:prstGeom prst="rect">
            <a:avLst/>
          </a:prstGeom>
        </p:spPr>
      </p:pic>
      <p:pic>
        <p:nvPicPr>
          <p:cNvPr id="2" name="Audio registrato">
            <a:hlinkClick r:id="" action="ppaction://media"/>
            <a:extLst>
              <a:ext uri="{FF2B5EF4-FFF2-40B4-BE49-F238E27FC236}">
                <a16:creationId xmlns:a16="http://schemas.microsoft.com/office/drawing/2014/main" id="{B31D61E0-D954-4FAB-B525-468667B2AE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790271" y="5547839"/>
            <a:ext cx="487363" cy="487363"/>
          </a:xfrm>
          <a:prstGeom prst="rect">
            <a:avLst/>
          </a:prstGeom>
        </p:spPr>
      </p:pic>
    </p:spTree>
    <p:extLst>
      <p:ext uri="{BB962C8B-B14F-4D97-AF65-F5344CB8AC3E}">
        <p14:creationId xmlns:p14="http://schemas.microsoft.com/office/powerpoint/2010/main" val="2963745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6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A62F17FB-3658-43C6-966A-A4D1DE9B8AEC}"/>
              </a:ext>
            </a:extLst>
          </p:cNvPr>
          <p:cNvSpPr txBox="1"/>
          <p:nvPr/>
        </p:nvSpPr>
        <p:spPr>
          <a:xfrm>
            <a:off x="162676" y="291318"/>
            <a:ext cx="11325029" cy="8402300"/>
          </a:xfrm>
          <a:prstGeom prst="rect">
            <a:avLst/>
          </a:prstGeom>
          <a:noFill/>
        </p:spPr>
        <p:txBody>
          <a:bodyPr wrap="square" rtlCol="0">
            <a:spAutoFit/>
          </a:bodyPr>
          <a:lstStyle/>
          <a:p>
            <a:r>
              <a:rPr lang="it-IT" sz="2400" dirty="0">
                <a:solidFill>
                  <a:srgbClr val="FF0000"/>
                </a:solidFill>
              </a:rPr>
              <a:t>L’ ARIA E LE SUE PROPRIETA’</a:t>
            </a:r>
          </a:p>
          <a:p>
            <a:r>
              <a:rPr lang="it-IT" b="1" dirty="0"/>
              <a:t>L’ aria, come tutti gli elementi, ha delle proprietà speciali</a:t>
            </a:r>
            <a:r>
              <a:rPr lang="it-IT" sz="2400" dirty="0"/>
              <a:t>.</a:t>
            </a:r>
          </a:p>
          <a:p>
            <a:endParaRPr lang="it-IT" sz="2400" dirty="0">
              <a:solidFill>
                <a:srgbClr val="FF0000"/>
              </a:solidFill>
            </a:endParaRPr>
          </a:p>
          <a:p>
            <a:r>
              <a:rPr lang="it-IT" sz="2400" dirty="0">
                <a:solidFill>
                  <a:srgbClr val="FF0000"/>
                </a:solidFill>
              </a:rPr>
              <a:t>L’aria è ovunque e occupa uno spazio.</a:t>
            </a:r>
          </a:p>
          <a:p>
            <a:r>
              <a:rPr lang="it-IT" b="1" dirty="0"/>
              <a:t>Prova ad immergere completamente un bicchiere capovolto in un </a:t>
            </a:r>
          </a:p>
          <a:p>
            <a:r>
              <a:rPr lang="it-IT" b="1" dirty="0"/>
              <a:t>recipiente pieno d’acqua. L’acqua entra solo in piccola parte nel </a:t>
            </a:r>
          </a:p>
          <a:p>
            <a:r>
              <a:rPr lang="it-IT" b="1" dirty="0"/>
              <a:t>bicchiere mentre il resto rimane occupato dall’aria. Se, invece, </a:t>
            </a:r>
          </a:p>
          <a:p>
            <a:r>
              <a:rPr lang="it-IT" b="1" dirty="0"/>
              <a:t>immergi un bicchiere capovolto, in un recipiente pieno d’acqua, </a:t>
            </a:r>
          </a:p>
          <a:p>
            <a:r>
              <a:rPr lang="it-IT" b="1" dirty="0"/>
              <a:t>e poi lo inclini , vedrai uscire tante bollicine e</a:t>
            </a:r>
          </a:p>
          <a:p>
            <a:r>
              <a:rPr lang="it-IT" b="1" dirty="0"/>
              <a:t>l’acqua entra nel bicchiere e occupa Il suo spazio</a:t>
            </a:r>
            <a:r>
              <a:rPr lang="it-IT" dirty="0"/>
              <a:t>. </a:t>
            </a:r>
          </a:p>
          <a:p>
            <a:endParaRPr lang="it-IT" dirty="0"/>
          </a:p>
          <a:p>
            <a:endParaRPr lang="it-IT" dirty="0"/>
          </a:p>
          <a:p>
            <a:endParaRPr lang="it-IT" dirty="0"/>
          </a:p>
          <a:p>
            <a:r>
              <a:rPr lang="it-IT" sz="2400" dirty="0">
                <a:solidFill>
                  <a:srgbClr val="FF0000"/>
                </a:solidFill>
              </a:rPr>
              <a:t>L’aria è elastica e comprimibile</a:t>
            </a:r>
          </a:p>
          <a:p>
            <a:r>
              <a:rPr lang="it-IT" b="1" dirty="0"/>
              <a:t>Prendi una siringa senza ago e tappa il foro da cui esce l’aria; poi  premi</a:t>
            </a:r>
          </a:p>
          <a:p>
            <a:r>
              <a:rPr lang="it-IT" b="1" dirty="0"/>
              <a:t> lo stantuffo con l’altra mano, comprimendo; per un po’ riuscirai a </a:t>
            </a:r>
          </a:p>
          <a:p>
            <a:r>
              <a:rPr lang="it-IT" b="1" dirty="0"/>
              <a:t>schiacciare l’aria, poi incontrerai resistenza. Se lasci andare lo </a:t>
            </a:r>
          </a:p>
          <a:p>
            <a:r>
              <a:rPr lang="it-IT" b="1" dirty="0"/>
              <a:t>stantuffo lo vedrai rimbalzare  al punto di partenza perché, l’aria, è </a:t>
            </a:r>
          </a:p>
          <a:p>
            <a:r>
              <a:rPr lang="it-IT" b="1" dirty="0"/>
              <a:t>anche elastica.</a:t>
            </a:r>
          </a:p>
          <a:p>
            <a:endParaRPr lang="it-IT" b="1" dirty="0">
              <a:solidFill>
                <a:srgbClr val="FF0000"/>
              </a:solidFill>
            </a:endParaRPr>
          </a:p>
          <a:p>
            <a:endParaRPr lang="it-IT" dirty="0"/>
          </a:p>
          <a:p>
            <a:endParaRPr lang="it-IT" dirty="0"/>
          </a:p>
          <a:p>
            <a:endParaRPr lang="it-IT" dirty="0"/>
          </a:p>
          <a:p>
            <a:endParaRPr lang="it-IT" dirty="0"/>
          </a:p>
          <a:p>
            <a:endParaRPr lang="it-IT" dirty="0"/>
          </a:p>
          <a:p>
            <a:endParaRPr lang="it-IT" dirty="0"/>
          </a:p>
          <a:p>
            <a:endParaRPr lang="it-IT" sz="2400" dirty="0"/>
          </a:p>
        </p:txBody>
      </p:sp>
      <p:pic>
        <p:nvPicPr>
          <p:cNvPr id="5" name="Immagine 4">
            <a:extLst>
              <a:ext uri="{FF2B5EF4-FFF2-40B4-BE49-F238E27FC236}">
                <a16:creationId xmlns:a16="http://schemas.microsoft.com/office/drawing/2014/main" id="{C45B561A-3C52-488B-9771-F2804B0697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6933" y="1355488"/>
            <a:ext cx="3682391" cy="5211194"/>
          </a:xfrm>
          <a:prstGeom prst="rect">
            <a:avLst/>
          </a:prstGeom>
        </p:spPr>
      </p:pic>
      <p:pic>
        <p:nvPicPr>
          <p:cNvPr id="1026" name="Picture 2">
            <a:extLst>
              <a:ext uri="{FF2B5EF4-FFF2-40B4-BE49-F238E27FC236}">
                <a16:creationId xmlns:a16="http://schemas.microsoft.com/office/drawing/2014/main" id="{073AAA10-6552-4885-9330-DB65905B8D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30230" y="4427055"/>
            <a:ext cx="2657475" cy="167640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registrato">
            <a:hlinkClick r:id="" action="ppaction://media"/>
            <a:extLst>
              <a:ext uri="{FF2B5EF4-FFF2-40B4-BE49-F238E27FC236}">
                <a16:creationId xmlns:a16="http://schemas.microsoft.com/office/drawing/2014/main" id="{019965AC-1047-4B70-A9A3-3F6EB3B0E81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88128" y="183872"/>
            <a:ext cx="487363" cy="487363"/>
          </a:xfrm>
          <a:prstGeom prst="rect">
            <a:avLst/>
          </a:prstGeom>
        </p:spPr>
      </p:pic>
    </p:spTree>
    <p:extLst>
      <p:ext uri="{BB962C8B-B14F-4D97-AF65-F5344CB8AC3E}">
        <p14:creationId xmlns:p14="http://schemas.microsoft.com/office/powerpoint/2010/main" val="982680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9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6E4F5870-3C0C-4CFF-895D-C9758F9F2A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0582" y="-839046"/>
            <a:ext cx="2432304" cy="3337560"/>
          </a:xfrm>
          <a:prstGeom prst="rect">
            <a:avLst/>
          </a:prstGeom>
        </p:spPr>
      </p:pic>
      <p:sp>
        <p:nvSpPr>
          <p:cNvPr id="6" name="CasellaDiTesto 5">
            <a:extLst>
              <a:ext uri="{FF2B5EF4-FFF2-40B4-BE49-F238E27FC236}">
                <a16:creationId xmlns:a16="http://schemas.microsoft.com/office/drawing/2014/main" id="{4A1AC95C-912A-4ACA-8D67-E0393F1672E2}"/>
              </a:ext>
            </a:extLst>
          </p:cNvPr>
          <p:cNvSpPr txBox="1"/>
          <p:nvPr/>
        </p:nvSpPr>
        <p:spPr>
          <a:xfrm>
            <a:off x="304800" y="448733"/>
            <a:ext cx="7594600" cy="1938992"/>
          </a:xfrm>
          <a:prstGeom prst="rect">
            <a:avLst/>
          </a:prstGeom>
          <a:noFill/>
        </p:spPr>
        <p:txBody>
          <a:bodyPr wrap="square" rtlCol="0">
            <a:spAutoFit/>
          </a:bodyPr>
          <a:lstStyle/>
          <a:p>
            <a:endParaRPr lang="it-IT" sz="2400" dirty="0"/>
          </a:p>
          <a:p>
            <a:r>
              <a:rPr lang="it-IT" sz="2400" dirty="0">
                <a:solidFill>
                  <a:srgbClr val="FF0000"/>
                </a:solidFill>
              </a:rPr>
              <a:t>L’aria calda va verso l’alto</a:t>
            </a:r>
          </a:p>
          <a:p>
            <a:r>
              <a:rPr lang="it-IT" b="1" dirty="0"/>
              <a:t>L’aria riscaldata si espande e diventa più leggera di quella fredda e va verso </a:t>
            </a:r>
          </a:p>
          <a:p>
            <a:r>
              <a:rPr lang="it-IT" b="1" dirty="0"/>
              <a:t>L’alto. Se appoggi un foglietto di carta velina su un termosifone molto caldo lo vedrai svolazzare verso l’alto.</a:t>
            </a:r>
          </a:p>
        </p:txBody>
      </p:sp>
      <p:pic>
        <p:nvPicPr>
          <p:cNvPr id="3" name="Immagine 2">
            <a:extLst>
              <a:ext uri="{FF2B5EF4-FFF2-40B4-BE49-F238E27FC236}">
                <a16:creationId xmlns:a16="http://schemas.microsoft.com/office/drawing/2014/main" id="{5E80F8ED-E4DC-443D-A46E-37EEF269B7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2376878"/>
            <a:ext cx="5955792" cy="4376928"/>
          </a:xfrm>
          <a:prstGeom prst="rect">
            <a:avLst/>
          </a:prstGeom>
        </p:spPr>
      </p:pic>
      <p:sp>
        <p:nvSpPr>
          <p:cNvPr id="7" name="CasellaDiTesto 6">
            <a:extLst>
              <a:ext uri="{FF2B5EF4-FFF2-40B4-BE49-F238E27FC236}">
                <a16:creationId xmlns:a16="http://schemas.microsoft.com/office/drawing/2014/main" id="{F44A4BE9-FDA2-4557-9A01-4454868F9D7A}"/>
              </a:ext>
            </a:extLst>
          </p:cNvPr>
          <p:cNvSpPr txBox="1"/>
          <p:nvPr/>
        </p:nvSpPr>
        <p:spPr>
          <a:xfrm>
            <a:off x="6551720" y="3000652"/>
            <a:ext cx="5335480" cy="3231654"/>
          </a:xfrm>
          <a:prstGeom prst="rect">
            <a:avLst/>
          </a:prstGeom>
          <a:noFill/>
        </p:spPr>
        <p:txBody>
          <a:bodyPr wrap="square" rtlCol="0">
            <a:spAutoFit/>
          </a:bodyPr>
          <a:lstStyle/>
          <a:p>
            <a:r>
              <a:rPr lang="it-IT" sz="2400" dirty="0">
                <a:solidFill>
                  <a:srgbClr val="FF0000"/>
                </a:solidFill>
              </a:rPr>
              <a:t>L’ aria ha un peso</a:t>
            </a:r>
          </a:p>
          <a:p>
            <a:r>
              <a:rPr lang="it-IT" sz="2000" b="1" dirty="0"/>
              <a:t>L’aria è leggera, ma ha comunque un suo peso. Se gonfiamo due palloncini che hanno la stessa dimensione e le pesiamo i due pesi si equilibrano.  Se buchiamo, poi, con l’ago un palloncino il braccio della bilancia, a cui è legato il palloncino gonfio scenderà verso il basso, ciò dimostra che l’aria contenuta nell’altro palloncino aveva un peso.</a:t>
            </a:r>
          </a:p>
        </p:txBody>
      </p:sp>
      <p:pic>
        <p:nvPicPr>
          <p:cNvPr id="2" name="Audio registrato">
            <a:hlinkClick r:id="" action="ppaction://media"/>
            <a:extLst>
              <a:ext uri="{FF2B5EF4-FFF2-40B4-BE49-F238E27FC236}">
                <a16:creationId xmlns:a16="http://schemas.microsoft.com/office/drawing/2014/main" id="{9A290554-CFF2-425F-8BCC-94E55728446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40302" y="205051"/>
            <a:ext cx="487363" cy="487363"/>
          </a:xfrm>
          <a:prstGeom prst="rect">
            <a:avLst/>
          </a:prstGeom>
        </p:spPr>
      </p:pic>
    </p:spTree>
    <p:extLst>
      <p:ext uri="{BB962C8B-B14F-4D97-AF65-F5344CB8AC3E}">
        <p14:creationId xmlns:p14="http://schemas.microsoft.com/office/powerpoint/2010/main" val="3030697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5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41C96BEF-6031-4555-AD24-EFDAF23C976B}"/>
              </a:ext>
            </a:extLst>
          </p:cNvPr>
          <p:cNvSpPr txBox="1"/>
          <p:nvPr/>
        </p:nvSpPr>
        <p:spPr>
          <a:xfrm>
            <a:off x="443883" y="0"/>
            <a:ext cx="11407806" cy="5693866"/>
          </a:xfrm>
          <a:prstGeom prst="rect">
            <a:avLst/>
          </a:prstGeom>
          <a:noFill/>
        </p:spPr>
        <p:txBody>
          <a:bodyPr wrap="square" rtlCol="0">
            <a:spAutoFit/>
          </a:bodyPr>
          <a:lstStyle/>
          <a:p>
            <a:r>
              <a:rPr lang="it-IT" sz="2400" dirty="0">
                <a:solidFill>
                  <a:srgbClr val="FF0000"/>
                </a:solidFill>
              </a:rPr>
              <a:t>L’ ATMOSFERA</a:t>
            </a:r>
          </a:p>
          <a:p>
            <a:r>
              <a:rPr lang="it-IT" sz="2000" b="1" dirty="0"/>
              <a:t>La Terra è circondata da uno strato di aria che l’avvolge come un mantello leggero e trasparente: l’atmosfera.</a:t>
            </a:r>
          </a:p>
          <a:p>
            <a:r>
              <a:rPr lang="it-IT" sz="2000" b="1" dirty="0"/>
              <a:t>Il suo enorme spessore, di circa 800 Km , durante il giorno riduce il calore dei raggi solari , mentre di notte impedisce che il caldo della Terra si disperda nello spazio.</a:t>
            </a:r>
          </a:p>
          <a:p>
            <a:r>
              <a:rPr lang="it-IT" sz="2000" b="1" dirty="0"/>
              <a:t>Se non ci fosse la protezione dell’atmosfera non potremmo sopportare certe temperature del nostro pianeta.</a:t>
            </a:r>
          </a:p>
          <a:p>
            <a:r>
              <a:rPr lang="it-IT" sz="2000" b="1" dirty="0"/>
              <a:t>A mano a mano che ci si allontana dalla superficie terrestre, le caratteristiche dell’atmosfera cambiano: gli scienziati , infatti, hanno individuato in questo strato di aria diverse fasce:</a:t>
            </a:r>
          </a:p>
          <a:p>
            <a:pPr marL="342900" indent="-342900">
              <a:buFont typeface="Arial" panose="020B0604020202020204" pitchFamily="34" charset="0"/>
              <a:buChar char="•"/>
            </a:pPr>
            <a:r>
              <a:rPr lang="it-IT" sz="2800" i="1" dirty="0">
                <a:solidFill>
                  <a:srgbClr val="FF0000"/>
                </a:solidFill>
              </a:rPr>
              <a:t>Troposfera</a:t>
            </a:r>
          </a:p>
          <a:p>
            <a:pPr marL="342900" indent="-342900">
              <a:buFont typeface="Arial" panose="020B0604020202020204" pitchFamily="34" charset="0"/>
              <a:buChar char="•"/>
            </a:pPr>
            <a:r>
              <a:rPr lang="it-IT" sz="2800" i="1" dirty="0">
                <a:solidFill>
                  <a:srgbClr val="FF0000"/>
                </a:solidFill>
              </a:rPr>
              <a:t>Stratosfera</a:t>
            </a:r>
          </a:p>
          <a:p>
            <a:pPr marL="342900" indent="-342900">
              <a:buFont typeface="Arial" panose="020B0604020202020204" pitchFamily="34" charset="0"/>
              <a:buChar char="•"/>
            </a:pPr>
            <a:r>
              <a:rPr lang="it-IT" sz="2800" i="1" dirty="0">
                <a:solidFill>
                  <a:srgbClr val="FF0000"/>
                </a:solidFill>
              </a:rPr>
              <a:t>Mesosfera</a:t>
            </a:r>
          </a:p>
          <a:p>
            <a:pPr marL="342900" indent="-342900">
              <a:buFont typeface="Arial" panose="020B0604020202020204" pitchFamily="34" charset="0"/>
              <a:buChar char="•"/>
            </a:pPr>
            <a:r>
              <a:rPr lang="it-IT" sz="2800" i="1" dirty="0">
                <a:solidFill>
                  <a:srgbClr val="FF0000"/>
                </a:solidFill>
              </a:rPr>
              <a:t>Termosfera</a:t>
            </a:r>
          </a:p>
          <a:p>
            <a:pPr marL="342900" indent="-342900">
              <a:buFont typeface="Arial" panose="020B0604020202020204" pitchFamily="34" charset="0"/>
              <a:buChar char="•"/>
            </a:pPr>
            <a:r>
              <a:rPr lang="it-IT" sz="2800" i="1" dirty="0">
                <a:solidFill>
                  <a:srgbClr val="FF0000"/>
                </a:solidFill>
              </a:rPr>
              <a:t>Esosfera</a:t>
            </a:r>
          </a:p>
          <a:p>
            <a:pPr marL="342900" indent="-342900">
              <a:buFont typeface="Arial" panose="020B0604020202020204" pitchFamily="34" charset="0"/>
              <a:buChar char="•"/>
            </a:pPr>
            <a:endParaRPr lang="it-IT" sz="2000" dirty="0"/>
          </a:p>
        </p:txBody>
      </p:sp>
      <p:pic>
        <p:nvPicPr>
          <p:cNvPr id="2" name="Audio registrato">
            <a:hlinkClick r:id="" action="ppaction://media"/>
            <a:extLst>
              <a:ext uri="{FF2B5EF4-FFF2-40B4-BE49-F238E27FC236}">
                <a16:creationId xmlns:a16="http://schemas.microsoft.com/office/drawing/2014/main" id="{77753459-5FF4-466D-9B68-7AA4810A266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583393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9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8527C7F9-A854-47E6-9183-AA38631A2E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1259" y="148572"/>
            <a:ext cx="7439487" cy="6560856"/>
          </a:xfrm>
          <a:prstGeom prst="rect">
            <a:avLst/>
          </a:prstGeom>
        </p:spPr>
      </p:pic>
      <p:pic>
        <p:nvPicPr>
          <p:cNvPr id="2" name="Audio registrato">
            <a:hlinkClick r:id="" action="ppaction://media"/>
            <a:extLst>
              <a:ext uri="{FF2B5EF4-FFF2-40B4-BE49-F238E27FC236}">
                <a16:creationId xmlns:a16="http://schemas.microsoft.com/office/drawing/2014/main" id="{A07BD155-DCFE-44D8-BA8F-0750E3589E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26227" y="618878"/>
            <a:ext cx="487363" cy="487363"/>
          </a:xfrm>
          <a:prstGeom prst="rect">
            <a:avLst/>
          </a:prstGeom>
        </p:spPr>
      </p:pic>
    </p:spTree>
    <p:extLst>
      <p:ext uri="{BB962C8B-B14F-4D97-AF65-F5344CB8AC3E}">
        <p14:creationId xmlns:p14="http://schemas.microsoft.com/office/powerpoint/2010/main" val="1584680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6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8480B5B8-4EF3-45BA-BE63-CD78F8172122}"/>
              </a:ext>
            </a:extLst>
          </p:cNvPr>
          <p:cNvSpPr txBox="1"/>
          <p:nvPr/>
        </p:nvSpPr>
        <p:spPr>
          <a:xfrm>
            <a:off x="470517" y="443883"/>
            <a:ext cx="11452194" cy="2308324"/>
          </a:xfrm>
          <a:prstGeom prst="rect">
            <a:avLst/>
          </a:prstGeom>
          <a:noFill/>
        </p:spPr>
        <p:txBody>
          <a:bodyPr wrap="square" rtlCol="0">
            <a:spAutoFit/>
          </a:bodyPr>
          <a:lstStyle/>
          <a:p>
            <a:r>
              <a:rPr lang="it-IT" sz="2400" dirty="0">
                <a:solidFill>
                  <a:srgbClr val="FF0000"/>
                </a:solidFill>
              </a:rPr>
              <a:t>LA PRESSIONE ATMOSFERICA</a:t>
            </a:r>
          </a:p>
          <a:p>
            <a:r>
              <a:rPr lang="it-IT" sz="2000" b="1" dirty="0"/>
              <a:t>L’atmosfera, che si estende intorno alla Terra, fa sentire il suo peso su ogni cosa. L’effetto di questa forza esercitata dall’aria è la pressione atmosferica. Tuttavia noi non percepiamo il peso dell’aria perché siamo immersi in essa, non ci schiaccia perché la pressione atmosferica agisce non solo dall’alto verso il basso, ma anche dal basso verso l’alto e in tutte le direzioni. Inoltre l’aria che è dentro di noi produce a sua volta una pressione, in equilibrio con quella esterna.</a:t>
            </a:r>
          </a:p>
        </p:txBody>
      </p:sp>
      <p:pic>
        <p:nvPicPr>
          <p:cNvPr id="6" name="Immagine 5">
            <a:extLst>
              <a:ext uri="{FF2B5EF4-FFF2-40B4-BE49-F238E27FC236}">
                <a16:creationId xmlns:a16="http://schemas.microsoft.com/office/drawing/2014/main" id="{17015A99-B5DD-4D02-82A9-36A6B23B14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5704" y="2924822"/>
            <a:ext cx="5238750" cy="2819400"/>
          </a:xfrm>
          <a:prstGeom prst="rect">
            <a:avLst/>
          </a:prstGeom>
        </p:spPr>
      </p:pic>
      <p:pic>
        <p:nvPicPr>
          <p:cNvPr id="2" name="Audio registrato">
            <a:hlinkClick r:id="" action="ppaction://media"/>
            <a:extLst>
              <a:ext uri="{FF2B5EF4-FFF2-40B4-BE49-F238E27FC236}">
                <a16:creationId xmlns:a16="http://schemas.microsoft.com/office/drawing/2014/main" id="{B81E7816-98D3-46BF-95F1-663D5ABB83F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602298" y="5354188"/>
            <a:ext cx="487363" cy="487363"/>
          </a:xfrm>
          <a:prstGeom prst="rect">
            <a:avLst/>
          </a:prstGeom>
        </p:spPr>
      </p:pic>
    </p:spTree>
    <p:extLst>
      <p:ext uri="{BB962C8B-B14F-4D97-AF65-F5344CB8AC3E}">
        <p14:creationId xmlns:p14="http://schemas.microsoft.com/office/powerpoint/2010/main" val="1032349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9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Sezione">
  <a:themeElements>
    <a:clrScheme name="Sezion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ezion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ezion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987</TotalTime>
  <Words>925</Words>
  <Application>Microsoft Office PowerPoint</Application>
  <PresentationFormat>Widescreen</PresentationFormat>
  <Paragraphs>70</Paragraphs>
  <Slides>11</Slides>
  <Notes>0</Notes>
  <HiddenSlides>0</HiddenSlides>
  <MMClips>10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11</vt:i4>
      </vt:variant>
    </vt:vector>
  </HeadingPairs>
  <TitlesOfParts>
    <vt:vector size="15" baseType="lpstr">
      <vt:lpstr>Arial</vt:lpstr>
      <vt:lpstr>Century Gothic</vt:lpstr>
      <vt:lpstr>Wingdings 3</vt:lpstr>
      <vt:lpstr>Sezione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huawei</dc:creator>
  <cp:lastModifiedBy>huawei</cp:lastModifiedBy>
  <cp:revision>84</cp:revision>
  <dcterms:created xsi:type="dcterms:W3CDTF">2020-12-15T11:33:25Z</dcterms:created>
  <dcterms:modified xsi:type="dcterms:W3CDTF">2020-12-20T19:23:15Z</dcterms:modified>
</cp:coreProperties>
</file>