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9440" autoAdjust="0"/>
  </p:normalViewPr>
  <p:slideViewPr>
    <p:cSldViewPr snapToGrid="0">
      <p:cViewPr varScale="1">
        <p:scale>
          <a:sx n="102" d="100"/>
          <a:sy n="102" d="100"/>
        </p:scale>
        <p:origin x="12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5F0D68-8FE8-4047-AEC2-26FC86532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B84D9E0-4BC0-4A8C-ABCE-1223C4A91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E09446-DC2C-4A00-9363-98FCFFAD0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99B20F-07FA-4A02-9FA0-1B08202E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32121C-1C9D-4694-9BDA-2C58FAFB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83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B753DB-5EE0-400B-A6D6-526D598C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7E9F51-2416-4858-BD5D-9C58F8414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5C4445-6FBB-466F-8371-90C816DA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58AF95-D608-4B3B-A43A-1F9D2BF8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2326DB-44A2-4678-9FCD-7E548D58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52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B6C5D6-66EE-469C-9A4B-80C3867A9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B7D6A9-AFF2-4660-8C86-BFCF6C736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224594-D53B-4D13-9B0E-50909765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0998CB-C07E-4E3A-BCA1-63BEA6A8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4C423A-7136-4DA2-8EB3-4DC79493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2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53861A-5FBD-42AA-A382-403219AB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3F66B6-E026-48A2-9AB0-DCB10E082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3DC660-680E-4254-8907-5F39CD2A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69EB49-5717-470A-84FE-17F8E305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30CFC1-5D34-4FC1-A88D-DD28C6EF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24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570C81-CF0F-4349-8727-38F29C0DB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5D8C15-DFB7-403A-AC03-F2ED74EE0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E5921C-E066-41D6-A147-F4DD959F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4A4A27-14C1-4EED-904D-64FFA5987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5E6838-C722-47C4-A1F3-938F7F354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524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59418-0C0A-48C8-96B8-DF047FD4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932BB0-FA21-434A-99B2-DE79C8C1F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25820EA-7CAE-4DA4-8AAD-DD49D8066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6383CE-3C44-40DA-AE12-23420F654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014499-6EF1-40ED-A619-6654C497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886861-8A94-4813-ACEC-D08AAF13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96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24FCBB-E6C0-4D35-81C8-3AF43441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0EEDA6-C063-4C71-95E7-7F92454BD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0B37BE-65F2-44B1-94BB-D243301F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F7B9FC5-EB3A-44E1-B9E6-2434557F7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FE15C29-749F-4FB8-BF51-68DF397A5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7E629D2-87F8-4148-8853-9A2283DE7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7BB8E27-693E-4EDF-8503-94F69FD5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EF45744-E934-4483-B7F4-2380AFA9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53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DA53E-C3CC-4789-A223-2E7FD56C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109FAD4-CDE8-4BC2-B39A-E846B197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8F04F2-5873-4E61-B698-F51E5264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8BD3CB-9CF3-4D0F-B4F3-B5017F47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91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5403CFE-BD66-4AB0-8FB1-B3533162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90264F-BCA0-4A94-A02F-0A862C7B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A31702-5192-4DFC-B3C1-B3C248C6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64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320561-9832-41DB-B939-EF8929CC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DBC7BD-B25F-4BF9-8B20-C9BCCCA2B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911C2E-5761-4ABB-A5F7-7915A1D4D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BDF7B2-BF21-48B6-997E-F2003354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51F083-C869-46B1-9BB4-53EB1A0A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B9938E-8844-4119-8273-11976F10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874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76B534-AF6D-4FDA-A641-820736F1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A4C6C28-32FD-4FF7-B9EC-59655E4101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486126-9084-4700-8139-1C913924C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4E8CC7-C566-4EAA-A338-1CC8BD24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64D84E-C6F7-498D-9B69-D2E8A806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296759-1162-4AA5-AE12-507A5150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39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97D517-9AD7-49B0-A618-1159A8D5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20B9F1-4D41-4D4D-BDF8-28CF1E6E0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AC7A75-3098-4E33-8214-27910E8EF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A311F-516D-4FAF-9514-7E4970BA4D04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03258E-3032-43DB-84D3-B82070F18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0D7093-A825-4DA6-89BA-8B18232B6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38009-0AD4-4AD8-92D0-3F5F7514C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81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video" Target="https://www.youtube.com/embed/UiqBgCAjSpw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E5CCDC1-5796-4FDE-AF19-1E38BDB2E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7D2FFD6-4395-4B73-9814-1DA71D116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La montagna</a:t>
            </a:r>
            <a:br>
              <a:rPr lang="it-IT" sz="4000" dirty="0"/>
            </a:br>
            <a:r>
              <a:rPr lang="it-IT" sz="4000" dirty="0"/>
              <a:t> Classe III F</a:t>
            </a:r>
            <a:br>
              <a:rPr lang="it-IT" sz="4000" dirty="0"/>
            </a:br>
            <a:r>
              <a:rPr lang="it-IT" sz="4000" dirty="0"/>
              <a:t>Plesso Fra’ 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95A1A0-560B-41BD-BD3F-BA113F75B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it-IT" sz="2000" dirty="0"/>
              <a:t>Doc. Pascale Maria Rosaria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76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32EF9E37-D6BD-47A2-B08B-0E9C5975D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76" r="9091" b="245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2A3EB5-344D-41F5-862B-646CE203E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pPr lvl="0" fontAlgn="base">
              <a:spcBef>
                <a:spcPts val="1000"/>
              </a:spcBef>
            </a:pPr>
            <a:r>
              <a:rPr lang="it-IT" sz="4000" b="1">
                <a:latin typeface="Calibri" panose="020F0502020204030204"/>
                <a:ea typeface="+mn-ea"/>
                <a:cs typeface="+mn-cs"/>
              </a:rPr>
              <a:t>La montagna</a:t>
            </a:r>
            <a:br>
              <a:rPr lang="it-IT" sz="4000">
                <a:latin typeface="Calibri" panose="020F0502020204030204"/>
                <a:ea typeface="+mn-ea"/>
                <a:cs typeface="+mn-cs"/>
              </a:rPr>
            </a:br>
            <a:endParaRPr lang="it-IT" sz="40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CCA776-564A-42FD-A316-C9DFFDF5C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it-IT" sz="1800" dirty="0"/>
          </a:p>
          <a:p>
            <a:pPr marL="0" indent="0" fontAlgn="base">
              <a:buNone/>
            </a:pPr>
            <a:r>
              <a:rPr lang="it-IT" sz="1800" dirty="0"/>
              <a:t>La montagna è un naturale innalzamento del terreno che supera i 600 metri di altezza.</a:t>
            </a:r>
          </a:p>
          <a:p>
            <a:pPr marL="0" indent="0" fontAlgn="base">
              <a:buNone/>
            </a:pPr>
            <a:r>
              <a:rPr lang="it-IT" sz="1800" dirty="0"/>
              <a:t> Nella montagna distinguiamo la cima, che è la parte più alta, sulla quale si può trovare il ghiacciaio che è uno spesso strato di neve depositato che non si scioglie mai.</a:t>
            </a:r>
          </a:p>
          <a:p>
            <a:pPr marL="0" indent="0" fontAlgn="base">
              <a:buNone/>
            </a:pPr>
            <a:endParaRPr lang="it-IT" sz="1800" dirty="0"/>
          </a:p>
          <a:p>
            <a:endParaRPr lang="it-IT" sz="1800" dirty="0"/>
          </a:p>
        </p:txBody>
      </p:sp>
      <p:pic>
        <p:nvPicPr>
          <p:cNvPr id="1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AC90287-0501-4F40-B99D-EB612AF7B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7109" y="5028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3C0E049-90B6-48C8-BD2F-0F49F89E7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15" y="229822"/>
            <a:ext cx="5476362" cy="271736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CA8216C-475C-4FD0-8929-DD99D618CA5A}"/>
              </a:ext>
            </a:extLst>
          </p:cNvPr>
          <p:cNvSpPr/>
          <p:nvPr/>
        </p:nvSpPr>
        <p:spPr>
          <a:xfrm>
            <a:off x="6183983" y="330200"/>
            <a:ext cx="559952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b="1" dirty="0">
                <a:solidFill>
                  <a:srgbClr val="FFFF00"/>
                </a:solidFill>
                <a:latin typeface="verdana" panose="020B0604030504040204" pitchFamily="34" charset="0"/>
              </a:rPr>
              <a:t>il versante</a:t>
            </a:r>
            <a:r>
              <a:rPr lang="it-IT" sz="1200" dirty="0">
                <a:solidFill>
                  <a:srgbClr val="FFFF00"/>
                </a:solidFill>
                <a:latin typeface="verdana" panose="020B0604030504040204" pitchFamily="34" charset="0"/>
              </a:rPr>
              <a:t>: </a:t>
            </a:r>
            <a:r>
              <a:rPr lang="it-IT" sz="1200" dirty="0">
                <a:solidFill>
                  <a:schemeClr val="bg1"/>
                </a:solidFill>
                <a:latin typeface="verdana" panose="020B0604030504040204" pitchFamily="34" charset="0"/>
              </a:rPr>
              <a:t>parte di una montagna che scende verso valle;</a:t>
            </a:r>
          </a:p>
          <a:p>
            <a:pPr fontAlgn="base"/>
            <a:endParaRPr lang="it-IT" dirty="0">
              <a:solidFill>
                <a:srgbClr val="082663"/>
              </a:solidFill>
              <a:latin typeface="Bookman"/>
            </a:endParaRPr>
          </a:p>
          <a:p>
            <a:pPr fontAlgn="base"/>
            <a:r>
              <a:rPr lang="it-IT" sz="1200" b="1" dirty="0">
                <a:solidFill>
                  <a:srgbClr val="FFFF00"/>
                </a:solidFill>
                <a:latin typeface="verdana" panose="020B0604030504040204" pitchFamily="34" charset="0"/>
              </a:rPr>
              <a:t>il passo o valico</a:t>
            </a:r>
            <a:r>
              <a:rPr lang="it-IT" sz="1200" dirty="0">
                <a:solidFill>
                  <a:srgbClr val="FFFF00"/>
                </a:solidFill>
                <a:latin typeface="verdana" panose="020B0604030504040204" pitchFamily="34" charset="0"/>
              </a:rPr>
              <a:t>: </a:t>
            </a:r>
            <a:r>
              <a:rPr lang="it-IT" sz="1200" dirty="0">
                <a:solidFill>
                  <a:schemeClr val="bg1"/>
                </a:solidFill>
                <a:latin typeface="verdana" panose="020B0604030504040204" pitchFamily="34" charset="0"/>
              </a:rPr>
              <a:t>punto di passaggio tra due montagne;</a:t>
            </a:r>
          </a:p>
          <a:p>
            <a:pPr fontAlgn="base"/>
            <a:endParaRPr lang="it-IT" dirty="0">
              <a:solidFill>
                <a:srgbClr val="082663"/>
              </a:solidFill>
              <a:latin typeface="Bookman"/>
            </a:endParaRPr>
          </a:p>
          <a:p>
            <a:pPr fontAlgn="base"/>
            <a:r>
              <a:rPr lang="it-IT" sz="1200" b="1" dirty="0">
                <a:solidFill>
                  <a:srgbClr val="FFFF00"/>
                </a:solidFill>
                <a:latin typeface="verdana" panose="020B0604030504040204" pitchFamily="34" charset="0"/>
              </a:rPr>
              <a:t>la valle</a:t>
            </a:r>
            <a:r>
              <a:rPr lang="it-IT" sz="1200" dirty="0">
                <a:solidFill>
                  <a:srgbClr val="FFFF00"/>
                </a:solidFill>
                <a:latin typeface="verdana" panose="020B0604030504040204" pitchFamily="34" charset="0"/>
              </a:rPr>
              <a:t>: </a:t>
            </a:r>
            <a:r>
              <a:rPr lang="it-IT" sz="1200" dirty="0">
                <a:solidFill>
                  <a:schemeClr val="bg1"/>
                </a:solidFill>
                <a:latin typeface="verdana" panose="020B0604030504040204" pitchFamily="34" charset="0"/>
              </a:rPr>
              <a:t>zona pianeggiante compresa tra due catene di montagne;</a:t>
            </a:r>
            <a:endParaRPr lang="it-IT" dirty="0">
              <a:solidFill>
                <a:schemeClr val="bg1"/>
              </a:solidFill>
              <a:latin typeface="Bookman"/>
            </a:endParaRPr>
          </a:p>
          <a:p>
            <a:pPr fontAlgn="base"/>
            <a:r>
              <a:rPr lang="it-IT" dirty="0">
                <a:solidFill>
                  <a:srgbClr val="082663"/>
                </a:solidFill>
                <a:latin typeface="Bookman"/>
              </a:rPr>
              <a:t> </a:t>
            </a:r>
          </a:p>
          <a:p>
            <a:pPr fontAlgn="base"/>
            <a:r>
              <a:rPr lang="it-IT" sz="1200" b="1" dirty="0">
                <a:solidFill>
                  <a:srgbClr val="FFFF00"/>
                </a:solidFill>
                <a:latin typeface="verdana" panose="020B0604030504040204" pitchFamily="34" charset="0"/>
              </a:rPr>
              <a:t>il piede:</a:t>
            </a:r>
            <a:r>
              <a:rPr lang="it-IT" sz="1200" dirty="0">
                <a:solidFill>
                  <a:srgbClr val="FFFF00"/>
                </a:solidFill>
                <a:latin typeface="verdana" panose="020B0604030504040204" pitchFamily="34" charset="0"/>
              </a:rPr>
              <a:t> </a:t>
            </a:r>
            <a:r>
              <a:rPr lang="it-IT" sz="1200" dirty="0">
                <a:solidFill>
                  <a:schemeClr val="bg1"/>
                </a:solidFill>
                <a:latin typeface="verdana" panose="020B0604030504040204" pitchFamily="34" charset="0"/>
              </a:rPr>
              <a:t>estremità inferiore della montagna.</a:t>
            </a:r>
            <a:endParaRPr lang="it-IT" dirty="0">
              <a:solidFill>
                <a:schemeClr val="bg1"/>
              </a:solidFill>
              <a:latin typeface="Bookman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A9F949-B455-4A2F-A727-347345C3E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35" y="3132095"/>
            <a:ext cx="4646805" cy="357969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885D503-978D-46FB-B724-2CAE0E5774B2}"/>
              </a:ext>
            </a:extLst>
          </p:cNvPr>
          <p:cNvSpPr/>
          <p:nvPr/>
        </p:nvSpPr>
        <p:spPr>
          <a:xfrm>
            <a:off x="5344562" y="3132095"/>
            <a:ext cx="617499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it-IT" sz="1200" dirty="0">
                <a:solidFill>
                  <a:srgbClr val="082663"/>
                </a:solidFill>
                <a:latin typeface="verdana" panose="020B0604030504040204" pitchFamily="34" charset="0"/>
              </a:rPr>
              <a:t>La flora e la fauna della montagna cambiano a seconda dell’</a:t>
            </a:r>
            <a:r>
              <a:rPr lang="it-IT" sz="1200" b="1" dirty="0">
                <a:solidFill>
                  <a:srgbClr val="082663"/>
                </a:solidFill>
                <a:latin typeface="verdana" panose="020B0604030504040204" pitchFamily="34" charset="0"/>
              </a:rPr>
              <a:t>altitudine </a:t>
            </a:r>
            <a:r>
              <a:rPr lang="it-IT" sz="1200" dirty="0">
                <a:solidFill>
                  <a:srgbClr val="082663"/>
                </a:solidFill>
                <a:latin typeface="verdana" panose="020B0604030504040204" pitchFamily="34" charset="0"/>
              </a:rPr>
              <a:t>e dell’</a:t>
            </a:r>
            <a:r>
              <a:rPr lang="it-IT" sz="1200" b="1" dirty="0">
                <a:solidFill>
                  <a:srgbClr val="082663"/>
                </a:solidFill>
                <a:latin typeface="verdana" panose="020B0604030504040204" pitchFamily="34" charset="0"/>
              </a:rPr>
              <a:t>esposizione al sole</a:t>
            </a:r>
            <a:r>
              <a:rPr lang="it-IT" sz="1200" dirty="0">
                <a:solidFill>
                  <a:srgbClr val="082663"/>
                </a:solidFill>
                <a:latin typeface="verdana" panose="020B0604030504040204" pitchFamily="34" charset="0"/>
              </a:rPr>
              <a:t>.</a:t>
            </a:r>
          </a:p>
          <a:p>
            <a:pPr lvl="0" fontAlgn="base"/>
            <a:endParaRPr lang="it-IT" dirty="0">
              <a:solidFill>
                <a:srgbClr val="082663"/>
              </a:solidFill>
              <a:latin typeface="Bookman"/>
            </a:endParaRPr>
          </a:p>
          <a:p>
            <a:pPr lvl="0" fontAlgn="base"/>
            <a:r>
              <a:rPr lang="it-IT" b="1" dirty="0">
                <a:solidFill>
                  <a:srgbClr val="082663"/>
                </a:solidFill>
                <a:latin typeface="verdana" panose="020B0604030504040204" pitchFamily="34" charset="0"/>
              </a:rPr>
              <a:t>La flora</a:t>
            </a:r>
            <a:endParaRPr lang="it-IT" dirty="0">
              <a:solidFill>
                <a:srgbClr val="082663"/>
              </a:solidFill>
              <a:latin typeface="Bookman"/>
            </a:endParaRPr>
          </a:p>
          <a:p>
            <a:pPr lvl="0" fontAlgn="base"/>
            <a:r>
              <a:rPr lang="it-IT" sz="1200" dirty="0">
                <a:solidFill>
                  <a:srgbClr val="082663"/>
                </a:solidFill>
                <a:latin typeface="verdana" panose="020B0604030504040204" pitchFamily="34" charset="0"/>
              </a:rPr>
              <a:t>Troviamo scendendo dall’alto verso il basso prima gli arbusti come rododendri, ginepri, stelle alpine; poi pini, abeti e per ultime le piante come betulle, castagni e faggi.</a:t>
            </a:r>
            <a:br>
              <a:rPr lang="it-IT" sz="1200" dirty="0">
                <a:solidFill>
                  <a:srgbClr val="082663"/>
                </a:solidFill>
                <a:latin typeface="verdana" panose="020B0604030504040204" pitchFamily="34" charset="0"/>
              </a:rPr>
            </a:br>
            <a:endParaRPr lang="it-IT" dirty="0">
              <a:solidFill>
                <a:srgbClr val="082663"/>
              </a:solidFill>
              <a:latin typeface="Bookman"/>
            </a:endParaRPr>
          </a:p>
          <a:p>
            <a:pPr lvl="0" fontAlgn="base"/>
            <a:r>
              <a:rPr lang="it-IT" b="1" dirty="0">
                <a:solidFill>
                  <a:srgbClr val="082663"/>
                </a:solidFill>
                <a:latin typeface="verdana" panose="020B0604030504040204" pitchFamily="34" charset="0"/>
              </a:rPr>
              <a:t>La fauna</a:t>
            </a:r>
            <a:endParaRPr lang="it-IT" dirty="0">
              <a:solidFill>
                <a:srgbClr val="082663"/>
              </a:solidFill>
              <a:latin typeface="Bookman"/>
            </a:endParaRPr>
          </a:p>
          <a:p>
            <a:pPr lvl="0" fontAlgn="base"/>
            <a:r>
              <a:rPr lang="it-IT" dirty="0">
                <a:solidFill>
                  <a:srgbClr val="082663"/>
                </a:solidFill>
                <a:latin typeface="verdana" panose="020B0604030504040204" pitchFamily="34" charset="0"/>
              </a:rPr>
              <a:t>Stambecchi, camosci, marmotte, aquila vivono in alta montagna, scendendo troviamo caprioli, orsi, ghiri, gufi, civette, vipere e, verso il piede della montagna vivono lo scoiattolo, il cervo, il picchio, la volpe.</a:t>
            </a:r>
            <a:endParaRPr lang="it-IT" dirty="0">
              <a:solidFill>
                <a:srgbClr val="082663"/>
              </a:solidFill>
              <a:latin typeface="Bookman"/>
            </a:endParaRP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7226251-0A17-4984-8D87-ED55C860E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3200" y="2177106"/>
            <a:ext cx="609600" cy="609600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B1F49630-BA95-4568-BF4D-7A6C3CD1C028}"/>
              </a:ext>
            </a:extLst>
          </p:cNvPr>
          <p:cNvSpPr/>
          <p:nvPr/>
        </p:nvSpPr>
        <p:spPr>
          <a:xfrm>
            <a:off x="8983743" y="22324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3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D2D1B4-D323-4FC4-806C-C434A3C0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779" y="454856"/>
            <a:ext cx="3702794" cy="493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Elementi multimediali online 1" title="La montagna">
            <a:hlinkClick r:id="" action="ppaction://media"/>
            <a:extLst>
              <a:ext uri="{FF2B5EF4-FFF2-40B4-BE49-F238E27FC236}">
                <a16:creationId xmlns:a16="http://schemas.microsoft.com/office/drawing/2014/main" id="{BEEE62FF-D77F-45DC-80C1-5AC8C065F2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545244" y="2005256"/>
            <a:ext cx="6020730" cy="338666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D72CA61-8028-46BD-AAE9-BB0656FA97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5616" y="239339"/>
            <a:ext cx="609600" cy="609600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A803E055-00AC-4E9C-AA42-A347D60B9426}"/>
              </a:ext>
            </a:extLst>
          </p:cNvPr>
          <p:cNvSpPr/>
          <p:nvPr/>
        </p:nvSpPr>
        <p:spPr>
          <a:xfrm>
            <a:off x="7861955" y="3404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215</Words>
  <Application>Microsoft Office PowerPoint</Application>
  <PresentationFormat>Widescreen</PresentationFormat>
  <Paragraphs>19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Arial</vt:lpstr>
      <vt:lpstr>Bookman</vt:lpstr>
      <vt:lpstr>Calibri</vt:lpstr>
      <vt:lpstr>Calibri Light</vt:lpstr>
      <vt:lpstr>Verdana</vt:lpstr>
      <vt:lpstr>Tema di Office</vt:lpstr>
      <vt:lpstr>La montagna  Classe III F Plesso Fra’ Siciliano</vt:lpstr>
      <vt:lpstr>La montagna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montagna  Classe III F Plesso Fra’ Siciliano</dc:title>
  <dc:creator>Vincenzo Romano</dc:creator>
  <cp:lastModifiedBy>Vincenzo Romano</cp:lastModifiedBy>
  <cp:revision>2</cp:revision>
  <dcterms:created xsi:type="dcterms:W3CDTF">2020-12-09T11:39:15Z</dcterms:created>
  <dcterms:modified xsi:type="dcterms:W3CDTF">2020-12-09T11:47:17Z</dcterms:modified>
</cp:coreProperties>
</file>