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44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79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24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9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5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6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7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2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8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1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2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tudiarapido.it/costantino-imperator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AF802A-0C5F-4D1A-A053-A245C6498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PRIME CHIESE CRISTIANE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D92317-0FC4-42D9-AB90-9AF4B3D39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334" y="4220166"/>
            <a:ext cx="7766936" cy="1096899"/>
          </a:xfrm>
        </p:spPr>
        <p:txBody>
          <a:bodyPr/>
          <a:lstStyle/>
          <a:p>
            <a:r>
              <a:rPr lang="it-IT" sz="2800" dirty="0"/>
              <a:t>DALLA DOMUS ECCLESIAE ALLE BASILICHE ROMANE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815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E89538-9B25-4927-B03B-AF7F2EF8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90" y="146757"/>
            <a:ext cx="8596668" cy="869244"/>
          </a:xfrm>
        </p:spPr>
        <p:txBody>
          <a:bodyPr/>
          <a:lstStyle/>
          <a:p>
            <a:r>
              <a:rPr lang="it-IT" dirty="0"/>
              <a:t>LA DOMUS ECCLESIAE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BE6237-B33E-4DC9-9563-37CCF0412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65" y="1016000"/>
            <a:ext cx="765036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C7542A-EFB8-4B44-A4C8-752282069510}"/>
              </a:ext>
            </a:extLst>
          </p:cNvPr>
          <p:cNvSpPr txBox="1"/>
          <p:nvPr/>
        </p:nvSpPr>
        <p:spPr>
          <a:xfrm>
            <a:off x="398975" y="1358542"/>
            <a:ext cx="3743690" cy="45243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In origine i Cristiani, per celebrare il “giorno del Signore”, non si radunavano in edifici specifici, ma utilizzavano le loro case. L’esperienza della fede, come l’esperienza liturgica, passava per la quotidianità degli eventi e dei luoghi. La casa era il luogo della familiarità e della condivisione. Quando poi le comunità cominciarono a contare un numero troppo elevato di fedeli, si sentì l’esigenza di un luogo da utilizzare esclusivamente per gli incontri comunitari, nacque così la&lt;&lt;DOMUS ECCLESIAE&gt;&gt;,cioè la casa dell’ assemblea.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821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21032-2B11-4868-B184-4F2DD512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27" y="509285"/>
            <a:ext cx="6649441" cy="1007361"/>
          </a:xfrm>
        </p:spPr>
        <p:txBody>
          <a:bodyPr/>
          <a:lstStyle/>
          <a:p>
            <a:r>
              <a:rPr lang="it-IT" dirty="0"/>
              <a:t>LE BASILICHE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57608B-7902-4339-93AC-62B7B9B0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2083330"/>
            <a:ext cx="5497689" cy="341435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Nel mondo romano la </a:t>
            </a:r>
            <a:r>
              <a:rPr lang="it-IT" sz="8000" b="1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basilica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 era un edificio pubblico, a pianta rettangolare, diviso da colonnati in tre o cinque navate. Al suo interno si amministrava la </a:t>
            </a:r>
            <a:r>
              <a:rPr lang="it-IT" sz="8000" b="1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giustizia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 oppure si trattavano gli </a:t>
            </a:r>
            <a:r>
              <a:rPr lang="it-IT" sz="8000" b="1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affari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 e si teneva il </a:t>
            </a:r>
            <a:r>
              <a:rPr lang="it-IT" sz="8000" b="1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mercato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. Su uno dei lati corti dell’edificio si trovava l’</a:t>
            </a:r>
            <a:r>
              <a:rPr lang="it-IT" sz="8000" b="1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ingresso principale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, mentre su quello opposto vi era la </a:t>
            </a:r>
            <a:r>
              <a:rPr lang="it-IT" sz="8000" b="1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tribuna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 rialzata dove sedeva il </a:t>
            </a:r>
            <a:r>
              <a:rPr lang="it-IT" sz="8000" b="1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magistrato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.</a:t>
            </a:r>
          </a:p>
          <a:p>
            <a:pPr algn="l"/>
            <a:r>
              <a:rPr lang="it-IT" sz="8000" b="1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Le basiliche cristiane ripresero la struttura di quelle romane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: il palco rialzato dove sedevano i magistrati venne sostituito dal </a:t>
            </a:r>
            <a:r>
              <a:rPr lang="it-IT" sz="8000" b="1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presbiterio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, la zona sopraelevata dove si trovava l’altare sul quale i presbiteri, cioè i preti, celebravano i riti.</a:t>
            </a:r>
          </a:p>
          <a:p>
            <a:pPr algn="l"/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La primissima basilica cristiana è probabilmente </a:t>
            </a:r>
            <a:r>
              <a:rPr lang="it-IT" sz="8000" b="1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San Giovanni in Laterano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, costruita in un’area donata dall’imperatore </a:t>
            </a:r>
            <a:r>
              <a:rPr lang="it-IT" sz="8000" b="1" i="0" u="none" strike="noStrike" dirty="0">
                <a:solidFill>
                  <a:srgbClr val="FF0000"/>
                </a:solidFill>
                <a:effectLst/>
                <a:latin typeface="Modern No. 20" panose="02070704070505020303" pitchFamily="18" charset="0"/>
                <a:hlinkClick r:id="rId2" tooltip="Costantino I imperato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Costantino</a:t>
            </a:r>
            <a:r>
              <a:rPr lang="it-IT" sz="8000" b="0" i="0" dirty="0">
                <a:solidFill>
                  <a:srgbClr val="222222"/>
                </a:solidFill>
                <a:effectLst/>
                <a:latin typeface="Modern No. 20" panose="02070704070505020303" pitchFamily="18" charset="0"/>
              </a:rPr>
              <a:t> al vescovo di Roma.</a:t>
            </a:r>
          </a:p>
          <a:p>
            <a:endParaRPr lang="it-IT" dirty="0"/>
          </a:p>
        </p:txBody>
      </p:sp>
      <p:pic>
        <p:nvPicPr>
          <p:cNvPr id="2050" name="Picture 2" descr="San Giovanni in Laterano a Roma, interno.">
            <a:extLst>
              <a:ext uri="{FF2B5EF4-FFF2-40B4-BE49-F238E27FC236}">
                <a16:creationId xmlns:a16="http://schemas.microsoft.com/office/drawing/2014/main" id="{B80E559E-71EB-4FBC-B2C3-4CF7CA7F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15" y="1607235"/>
            <a:ext cx="5576004" cy="44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E8CCDE-F25E-42C5-A81C-8EC2D7989387}"/>
              </a:ext>
            </a:extLst>
          </p:cNvPr>
          <p:cNvSpPr txBox="1"/>
          <p:nvPr/>
        </p:nvSpPr>
        <p:spPr>
          <a:xfrm>
            <a:off x="6678592" y="6094566"/>
            <a:ext cx="493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Basilica di San Giovanni in Laterano a Roma</a:t>
            </a:r>
          </a:p>
        </p:txBody>
      </p:sp>
    </p:spTree>
    <p:extLst>
      <p:ext uri="{BB962C8B-B14F-4D97-AF65-F5344CB8AC3E}">
        <p14:creationId xmlns:p14="http://schemas.microsoft.com/office/powerpoint/2010/main" val="287754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673C-2F66-4884-8764-73D694DD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21" y="169334"/>
            <a:ext cx="8596668" cy="1174044"/>
          </a:xfrm>
        </p:spPr>
        <p:txBody>
          <a:bodyPr>
            <a:normAutofit/>
          </a:bodyPr>
          <a:lstStyle/>
          <a:p>
            <a:r>
              <a:rPr lang="it-IT" dirty="0"/>
              <a:t>DIFFERENZA TRA BASILICA ROMANA E….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E672F6-47D4-4761-B08B-F9C08F57AE79}"/>
              </a:ext>
            </a:extLst>
          </p:cNvPr>
          <p:cNvSpPr txBox="1"/>
          <p:nvPr/>
        </p:nvSpPr>
        <p:spPr>
          <a:xfrm>
            <a:off x="1344485" y="2153451"/>
            <a:ext cx="5031129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2800" b="0" i="0" dirty="0">
                <a:solidFill>
                  <a:srgbClr val="343434"/>
                </a:solidFill>
                <a:effectLst/>
                <a:latin typeface="leggimiregular"/>
              </a:rPr>
              <a:t>Nelle basiliche romane gli ingressi erano situati su uno dei lati lunghi </a:t>
            </a:r>
            <a:r>
              <a:rPr lang="it-IT" sz="2800" b="1" i="0" dirty="0">
                <a:solidFill>
                  <a:srgbClr val="343434"/>
                </a:solidFill>
                <a:effectLst/>
                <a:latin typeface="leggimiregular"/>
              </a:rPr>
              <a:t>(2)</a:t>
            </a:r>
            <a:r>
              <a:rPr lang="it-IT" sz="2800" b="0" i="0" dirty="0">
                <a:solidFill>
                  <a:srgbClr val="343434"/>
                </a:solidFill>
                <a:effectLst/>
                <a:latin typeface="leggimiregular"/>
              </a:rPr>
              <a:t>. Dei colonnati dividevano gli spazi in navate </a:t>
            </a:r>
            <a:r>
              <a:rPr lang="it-IT" sz="2800" b="1" i="0" dirty="0">
                <a:solidFill>
                  <a:srgbClr val="343434"/>
                </a:solidFill>
                <a:effectLst/>
                <a:latin typeface="leggimiregular"/>
              </a:rPr>
              <a:t>(3-4)</a:t>
            </a:r>
            <a:r>
              <a:rPr lang="it-IT" sz="2800" b="0" i="0" dirty="0">
                <a:solidFill>
                  <a:srgbClr val="343434"/>
                </a:solidFill>
                <a:effectLst/>
                <a:latin typeface="leggimiregular"/>
              </a:rPr>
              <a:t>, grandi ambienti simili a lunghi corridoi. Nell’abside </a:t>
            </a:r>
            <a:r>
              <a:rPr lang="it-IT" sz="2800" b="1" i="0" dirty="0">
                <a:solidFill>
                  <a:srgbClr val="343434"/>
                </a:solidFill>
                <a:effectLst/>
                <a:latin typeface="leggimiregular"/>
              </a:rPr>
              <a:t>(1)</a:t>
            </a:r>
            <a:r>
              <a:rPr lang="it-IT" sz="2800" b="0" i="0" dirty="0">
                <a:solidFill>
                  <a:srgbClr val="343434"/>
                </a:solidFill>
                <a:effectLst/>
                <a:latin typeface="leggimiregular"/>
              </a:rPr>
              <a:t>, la parte conclusiva di una navata, era collocata la statua di una divinità o dell’imperatore.</a:t>
            </a:r>
            <a:endParaRPr lang="it-IT" sz="28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4B3ECDD-B0C3-4290-B51A-66F8799E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99" y="2616640"/>
            <a:ext cx="3552163" cy="37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1C94A5-40B5-47DA-997C-49EEA77F9722}"/>
              </a:ext>
            </a:extLst>
          </p:cNvPr>
          <p:cNvSpPr txBox="1"/>
          <p:nvPr/>
        </p:nvSpPr>
        <p:spPr>
          <a:xfrm>
            <a:off x="1344485" y="1426011"/>
            <a:ext cx="50311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BASILICA ROMANA</a:t>
            </a:r>
          </a:p>
        </p:txBody>
      </p:sp>
    </p:spTree>
    <p:extLst>
      <p:ext uri="{BB962C8B-B14F-4D97-AF65-F5344CB8AC3E}">
        <p14:creationId xmlns:p14="http://schemas.microsoft.com/office/powerpoint/2010/main" val="111888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779B9C-189E-476F-BC36-CF506BB2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2" y="335665"/>
            <a:ext cx="7992103" cy="133108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/>
              <a:t>BASILICA CRISTIANA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5B4AC-6088-4C3D-BA5C-2B816BF9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186453" cy="388077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l"/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Le basiliche cristiane si presentavano a tre navate, di cui due laterali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(4)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, in penombra, usate per le processioni, e una centrale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(3)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, illuminata, per i fedeli. L’ingresso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(2)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 era sul lato corto. Entrando, il cristiano si trovava di fronte Gesù Cristo simboleggiato dall’alta-re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(7)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, situato al centro dell’abside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(1)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: era l’invito a camminare verso di lui, nella luce e non nelle tenebre. Tra l’abside e la navata centrale spesso si trova una navata trasversale, più corta, detta transetto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(6)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. Questa dava alla basilica la caratteristica forma a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croce latina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.</a:t>
            </a:r>
          </a:p>
          <a:p>
            <a:pPr algn="l"/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Dal VI secolo le basiliche vennero costruite anche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a croce greca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, con la navata centrale e il transetto delle stesse dimensioni. Le prime basiliche cristiane avevano il </a:t>
            </a:r>
            <a:r>
              <a:rPr lang="it-IT" b="1" i="0" dirty="0" err="1">
                <a:solidFill>
                  <a:srgbClr val="343434"/>
                </a:solidFill>
                <a:effectLst/>
                <a:latin typeface="leggimiregular"/>
              </a:rPr>
              <a:t>nar-tece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 (5)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, un porticato esterno riservato ai catecumeni che, non ancora </a:t>
            </a:r>
            <a:r>
              <a:rPr lang="it-IT" b="0" i="0" dirty="0" err="1">
                <a:solidFill>
                  <a:srgbClr val="343434"/>
                </a:solidFill>
                <a:effectLst/>
                <a:latin typeface="leggimiregular"/>
              </a:rPr>
              <a:t>battezzati,non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 potevano partecipare alla cena del Signore.</a:t>
            </a:r>
            <a:endParaRPr lang="it-IT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41071D7-4F49-48FC-A01E-15408319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87" y="2666365"/>
            <a:ext cx="4282633" cy="37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7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B8F34-1EF9-4648-A7B8-0D2120BA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185333"/>
          </a:xfrm>
        </p:spPr>
        <p:txBody>
          <a:bodyPr>
            <a:normAutofit fontScale="90000"/>
          </a:bodyPr>
          <a:lstStyle/>
          <a:p>
            <a:r>
              <a:rPr lang="it-IT" dirty="0"/>
              <a:t>GLI STILI ARCHITETTONICI DELLE CHIESE NEL TEMPO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ABFB9AD-1648-4319-9471-ABEE6D46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3" y="959555"/>
            <a:ext cx="5080000" cy="55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C3F653-9E59-4DE6-BFA9-D5E45BAFB7DB}"/>
              </a:ext>
            </a:extLst>
          </p:cNvPr>
          <p:cNvSpPr txBox="1"/>
          <p:nvPr/>
        </p:nvSpPr>
        <p:spPr>
          <a:xfrm>
            <a:off x="6321779" y="1863551"/>
            <a:ext cx="3770488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ATTIVITA’ : leggi e completa le pag. 22,23 e 24 del libro di testo. Scegli uno stile di chiesa tra quelli elencati  nella lettura a lato e disegnala sul quaderno e  descrivi le caratteristiche principali. Guarda il video sulla Basilica di San Giovanni in Laterano  a questo link: https://www.youtube.com/watch?v=w_WGeNEc0BM</a:t>
            </a:r>
          </a:p>
        </p:txBody>
      </p:sp>
    </p:spTree>
    <p:extLst>
      <p:ext uri="{BB962C8B-B14F-4D97-AF65-F5344CB8AC3E}">
        <p14:creationId xmlns:p14="http://schemas.microsoft.com/office/powerpoint/2010/main" val="3183035420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555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leggimiregular</vt:lpstr>
      <vt:lpstr>Modern No. 20</vt:lpstr>
      <vt:lpstr>Trebuchet MS</vt:lpstr>
      <vt:lpstr>Wingdings 3</vt:lpstr>
      <vt:lpstr>Sfaccettatura</vt:lpstr>
      <vt:lpstr>LE PRIME CHIESE CRISTIANE  </vt:lpstr>
      <vt:lpstr>LA DOMUS ECCLESIAE</vt:lpstr>
      <vt:lpstr>LE BASILICHE</vt:lpstr>
      <vt:lpstr>DIFFERENZA TRA BASILICA ROMANA E….</vt:lpstr>
      <vt:lpstr>BASILICA CRISTIANA</vt:lpstr>
      <vt:lpstr>GLI STILI ARCHITETTONICI DELLE CHIESE NEL TEMPO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PRIME CHIESE CRISTIANE</dc:title>
  <dc:creator>Simone Barbato</dc:creator>
  <cp:lastModifiedBy>Simone Barbato</cp:lastModifiedBy>
  <cp:revision>12</cp:revision>
  <dcterms:created xsi:type="dcterms:W3CDTF">2020-12-08T17:34:20Z</dcterms:created>
  <dcterms:modified xsi:type="dcterms:W3CDTF">2020-12-08T21:07:09Z</dcterms:modified>
</cp:coreProperties>
</file>