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83" d="100"/>
          <a:sy n="83" d="100"/>
        </p:scale>
        <p:origin x="2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0E493-F2A1-46E9-BA0F-9136F4D46999}"/>
              </a:ext>
            </a:extLst>
          </p:cNvPr>
          <p:cNvSpPr>
            <a:spLocks noGrp="1"/>
          </p:cNvSpPr>
          <p:nvPr>
            <p:ph type="ctrTitle"/>
          </p:nvPr>
        </p:nvSpPr>
        <p:spPr>
          <a:xfrm>
            <a:off x="8365067" y="1360312"/>
            <a:ext cx="3409243" cy="1405467"/>
          </a:xfrm>
        </p:spPr>
        <p:txBody>
          <a:bodyPr>
            <a:normAutofit fontScale="90000"/>
          </a:bodyPr>
          <a:lstStyle/>
          <a:p>
            <a:r>
              <a:rPr lang="it-IT" sz="5400" dirty="0"/>
              <a:t>LA FESTA DEL NATALE</a:t>
            </a:r>
          </a:p>
        </p:txBody>
      </p:sp>
      <p:sp>
        <p:nvSpPr>
          <p:cNvPr id="3" name="Sottotitolo 2">
            <a:extLst>
              <a:ext uri="{FF2B5EF4-FFF2-40B4-BE49-F238E27FC236}">
                <a16:creationId xmlns:a16="http://schemas.microsoft.com/office/drawing/2014/main" id="{25E49BA8-4ADC-466B-BE5D-97AB53B49D56}"/>
              </a:ext>
            </a:extLst>
          </p:cNvPr>
          <p:cNvSpPr>
            <a:spLocks noGrp="1"/>
          </p:cNvSpPr>
          <p:nvPr>
            <p:ph type="subTitle" idx="1"/>
          </p:nvPr>
        </p:nvSpPr>
        <p:spPr>
          <a:xfrm>
            <a:off x="6671734" y="2901242"/>
            <a:ext cx="5012266" cy="1405467"/>
          </a:xfrm>
        </p:spPr>
        <p:txBody>
          <a:bodyPr>
            <a:normAutofit/>
          </a:bodyPr>
          <a:lstStyle/>
          <a:p>
            <a:r>
              <a:rPr lang="it-IT" sz="3600" dirty="0"/>
              <a:t>DIO SI FA UOMO</a:t>
            </a:r>
          </a:p>
        </p:txBody>
      </p:sp>
      <p:pic>
        <p:nvPicPr>
          <p:cNvPr id="5" name="Immagine 4">
            <a:extLst>
              <a:ext uri="{FF2B5EF4-FFF2-40B4-BE49-F238E27FC236}">
                <a16:creationId xmlns:a16="http://schemas.microsoft.com/office/drawing/2014/main" id="{215E6FAE-741E-4C27-8FBB-B2E425C744B9}"/>
              </a:ext>
            </a:extLst>
          </p:cNvPr>
          <p:cNvPicPr>
            <a:picLocks noChangeAspect="1"/>
          </p:cNvPicPr>
          <p:nvPr/>
        </p:nvPicPr>
        <p:blipFill>
          <a:blip r:embed="rId2"/>
          <a:stretch>
            <a:fillRect/>
          </a:stretch>
        </p:blipFill>
        <p:spPr>
          <a:xfrm>
            <a:off x="0" y="0"/>
            <a:ext cx="8184444" cy="6858000"/>
          </a:xfrm>
          <a:prstGeom prst="rect">
            <a:avLst/>
          </a:prstGeom>
        </p:spPr>
      </p:pic>
    </p:spTree>
    <p:extLst>
      <p:ext uri="{BB962C8B-B14F-4D97-AF65-F5344CB8AC3E}">
        <p14:creationId xmlns:p14="http://schemas.microsoft.com/office/powerpoint/2010/main" val="7690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BF9DD5D-D472-4B6E-A21F-90F9D626D4CF}"/>
              </a:ext>
            </a:extLst>
          </p:cNvPr>
          <p:cNvSpPr>
            <a:spLocks noGrp="1"/>
          </p:cNvSpPr>
          <p:nvPr>
            <p:ph type="title"/>
          </p:nvPr>
        </p:nvSpPr>
        <p:spPr>
          <a:xfrm>
            <a:off x="350527" y="609600"/>
            <a:ext cx="6343785" cy="914400"/>
          </a:xfrm>
          <a:solidFill>
            <a:schemeClr val="accent3"/>
          </a:solidFill>
        </p:spPr>
        <p:txBody>
          <a:bodyPr/>
          <a:lstStyle/>
          <a:p>
            <a:r>
              <a:rPr lang="it-IT" dirty="0"/>
              <a:t>GESU’ IL MESSIA  TANTO ATTESO</a:t>
            </a:r>
          </a:p>
        </p:txBody>
      </p:sp>
      <p:sp>
        <p:nvSpPr>
          <p:cNvPr id="6" name="CasellaDiTesto 5">
            <a:extLst>
              <a:ext uri="{FF2B5EF4-FFF2-40B4-BE49-F238E27FC236}">
                <a16:creationId xmlns:a16="http://schemas.microsoft.com/office/drawing/2014/main" id="{1B77B48A-1D52-4039-B354-62D5D82D8035}"/>
              </a:ext>
            </a:extLst>
          </p:cNvPr>
          <p:cNvSpPr txBox="1"/>
          <p:nvPr/>
        </p:nvSpPr>
        <p:spPr>
          <a:xfrm>
            <a:off x="590308" y="1587447"/>
            <a:ext cx="6084999" cy="4893647"/>
          </a:xfrm>
          <a:prstGeom prst="rect">
            <a:avLst/>
          </a:prstGeom>
          <a:solidFill>
            <a:schemeClr val="bg2">
              <a:lumMod val="40000"/>
              <a:lumOff val="60000"/>
            </a:schemeClr>
          </a:solidFill>
        </p:spPr>
        <p:txBody>
          <a:bodyPr wrap="square">
            <a:spAutoFit/>
          </a:bodyPr>
          <a:lstStyle/>
          <a:p>
            <a:pPr algn="l"/>
            <a:r>
              <a:rPr lang="it-IT" sz="2400" b="1" i="0" dirty="0">
                <a:solidFill>
                  <a:srgbClr val="343434"/>
                </a:solidFill>
                <a:effectLst/>
                <a:latin typeface="leggimiregular"/>
              </a:rPr>
              <a:t>DIO SI FA UOMO</a:t>
            </a:r>
            <a:endParaRPr lang="it-IT" sz="2400" b="0" i="0" dirty="0">
              <a:solidFill>
                <a:srgbClr val="343434"/>
              </a:solidFill>
              <a:effectLst/>
              <a:latin typeface="leggimiregular"/>
            </a:endParaRPr>
          </a:p>
          <a:p>
            <a:pPr algn="l"/>
            <a:r>
              <a:rPr lang="it-IT" sz="2400" b="0" i="0" dirty="0">
                <a:solidFill>
                  <a:srgbClr val="343434"/>
                </a:solidFill>
                <a:effectLst/>
                <a:latin typeface="leggimiregular"/>
              </a:rPr>
              <a:t>Tutto il popolo d’Israele era vissuto nell’attesa del Salvatore promesso. Alcuni pensavano che il Messia sarebbe stato un re potente, altri che si sarebbe presentato in modo grandioso, oppure che avrebbe portato la ricchezza materiale. I Cristiani riconoscono in Gesù, il bambino nato a Betlemme, il Messia tanto atteso.  Un giorno  l’ angelo Gabriele fu mandato da una fanciulla che abitava a Nazaret  di nome Maria e le disse che lei era stata scelta fra tutte le donne per essere la mamma di Gesù.</a:t>
            </a:r>
          </a:p>
        </p:txBody>
      </p:sp>
      <p:pic>
        <p:nvPicPr>
          <p:cNvPr id="1026" name="Picture 2">
            <a:extLst>
              <a:ext uri="{FF2B5EF4-FFF2-40B4-BE49-F238E27FC236}">
                <a16:creationId xmlns:a16="http://schemas.microsoft.com/office/drawing/2014/main" id="{2424D241-C7DF-4E6B-85B1-E6DC3D0BC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133" y="1321229"/>
            <a:ext cx="5244867" cy="452431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F0BAC31-C326-445B-A3EA-EBD75DDDD9C0}"/>
              </a:ext>
            </a:extLst>
          </p:cNvPr>
          <p:cNvSpPr txBox="1"/>
          <p:nvPr/>
        </p:nvSpPr>
        <p:spPr>
          <a:xfrm>
            <a:off x="7546692" y="6111762"/>
            <a:ext cx="3669175" cy="369332"/>
          </a:xfrm>
          <a:prstGeom prst="rect">
            <a:avLst/>
          </a:prstGeom>
          <a:noFill/>
        </p:spPr>
        <p:txBody>
          <a:bodyPr wrap="square" rtlCol="0">
            <a:spAutoFit/>
          </a:bodyPr>
          <a:lstStyle/>
          <a:p>
            <a:r>
              <a:rPr lang="it-IT" dirty="0"/>
              <a:t>ANNUNCIAZIONE DI FILIPPO LIPPI</a:t>
            </a:r>
          </a:p>
        </p:txBody>
      </p:sp>
    </p:spTree>
    <p:extLst>
      <p:ext uri="{BB962C8B-B14F-4D97-AF65-F5344CB8AC3E}">
        <p14:creationId xmlns:p14="http://schemas.microsoft.com/office/powerpoint/2010/main" val="298760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70E4A-8053-42C1-AF0F-1AC8643546E3}"/>
              </a:ext>
            </a:extLst>
          </p:cNvPr>
          <p:cNvSpPr>
            <a:spLocks noGrp="1"/>
          </p:cNvSpPr>
          <p:nvPr>
            <p:ph type="title"/>
          </p:nvPr>
        </p:nvSpPr>
        <p:spPr>
          <a:xfrm>
            <a:off x="840530" y="446687"/>
            <a:ext cx="4525702" cy="1094997"/>
          </a:xfrm>
          <a:solidFill>
            <a:srgbClr val="0070C0"/>
          </a:solidFill>
        </p:spPr>
        <p:txBody>
          <a:bodyPr/>
          <a:lstStyle/>
          <a:p>
            <a:r>
              <a:rPr lang="it-IT" dirty="0"/>
              <a:t>La nascita di </a:t>
            </a:r>
            <a:r>
              <a:rPr lang="it-IT" dirty="0" err="1"/>
              <a:t>gesù</a:t>
            </a:r>
            <a:endParaRPr lang="it-IT" dirty="0"/>
          </a:p>
        </p:txBody>
      </p:sp>
      <p:sp>
        <p:nvSpPr>
          <p:cNvPr id="5" name="AutoShape 6">
            <a:extLst>
              <a:ext uri="{FF2B5EF4-FFF2-40B4-BE49-F238E27FC236}">
                <a16:creationId xmlns:a16="http://schemas.microsoft.com/office/drawing/2014/main" id="{C2E564A4-FF60-4B99-99A7-ED50BF2F9E0E}"/>
              </a:ext>
            </a:extLst>
          </p:cNvPr>
          <p:cNvSpPr>
            <a:spLocks noChangeAspect="1" noChangeArrowheads="1"/>
          </p:cNvSpPr>
          <p:nvPr/>
        </p:nvSpPr>
        <p:spPr bwMode="auto">
          <a:xfrm>
            <a:off x="12065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a:extLst>
              <a:ext uri="{FF2B5EF4-FFF2-40B4-BE49-F238E27FC236}">
                <a16:creationId xmlns:a16="http://schemas.microsoft.com/office/drawing/2014/main" id="{2070D571-CED8-46F8-ACC0-DA4075F36497}"/>
              </a:ext>
            </a:extLst>
          </p:cNvPr>
          <p:cNvSpPr>
            <a:spLocks noChangeAspect="1" noChangeArrowheads="1"/>
          </p:cNvSpPr>
          <p:nvPr/>
        </p:nvSpPr>
        <p:spPr bwMode="auto">
          <a:xfrm>
            <a:off x="98425" y="2819400"/>
            <a:ext cx="133350" cy="13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CasellaDiTesto 9">
            <a:extLst>
              <a:ext uri="{FF2B5EF4-FFF2-40B4-BE49-F238E27FC236}">
                <a16:creationId xmlns:a16="http://schemas.microsoft.com/office/drawing/2014/main" id="{87A8AF59-3C9E-41FB-B6DC-21976DCADE4E}"/>
              </a:ext>
            </a:extLst>
          </p:cNvPr>
          <p:cNvSpPr txBox="1"/>
          <p:nvPr/>
        </p:nvSpPr>
        <p:spPr>
          <a:xfrm>
            <a:off x="633406" y="1858950"/>
            <a:ext cx="4939950" cy="1754326"/>
          </a:xfrm>
          <a:prstGeom prst="rect">
            <a:avLst/>
          </a:prstGeom>
          <a:solidFill>
            <a:schemeClr val="accent2"/>
          </a:solidFill>
        </p:spPr>
        <p:txBody>
          <a:bodyPr wrap="square">
            <a:spAutoFit/>
          </a:bodyPr>
          <a:lstStyle/>
          <a:p>
            <a:pPr algn="l"/>
            <a:r>
              <a:rPr lang="it-IT" b="1" i="0" dirty="0">
                <a:solidFill>
                  <a:srgbClr val="343434"/>
                </a:solidFill>
                <a:effectLst/>
                <a:latin typeface="leggimiregular"/>
              </a:rPr>
              <a:t>.</a:t>
            </a:r>
            <a:endParaRPr lang="it-IT" b="0" i="0" dirty="0">
              <a:solidFill>
                <a:srgbClr val="343434"/>
              </a:solidFill>
              <a:effectLst/>
              <a:latin typeface="leggimiregular"/>
            </a:endParaRPr>
          </a:p>
          <a:p>
            <a:pPr algn="l"/>
            <a:r>
              <a:rPr lang="it-IT" b="0" i="0" dirty="0">
                <a:solidFill>
                  <a:srgbClr val="343434"/>
                </a:solidFill>
                <a:effectLst/>
                <a:latin typeface="leggimiregular"/>
              </a:rPr>
              <a:t>Giuseppe andò a Betlemme per farsi registrare con Maria, sua sposa, che era incinta. Mentre si trovavano in quel luogo, Maria diede alla luce il suo figlio primogenito e lo pose in una mangiatoia, perché per loro non c’era posto nell’alloggio.</a:t>
            </a:r>
          </a:p>
        </p:txBody>
      </p:sp>
      <p:sp>
        <p:nvSpPr>
          <p:cNvPr id="12" name="CasellaDiTesto 11">
            <a:extLst>
              <a:ext uri="{FF2B5EF4-FFF2-40B4-BE49-F238E27FC236}">
                <a16:creationId xmlns:a16="http://schemas.microsoft.com/office/drawing/2014/main" id="{EBE03E26-AD14-4543-88DC-25666BE2CF24}"/>
              </a:ext>
            </a:extLst>
          </p:cNvPr>
          <p:cNvSpPr txBox="1"/>
          <p:nvPr/>
        </p:nvSpPr>
        <p:spPr>
          <a:xfrm>
            <a:off x="639047" y="3634451"/>
            <a:ext cx="4939950" cy="2031325"/>
          </a:xfrm>
          <a:prstGeom prst="rect">
            <a:avLst/>
          </a:prstGeom>
          <a:solidFill>
            <a:schemeClr val="accent2"/>
          </a:solidFill>
        </p:spPr>
        <p:txBody>
          <a:bodyPr wrap="square">
            <a:spAutoFit/>
          </a:bodyPr>
          <a:lstStyle/>
          <a:p>
            <a:r>
              <a:rPr lang="it-IT" b="0" i="0" dirty="0">
                <a:solidFill>
                  <a:srgbClr val="343434"/>
                </a:solidFill>
                <a:effectLst/>
                <a:latin typeface="leggimiregular"/>
              </a:rPr>
              <a:t>C’erano in quella regione alcuni pastori che facevano la guardia al gregge. Un angelo del Signore si presentò a loro e disse: “Non temete: vi annuncio una grande gioia, oggi è nato per voi un Salvatore, che è Cristo Signore”. Andarono, senza indugio, e trovarono Maria e Giuseppe e il bambino, adagiato nella mangiatoia.</a:t>
            </a:r>
            <a:endParaRPr lang="it-IT" dirty="0"/>
          </a:p>
        </p:txBody>
      </p:sp>
      <p:pic>
        <p:nvPicPr>
          <p:cNvPr id="2056" name="Picture 8">
            <a:extLst>
              <a:ext uri="{FF2B5EF4-FFF2-40B4-BE49-F238E27FC236}">
                <a16:creationId xmlns:a16="http://schemas.microsoft.com/office/drawing/2014/main" id="{5E5C4E4F-CC54-4372-A560-D31B58DC1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987" y="1438265"/>
            <a:ext cx="5817305" cy="4227511"/>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D877DBC3-432B-4B5E-A621-1F24EF46E83B}"/>
              </a:ext>
            </a:extLst>
          </p:cNvPr>
          <p:cNvSpPr txBox="1"/>
          <p:nvPr/>
        </p:nvSpPr>
        <p:spPr>
          <a:xfrm>
            <a:off x="6968028" y="5665776"/>
            <a:ext cx="4282563" cy="369332"/>
          </a:xfrm>
          <a:prstGeom prst="rect">
            <a:avLst/>
          </a:prstGeom>
          <a:noFill/>
        </p:spPr>
        <p:txBody>
          <a:bodyPr wrap="square" rtlCol="0">
            <a:spAutoFit/>
          </a:bodyPr>
          <a:lstStyle/>
          <a:p>
            <a:r>
              <a:rPr lang="it-IT" dirty="0"/>
              <a:t>ADORAZIONE DEI PASTORI DI GIORGIONE</a:t>
            </a:r>
          </a:p>
        </p:txBody>
      </p:sp>
    </p:spTree>
    <p:extLst>
      <p:ext uri="{BB962C8B-B14F-4D97-AF65-F5344CB8AC3E}">
        <p14:creationId xmlns:p14="http://schemas.microsoft.com/office/powerpoint/2010/main" val="220545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537A0A6-B002-4195-85AB-A42A1133E4B8}"/>
              </a:ext>
            </a:extLst>
          </p:cNvPr>
          <p:cNvSpPr txBox="1"/>
          <p:nvPr/>
        </p:nvSpPr>
        <p:spPr>
          <a:xfrm>
            <a:off x="925332" y="2351347"/>
            <a:ext cx="5113866" cy="3139321"/>
          </a:xfrm>
          <a:prstGeom prst="rect">
            <a:avLst/>
          </a:prstGeom>
          <a:solidFill>
            <a:schemeClr val="accent3">
              <a:lumMod val="60000"/>
              <a:lumOff val="40000"/>
            </a:schemeClr>
          </a:solidFill>
        </p:spPr>
        <p:txBody>
          <a:bodyPr wrap="square">
            <a:spAutoFit/>
          </a:bodyPr>
          <a:lstStyle/>
          <a:p>
            <a:r>
              <a:rPr lang="it-IT" b="0" i="0" dirty="0">
                <a:solidFill>
                  <a:srgbClr val="343434"/>
                </a:solidFill>
                <a:effectLst/>
                <a:latin typeface="leggimiregular"/>
              </a:rPr>
              <a:t>Alcuni Magi vennero a Gerusalemme e dicevano: “Dov’è colui che è nato, il re dei Giudei? Abbiamo seguito la stella e siamo venuti ad adorarlo”. All’udire questo, il re Erode si arrabbiò e disse loro: “Andate a cercare il bambino e, quando l’avrete trovato, fatemelo sapere, perché anch’io venga ad adorarlo”. La stella si fermò sopra il luogo dove si trovava Gesù. Entrati nella casa, i Magi videro il bambino e gli offrirono in dono oro, incenso e mirra. Avvertiti in sogno di non tornare da Erode, per un’altra strada fecero ritorno al loro paese.</a:t>
            </a:r>
            <a:endParaRPr lang="it-IT" dirty="0"/>
          </a:p>
        </p:txBody>
      </p:sp>
      <p:pic>
        <p:nvPicPr>
          <p:cNvPr id="3074" name="Picture 2">
            <a:extLst>
              <a:ext uri="{FF2B5EF4-FFF2-40B4-BE49-F238E27FC236}">
                <a16:creationId xmlns:a16="http://schemas.microsoft.com/office/drawing/2014/main" id="{FD1DC005-12D4-4354-A356-798FEE74A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439" y="1869254"/>
            <a:ext cx="5390532" cy="410350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494A466A-28DC-4928-86ED-27B4103DBAD8}"/>
              </a:ext>
            </a:extLst>
          </p:cNvPr>
          <p:cNvSpPr txBox="1"/>
          <p:nvPr/>
        </p:nvSpPr>
        <p:spPr>
          <a:xfrm>
            <a:off x="7048982" y="6058373"/>
            <a:ext cx="4595149" cy="369332"/>
          </a:xfrm>
          <a:prstGeom prst="rect">
            <a:avLst/>
          </a:prstGeom>
          <a:noFill/>
        </p:spPr>
        <p:txBody>
          <a:bodyPr wrap="square" rtlCol="0">
            <a:spAutoFit/>
          </a:bodyPr>
          <a:lstStyle/>
          <a:p>
            <a:r>
              <a:rPr lang="it-IT" dirty="0"/>
              <a:t>ADORAZIONE DEI MAGI DI ALBRECHT DURER</a:t>
            </a:r>
          </a:p>
        </p:txBody>
      </p:sp>
      <p:sp>
        <p:nvSpPr>
          <p:cNvPr id="7" name="Titolo 6">
            <a:extLst>
              <a:ext uri="{FF2B5EF4-FFF2-40B4-BE49-F238E27FC236}">
                <a16:creationId xmlns:a16="http://schemas.microsoft.com/office/drawing/2014/main" id="{84010443-F107-4534-AEC3-813DD22AE6AC}"/>
              </a:ext>
            </a:extLst>
          </p:cNvPr>
          <p:cNvSpPr>
            <a:spLocks noGrp="1"/>
          </p:cNvSpPr>
          <p:nvPr>
            <p:ph type="title"/>
          </p:nvPr>
        </p:nvSpPr>
        <p:spPr>
          <a:solidFill>
            <a:schemeClr val="bg2"/>
          </a:solidFill>
        </p:spPr>
        <p:txBody>
          <a:bodyPr/>
          <a:lstStyle/>
          <a:p>
            <a:r>
              <a:rPr lang="it-IT" dirty="0"/>
              <a:t>I RE MAGI IN VISITA DA </a:t>
            </a:r>
            <a:r>
              <a:rPr lang="it-IT" dirty="0" err="1"/>
              <a:t>GESù</a:t>
            </a:r>
            <a:endParaRPr lang="it-IT" dirty="0"/>
          </a:p>
        </p:txBody>
      </p:sp>
    </p:spTree>
    <p:extLst>
      <p:ext uri="{BB962C8B-B14F-4D97-AF65-F5344CB8AC3E}">
        <p14:creationId xmlns:p14="http://schemas.microsoft.com/office/powerpoint/2010/main" val="174849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050E7-46FB-40F2-8F05-84369F869139}"/>
              </a:ext>
            </a:extLst>
          </p:cNvPr>
          <p:cNvSpPr>
            <a:spLocks noGrp="1"/>
          </p:cNvSpPr>
          <p:nvPr>
            <p:ph type="title"/>
          </p:nvPr>
        </p:nvSpPr>
        <p:spPr>
          <a:xfrm>
            <a:off x="1032933" y="526869"/>
            <a:ext cx="2167465" cy="1456267"/>
          </a:xfrm>
          <a:solidFill>
            <a:schemeClr val="accent5">
              <a:lumMod val="75000"/>
            </a:schemeClr>
          </a:solidFill>
        </p:spPr>
        <p:txBody>
          <a:bodyPr/>
          <a:lstStyle/>
          <a:p>
            <a:r>
              <a:rPr lang="it-IT" dirty="0"/>
              <a:t>Attività</a:t>
            </a:r>
          </a:p>
        </p:txBody>
      </p:sp>
      <p:sp>
        <p:nvSpPr>
          <p:cNvPr id="4" name="CasellaDiTesto 3">
            <a:extLst>
              <a:ext uri="{FF2B5EF4-FFF2-40B4-BE49-F238E27FC236}">
                <a16:creationId xmlns:a16="http://schemas.microsoft.com/office/drawing/2014/main" id="{EBEA8D94-0884-4D90-9417-6E81877047E6}"/>
              </a:ext>
            </a:extLst>
          </p:cNvPr>
          <p:cNvSpPr txBox="1"/>
          <p:nvPr/>
        </p:nvSpPr>
        <p:spPr>
          <a:xfrm>
            <a:off x="3874089" y="654839"/>
            <a:ext cx="5418667" cy="1200329"/>
          </a:xfrm>
          <a:prstGeom prst="rect">
            <a:avLst/>
          </a:prstGeom>
          <a:solidFill>
            <a:schemeClr val="accent4"/>
          </a:solidFill>
        </p:spPr>
        <p:txBody>
          <a:bodyPr wrap="square">
            <a:spAutoFit/>
          </a:bodyPr>
          <a:lstStyle/>
          <a:p>
            <a:r>
              <a:rPr lang="it-IT" b="1" i="0" dirty="0">
                <a:solidFill>
                  <a:srgbClr val="343434"/>
                </a:solidFill>
                <a:effectLst/>
                <a:latin typeface="leggimiregular"/>
              </a:rPr>
              <a:t>Leggi la storia della nascita di Gesù e scrivi il nome dei personaggi sotto i disegni. Poi cerchia di verde le persone che lo hanno accolto e di rosso chi l’ha rifiutato.</a:t>
            </a:r>
            <a:endParaRPr lang="it-IT" dirty="0"/>
          </a:p>
        </p:txBody>
      </p:sp>
      <p:pic>
        <p:nvPicPr>
          <p:cNvPr id="4098" name="Picture 2">
            <a:extLst>
              <a:ext uri="{FF2B5EF4-FFF2-40B4-BE49-F238E27FC236}">
                <a16:creationId xmlns:a16="http://schemas.microsoft.com/office/drawing/2014/main" id="{A331196B-B581-401C-B036-E6D37AD23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933" y="2709248"/>
            <a:ext cx="10126134" cy="229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0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0A6EFD-583E-40C9-A4CB-01EB614ADD1F}"/>
              </a:ext>
            </a:extLst>
          </p:cNvPr>
          <p:cNvSpPr>
            <a:spLocks noGrp="1"/>
          </p:cNvSpPr>
          <p:nvPr>
            <p:ph type="title"/>
          </p:nvPr>
        </p:nvSpPr>
        <p:spPr>
          <a:xfrm>
            <a:off x="682907" y="779434"/>
            <a:ext cx="4670313" cy="3982261"/>
          </a:xfrm>
          <a:solidFill>
            <a:schemeClr val="bg2"/>
          </a:solidFill>
        </p:spPr>
        <p:txBody>
          <a:bodyPr/>
          <a:lstStyle/>
          <a:p>
            <a:r>
              <a:rPr lang="it-IT" dirty="0"/>
              <a:t>Leggi la poesia e poi rispondi alle domande sul quaderno. fai un disegno  sul natale che tu vorresti.</a:t>
            </a:r>
          </a:p>
        </p:txBody>
      </p:sp>
      <p:pic>
        <p:nvPicPr>
          <p:cNvPr id="5122" name="Picture 2">
            <a:extLst>
              <a:ext uri="{FF2B5EF4-FFF2-40B4-BE49-F238E27FC236}">
                <a16:creationId xmlns:a16="http://schemas.microsoft.com/office/drawing/2014/main" id="{FFD881C6-B05D-4F17-B5FF-0F5F56B7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432" y="368148"/>
            <a:ext cx="5672332" cy="635674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1D17747-EC5E-43AC-B9E8-5F8B6A2B67EB}"/>
              </a:ext>
            </a:extLst>
          </p:cNvPr>
          <p:cNvSpPr txBox="1"/>
          <p:nvPr/>
        </p:nvSpPr>
        <p:spPr>
          <a:xfrm>
            <a:off x="408236" y="4984794"/>
            <a:ext cx="5042581" cy="923330"/>
          </a:xfrm>
          <a:prstGeom prst="rect">
            <a:avLst/>
          </a:prstGeom>
          <a:solidFill>
            <a:schemeClr val="tx2"/>
          </a:solidFill>
        </p:spPr>
        <p:txBody>
          <a:bodyPr wrap="square" rtlCol="0">
            <a:spAutoFit/>
          </a:bodyPr>
          <a:lstStyle/>
          <a:p>
            <a:r>
              <a:rPr lang="it-IT" sz="5400" dirty="0">
                <a:solidFill>
                  <a:srgbClr val="FF0000"/>
                </a:solidFill>
                <a:latin typeface="Algerian" panose="04020705040A02060702" pitchFamily="82" charset="0"/>
              </a:rPr>
              <a:t>BUON NATALE</a:t>
            </a:r>
          </a:p>
        </p:txBody>
      </p:sp>
    </p:spTree>
    <p:extLst>
      <p:ext uri="{BB962C8B-B14F-4D97-AF65-F5344CB8AC3E}">
        <p14:creationId xmlns:p14="http://schemas.microsoft.com/office/powerpoint/2010/main" val="3129966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TM03457452[[fn=Celestiale]]</Template>
  <TotalTime>149</TotalTime>
  <Words>420</Words>
  <Application>Microsoft Office PowerPoint</Application>
  <PresentationFormat>Widescreen</PresentationFormat>
  <Paragraphs>18</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Algerian</vt:lpstr>
      <vt:lpstr>Arial</vt:lpstr>
      <vt:lpstr>Calibri</vt:lpstr>
      <vt:lpstr>Calibri Light</vt:lpstr>
      <vt:lpstr>leggimiregular</vt:lpstr>
      <vt:lpstr>Celestiale</vt:lpstr>
      <vt:lpstr>LA FESTA DEL NATALE</vt:lpstr>
      <vt:lpstr>GESU’ IL MESSIA  TANTO ATTESO</vt:lpstr>
      <vt:lpstr>La nascita di gesù</vt:lpstr>
      <vt:lpstr>I RE MAGI IN VISITA DA GESù</vt:lpstr>
      <vt:lpstr>Attività</vt:lpstr>
      <vt:lpstr>Leggi la poesia e poi rispondi alle domande sul quaderno. fai un disegno  sul natale che tu vorresti.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FESTA DEL NATALE</dc:title>
  <dc:creator>Simone Barbato</dc:creator>
  <cp:lastModifiedBy>Simone Barbato</cp:lastModifiedBy>
  <cp:revision>8</cp:revision>
  <dcterms:created xsi:type="dcterms:W3CDTF">2020-12-09T17:51:26Z</dcterms:created>
  <dcterms:modified xsi:type="dcterms:W3CDTF">2020-12-09T20:21:22Z</dcterms:modified>
</cp:coreProperties>
</file>