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2" r:id="rId3"/>
    <p:sldId id="263" r:id="rId4"/>
    <p:sldId id="261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70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5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00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0292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538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8323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230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904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51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98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13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8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535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98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13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09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914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00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cusjunior.it/tag/aritmetica" TargetMode="External"/><Relationship Id="rId2" Type="http://schemas.openxmlformats.org/officeDocument/2006/relationships/hyperlink" Target="http://www.focusjunior.it/tag/operazioni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cusjunior.it/scuola/matematica/proprieta-invariantiva-delle-operazioni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6hTRp-S9PPk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734291" y="0"/>
            <a:ext cx="108342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La </a:t>
            </a:r>
            <a:r>
              <a:rPr lang="it-IT" sz="320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divisione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/>
            </a:r>
            <a:br>
              <a:rPr lang="it-IT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</a:b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Docente </a:t>
            </a:r>
            <a:r>
              <a:rPr lang="it-IT" sz="320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:Foria- </a:t>
            </a:r>
            <a:r>
              <a:rPr lang="it-IT" sz="3200" dirty="0" err="1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Pirozzi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/>
            </a:r>
            <a:br>
              <a:rPr lang="it-IT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</a:b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Classi </a:t>
            </a:r>
            <a:r>
              <a:rPr lang="it-IT" sz="320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4 E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2" descr="Le proprietà della divis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37968"/>
            <a:ext cx="9772153" cy="522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049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46490" y="235527"/>
            <a:ext cx="88975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it-IT" dirty="0">
                <a:solidFill>
                  <a:srgbClr val="000000"/>
                </a:solidFill>
                <a:latin typeface="Montserrat"/>
              </a:rPr>
              <a:t>La </a:t>
            </a:r>
            <a:r>
              <a:rPr lang="it-IT" b="1" dirty="0">
                <a:solidFill>
                  <a:srgbClr val="000000"/>
                </a:solidFill>
                <a:latin typeface="inherit"/>
              </a:rPr>
              <a:t>divisione</a:t>
            </a:r>
            <a:r>
              <a:rPr lang="it-IT" dirty="0">
                <a:solidFill>
                  <a:srgbClr val="000000"/>
                </a:solidFill>
                <a:latin typeface="Montserrat"/>
              </a:rPr>
              <a:t> è l</a:t>
            </a:r>
            <a:r>
              <a:rPr lang="it-IT" dirty="0" smtClean="0">
                <a:solidFill>
                  <a:srgbClr val="000000"/>
                </a:solidFill>
                <a:latin typeface="Montserrat"/>
              </a:rPr>
              <a:t>'</a:t>
            </a:r>
            <a:r>
              <a:rPr lang="it-IT" dirty="0" smtClean="0">
                <a:solidFill>
                  <a:srgbClr val="0075BE"/>
                </a:solidFill>
                <a:latin typeface="inherit"/>
                <a:hlinkClick r:id="rId2"/>
              </a:rPr>
              <a:t>operazione</a:t>
            </a:r>
            <a:r>
              <a:rPr lang="it-IT" dirty="0">
                <a:solidFill>
                  <a:srgbClr val="000000"/>
                </a:solidFill>
                <a:latin typeface="Montserrat"/>
              </a:rPr>
              <a:t> </a:t>
            </a:r>
            <a:r>
              <a:rPr lang="it-IT" dirty="0">
                <a:solidFill>
                  <a:srgbClr val="0075BE"/>
                </a:solidFill>
                <a:latin typeface="inherit"/>
                <a:hlinkClick r:id="rId3"/>
              </a:rPr>
              <a:t>aritmetica</a:t>
            </a:r>
            <a:r>
              <a:rPr lang="it-IT" dirty="0">
                <a:solidFill>
                  <a:srgbClr val="000000"/>
                </a:solidFill>
                <a:latin typeface="Montserrat"/>
              </a:rPr>
              <a:t> che </a:t>
            </a:r>
            <a:r>
              <a:rPr lang="it-IT" dirty="0" smtClean="0">
                <a:solidFill>
                  <a:srgbClr val="000000"/>
                </a:solidFill>
                <a:latin typeface="Montserrat"/>
              </a:rPr>
              <a:t>distribuisce  una quantità  o indica quante volte il numero è contenuto in uno più grande.</a:t>
            </a:r>
          </a:p>
          <a:p>
            <a:pPr fontAlgn="base"/>
            <a:r>
              <a:rPr lang="it-IT" dirty="0" smtClean="0">
                <a:solidFill>
                  <a:schemeClr val="accent3">
                    <a:lumMod val="75000"/>
                  </a:schemeClr>
                </a:solidFill>
                <a:latin typeface="Montserrat"/>
              </a:rPr>
              <a:t>I</a:t>
            </a:r>
            <a:r>
              <a:rPr lang="it-IT" dirty="0">
                <a:solidFill>
                  <a:schemeClr val="accent3">
                    <a:lumMod val="75000"/>
                  </a:schemeClr>
                </a:solidFill>
                <a:latin typeface="Montserrat"/>
              </a:rPr>
              <a:t> </a:t>
            </a:r>
            <a:r>
              <a:rPr lang="it-IT" b="1" dirty="0">
                <a:solidFill>
                  <a:schemeClr val="accent3">
                    <a:lumMod val="75000"/>
                  </a:schemeClr>
                </a:solidFill>
                <a:latin typeface="inherit"/>
              </a:rPr>
              <a:t>termini</a:t>
            </a:r>
            <a:r>
              <a:rPr lang="it-IT" dirty="0">
                <a:solidFill>
                  <a:srgbClr val="000000"/>
                </a:solidFill>
                <a:latin typeface="Montserrat"/>
              </a:rPr>
              <a:t> della divisione hanno diversi nomi: il primo numero è il </a:t>
            </a:r>
            <a:r>
              <a:rPr lang="it-IT" b="1" dirty="0">
                <a:solidFill>
                  <a:srgbClr val="FF0000"/>
                </a:solidFill>
                <a:latin typeface="inherit"/>
              </a:rPr>
              <a:t>dividendo</a:t>
            </a:r>
            <a:r>
              <a:rPr lang="it-IT" dirty="0">
                <a:solidFill>
                  <a:srgbClr val="000000"/>
                </a:solidFill>
                <a:latin typeface="Montserrat"/>
              </a:rPr>
              <a:t>, il secondo è il </a:t>
            </a:r>
            <a:r>
              <a:rPr lang="it-IT" b="1" dirty="0">
                <a:solidFill>
                  <a:srgbClr val="FF0000"/>
                </a:solidFill>
                <a:latin typeface="inherit"/>
              </a:rPr>
              <a:t>divisore</a:t>
            </a:r>
            <a:r>
              <a:rPr lang="it-IT" dirty="0">
                <a:solidFill>
                  <a:srgbClr val="000000"/>
                </a:solidFill>
                <a:latin typeface="Montserrat"/>
              </a:rPr>
              <a:t> e poi c'è il </a:t>
            </a:r>
            <a:r>
              <a:rPr lang="it-IT" b="1" dirty="0">
                <a:solidFill>
                  <a:srgbClr val="FF0000"/>
                </a:solidFill>
                <a:latin typeface="inherit"/>
              </a:rPr>
              <a:t>quoto</a:t>
            </a:r>
            <a:r>
              <a:rPr lang="it-IT" dirty="0">
                <a:solidFill>
                  <a:srgbClr val="FF0000"/>
                </a:solidFill>
                <a:latin typeface="Montserrat"/>
              </a:rPr>
              <a:t> (o quoziente</a:t>
            </a:r>
            <a:r>
              <a:rPr lang="it-IT" dirty="0">
                <a:solidFill>
                  <a:srgbClr val="000000"/>
                </a:solidFill>
                <a:latin typeface="Montserrat"/>
              </a:rPr>
              <a:t>). </a:t>
            </a:r>
            <a:endParaRPr lang="it-IT" b="0" i="0" dirty="0">
              <a:solidFill>
                <a:srgbClr val="000000"/>
              </a:solidFill>
              <a:effectLst/>
              <a:latin typeface="Montserrat"/>
            </a:endParaRPr>
          </a:p>
        </p:txBody>
      </p:sp>
      <p:pic>
        <p:nvPicPr>
          <p:cNvPr id="3" name="Segnaposto contenuto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35" y="1823070"/>
            <a:ext cx="7599665" cy="483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166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-1" y="0"/>
            <a:ext cx="982163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it-IT" b="1" dirty="0">
                <a:solidFill>
                  <a:srgbClr val="FF0000"/>
                </a:solidFill>
                <a:latin typeface="inherit"/>
              </a:rPr>
              <a:t>L'ELEMENTO NEUTRO DELLA DIVISIONE</a:t>
            </a:r>
            <a:endParaRPr lang="it-IT" dirty="0">
              <a:solidFill>
                <a:srgbClr val="FF0000"/>
              </a:solidFill>
              <a:latin typeface="Montserrat"/>
            </a:endParaRPr>
          </a:p>
          <a:p>
            <a:pPr fontAlgn="base"/>
            <a:r>
              <a:rPr lang="it-IT" dirty="0">
                <a:solidFill>
                  <a:srgbClr val="000000"/>
                </a:solidFill>
                <a:latin typeface="Montserrat"/>
              </a:rPr>
              <a:t>La divisione ha un elemento neutro, che è il </a:t>
            </a:r>
            <a:r>
              <a:rPr lang="it-IT" b="1" dirty="0">
                <a:solidFill>
                  <a:srgbClr val="000000"/>
                </a:solidFill>
                <a:latin typeface="inherit"/>
              </a:rPr>
              <a:t>numero 1</a:t>
            </a:r>
            <a:r>
              <a:rPr lang="it-IT" dirty="0">
                <a:solidFill>
                  <a:srgbClr val="000000"/>
                </a:solidFill>
                <a:latin typeface="Montserrat"/>
              </a:rPr>
              <a:t>. Questo perché se si divide un qualsiasi numero per uno, il quoto sarà sempre uguale al dividendo. Ad esempio:</a:t>
            </a:r>
          </a:p>
          <a:p>
            <a:pPr fontAlgn="base"/>
            <a:r>
              <a:rPr lang="it-IT" dirty="0">
                <a:solidFill>
                  <a:srgbClr val="000000"/>
                </a:solidFill>
                <a:latin typeface="Montserrat"/>
              </a:rPr>
              <a:t>1.543 : 1 = 1.543</a:t>
            </a:r>
          </a:p>
          <a:p>
            <a:pPr fontAlgn="base"/>
            <a:r>
              <a:rPr lang="it-IT" dirty="0">
                <a:solidFill>
                  <a:srgbClr val="000000"/>
                </a:solidFill>
                <a:latin typeface="Montserrat"/>
              </a:rPr>
              <a:t> </a:t>
            </a:r>
          </a:p>
          <a:p>
            <a:pPr fontAlgn="base"/>
            <a:r>
              <a:rPr lang="it-IT" b="1" dirty="0">
                <a:solidFill>
                  <a:srgbClr val="FF0000"/>
                </a:solidFill>
                <a:latin typeface="inherit"/>
              </a:rPr>
              <a:t>LO ZERO</a:t>
            </a:r>
            <a:endParaRPr lang="it-IT" dirty="0">
              <a:solidFill>
                <a:srgbClr val="FF0000"/>
              </a:solidFill>
              <a:latin typeface="Montserrat"/>
            </a:endParaRPr>
          </a:p>
          <a:p>
            <a:pPr fontAlgn="base"/>
            <a:r>
              <a:rPr lang="it-IT" dirty="0">
                <a:solidFill>
                  <a:srgbClr val="000000"/>
                </a:solidFill>
                <a:latin typeface="Montserrat"/>
              </a:rPr>
              <a:t>Un'altra caratteristica della divisione riguarda lo </a:t>
            </a:r>
            <a:r>
              <a:rPr lang="it-IT" b="1" dirty="0">
                <a:solidFill>
                  <a:srgbClr val="000000"/>
                </a:solidFill>
                <a:latin typeface="inherit"/>
              </a:rPr>
              <a:t>zero</a:t>
            </a:r>
            <a:r>
              <a:rPr lang="it-IT" dirty="0">
                <a:solidFill>
                  <a:srgbClr val="000000"/>
                </a:solidFill>
                <a:latin typeface="Montserrat"/>
              </a:rPr>
              <a:t>: in matematica </a:t>
            </a:r>
            <a:r>
              <a:rPr lang="it-IT" b="1" dirty="0">
                <a:solidFill>
                  <a:srgbClr val="000000"/>
                </a:solidFill>
                <a:latin typeface="inherit"/>
              </a:rPr>
              <a:t>non esiste il risultato di una divisione per zero.</a:t>
            </a:r>
            <a:endParaRPr lang="it-IT" dirty="0">
              <a:solidFill>
                <a:srgbClr val="000000"/>
              </a:solidFill>
              <a:latin typeface="Montserrat"/>
            </a:endParaRPr>
          </a:p>
          <a:p>
            <a:pPr fontAlgn="base"/>
            <a:r>
              <a:rPr lang="it-IT" dirty="0">
                <a:solidFill>
                  <a:srgbClr val="000000"/>
                </a:solidFill>
                <a:latin typeface="Montserrat"/>
              </a:rPr>
              <a:t>Se, invece, provo a dividere lo zero per un qualsiasi numero, il risultato sarà sempre zero. Esempio:</a:t>
            </a:r>
          </a:p>
          <a:p>
            <a:pPr fontAlgn="base"/>
            <a:r>
              <a:rPr lang="it-IT" dirty="0">
                <a:solidFill>
                  <a:srgbClr val="000000"/>
                </a:solidFill>
                <a:latin typeface="Montserrat"/>
              </a:rPr>
              <a:t>0 : 85 = 0</a:t>
            </a:r>
          </a:p>
          <a:p>
            <a:pPr fontAlgn="base"/>
            <a:r>
              <a:rPr lang="it-IT" dirty="0">
                <a:solidFill>
                  <a:srgbClr val="000000"/>
                </a:solidFill>
                <a:latin typeface="Montserrat"/>
              </a:rPr>
              <a:t> </a:t>
            </a:r>
            <a:endParaRPr lang="it-IT" b="0" i="0" dirty="0">
              <a:solidFill>
                <a:srgbClr val="000000"/>
              </a:solidFill>
              <a:effectLst/>
              <a:latin typeface="Montserra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38544" y="3253125"/>
            <a:ext cx="106818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it-IT" b="1" dirty="0">
                <a:solidFill>
                  <a:srgbClr val="000000"/>
                </a:solidFill>
                <a:latin typeface="inherit"/>
              </a:rPr>
              <a:t> </a:t>
            </a:r>
            <a:r>
              <a:rPr lang="it-IT" b="1" dirty="0">
                <a:solidFill>
                  <a:srgbClr val="FF0000"/>
                </a:solidFill>
                <a:latin typeface="inherit"/>
                <a:hlinkClick r:id="rId2"/>
              </a:rPr>
              <a:t>LA PROPRIETÀ INVARIANTIVA</a:t>
            </a:r>
            <a:endParaRPr lang="it-IT" b="1" dirty="0">
              <a:solidFill>
                <a:srgbClr val="FF0000"/>
              </a:solidFill>
              <a:latin typeface="Montserrat"/>
            </a:endParaRPr>
          </a:p>
          <a:p>
            <a:pPr fontAlgn="base"/>
            <a:r>
              <a:rPr lang="it-IT" dirty="0">
                <a:solidFill>
                  <a:srgbClr val="000000"/>
                </a:solidFill>
                <a:latin typeface="Montserrat"/>
              </a:rPr>
              <a:t> </a:t>
            </a:r>
          </a:p>
          <a:p>
            <a:pPr fontAlgn="base"/>
            <a:r>
              <a:rPr lang="it-IT" dirty="0">
                <a:solidFill>
                  <a:srgbClr val="000000"/>
                </a:solidFill>
                <a:latin typeface="Montserrat"/>
              </a:rPr>
              <a:t>Se dividendo e divisore vengono divisi o moltiplicati per uno stesso numero, il risultato della divisione non cambierà. Facciamo un esempio:</a:t>
            </a:r>
          </a:p>
          <a:p>
            <a:pPr fontAlgn="base"/>
            <a:r>
              <a:rPr lang="it-IT" dirty="0">
                <a:solidFill>
                  <a:srgbClr val="000000"/>
                </a:solidFill>
                <a:latin typeface="Montserrat"/>
              </a:rPr>
              <a:t>150 : 30 = </a:t>
            </a:r>
            <a:r>
              <a:rPr lang="it-IT" b="1" dirty="0">
                <a:solidFill>
                  <a:srgbClr val="000000"/>
                </a:solidFill>
                <a:latin typeface="inherit"/>
              </a:rPr>
              <a:t>5</a:t>
            </a:r>
            <a:endParaRPr lang="it-IT" dirty="0">
              <a:solidFill>
                <a:srgbClr val="000000"/>
              </a:solidFill>
              <a:latin typeface="Montserrat"/>
            </a:endParaRPr>
          </a:p>
          <a:p>
            <a:pPr fontAlgn="base"/>
            <a:r>
              <a:rPr lang="it-IT" dirty="0">
                <a:solidFill>
                  <a:srgbClr val="000000"/>
                </a:solidFill>
                <a:latin typeface="Montserrat"/>
              </a:rPr>
              <a:t>(150 : 10) : (30 : 10) = 15 : 3 = </a:t>
            </a:r>
            <a:r>
              <a:rPr lang="it-IT" b="1" dirty="0">
                <a:solidFill>
                  <a:srgbClr val="000000"/>
                </a:solidFill>
                <a:latin typeface="inherit"/>
              </a:rPr>
              <a:t>5</a:t>
            </a:r>
            <a:endParaRPr lang="it-IT" dirty="0">
              <a:solidFill>
                <a:srgbClr val="000000"/>
              </a:solidFill>
              <a:latin typeface="Montserrat"/>
            </a:endParaRPr>
          </a:p>
          <a:p>
            <a:pPr fontAlgn="base"/>
            <a:r>
              <a:rPr lang="it-IT" dirty="0">
                <a:solidFill>
                  <a:srgbClr val="000000"/>
                </a:solidFill>
                <a:latin typeface="Montserrat"/>
              </a:rPr>
              <a:t>e lo stesso se moltiplichiamo:</a:t>
            </a:r>
          </a:p>
          <a:p>
            <a:pPr fontAlgn="base"/>
            <a:r>
              <a:rPr lang="it-IT" dirty="0">
                <a:solidFill>
                  <a:srgbClr val="000000"/>
                </a:solidFill>
                <a:latin typeface="Montserrat"/>
              </a:rPr>
              <a:t>(150 x 10) : (30 x 10) = 1500 : 300 = </a:t>
            </a:r>
            <a:r>
              <a:rPr lang="it-IT" b="1" dirty="0">
                <a:solidFill>
                  <a:srgbClr val="000000"/>
                </a:solidFill>
                <a:latin typeface="inherit"/>
              </a:rPr>
              <a:t>5</a:t>
            </a:r>
            <a:endParaRPr lang="it-IT" b="0" i="0" dirty="0">
              <a:solidFill>
                <a:srgbClr val="000000"/>
              </a:solidFill>
              <a:effectLst/>
              <a:latin typeface="Montserra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69422" y="5992586"/>
            <a:ext cx="11209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</a:t>
            </a:r>
            <a:r>
              <a:rPr lang="it-IT" dirty="0" smtClean="0">
                <a:solidFill>
                  <a:srgbClr val="FF0000"/>
                </a:solidFill>
              </a:rPr>
              <a:t>PROVA</a:t>
            </a:r>
            <a:r>
              <a:rPr lang="it-IT" dirty="0" smtClean="0"/>
              <a:t> della divisione si fa  </a:t>
            </a:r>
            <a:r>
              <a:rPr lang="it-IT" dirty="0" smtClean="0">
                <a:solidFill>
                  <a:srgbClr val="92D050"/>
                </a:solidFill>
              </a:rPr>
              <a:t>moltiplicando</a:t>
            </a:r>
            <a:r>
              <a:rPr lang="it-IT" dirty="0" smtClean="0"/>
              <a:t>  </a:t>
            </a:r>
            <a:r>
              <a:rPr lang="it-IT" dirty="0" smtClean="0">
                <a:solidFill>
                  <a:srgbClr val="FF0000"/>
                </a:solidFill>
              </a:rPr>
              <a:t>il quoto </a:t>
            </a:r>
            <a:r>
              <a:rPr lang="it-IT" dirty="0" smtClean="0"/>
              <a:t>o il </a:t>
            </a:r>
            <a:r>
              <a:rPr lang="it-IT" dirty="0" smtClean="0">
                <a:solidFill>
                  <a:srgbClr val="FF0000"/>
                </a:solidFill>
              </a:rPr>
              <a:t>quoziente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per il divisore </a:t>
            </a:r>
            <a:r>
              <a:rPr lang="it-IT" dirty="0" smtClean="0"/>
              <a:t>cioè facendo l’operazione inversa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383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hTRp-S9PP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1672" y="1299113"/>
            <a:ext cx="9541566" cy="4961614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402539" y="224042"/>
            <a:ext cx="7104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/>
              <a:t>https://www.youtube.com/watch?v=6hTRp-S9PPk</a:t>
            </a:r>
          </a:p>
        </p:txBody>
      </p:sp>
    </p:spTree>
    <p:extLst>
      <p:ext uri="{BB962C8B-B14F-4D97-AF65-F5344CB8AC3E}">
        <p14:creationId xmlns:p14="http://schemas.microsoft.com/office/powerpoint/2010/main" val="3005946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1.bp.blogspot.com/-jnoinRPRky8/WhMEXLt-H9I/AAAAAAAAKbA/kU2rshAFnfcFCS43XYUp0FMdx5toje8zQCLcBGAs/s200/Immagin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18" y="221672"/>
            <a:ext cx="4155417" cy="645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tangolo 2"/>
          <p:cNvSpPr/>
          <p:nvPr/>
        </p:nvSpPr>
        <p:spPr>
          <a:xfrm>
            <a:off x="4640036" y="2005416"/>
            <a:ext cx="6096000" cy="32316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400" dirty="0">
                <a:solidFill>
                  <a:srgbClr val="222222"/>
                </a:solidFill>
                <a:latin typeface="verdana" panose="020B0604030504040204" pitchFamily="34" charset="0"/>
              </a:rPr>
              <a:t>Vuoi leggere un libro di Harry Potter che ha 320 pagine. Quanti giorni impiegherai se leggerai, in media, 8 pagine al giorno? E se ne leggerai </a:t>
            </a:r>
            <a:r>
              <a:rPr lang="it-IT" sz="2400" dirty="0" smtClean="0">
                <a:solidFill>
                  <a:srgbClr val="222222"/>
                </a:solidFill>
                <a:latin typeface="verdana" panose="020B0604030504040204" pitchFamily="34" charset="0"/>
              </a:rPr>
              <a:t>4 pagine </a:t>
            </a:r>
            <a:r>
              <a:rPr lang="it-IT" sz="2400" dirty="0">
                <a:solidFill>
                  <a:srgbClr val="222222"/>
                </a:solidFill>
                <a:latin typeface="verdana" panose="020B0604030504040204" pitchFamily="34" charset="0"/>
              </a:rPr>
              <a:t>al giorno? Se invece riuscissi a leggere </a:t>
            </a:r>
            <a:r>
              <a:rPr lang="it-IT" sz="2400" dirty="0" smtClean="0">
                <a:solidFill>
                  <a:srgbClr val="222222"/>
                </a:solidFill>
                <a:latin typeface="verdana" panose="020B0604030504040204" pitchFamily="34" charset="0"/>
              </a:rPr>
              <a:t>9 pagine </a:t>
            </a:r>
            <a:r>
              <a:rPr lang="it-IT" sz="2400" dirty="0">
                <a:solidFill>
                  <a:srgbClr val="222222"/>
                </a:solidFill>
                <a:latin typeface="verdana" panose="020B0604030504040204" pitchFamily="34" charset="0"/>
              </a:rPr>
              <a:t>al giorno, quanti giorni ti saranno necessari</a:t>
            </a:r>
            <a:r>
              <a:rPr lang="it-IT" dirty="0">
                <a:solidFill>
                  <a:srgbClr val="222222"/>
                </a:solidFill>
                <a:latin typeface="verdana" panose="020B0604030504040204" pitchFamily="34" charset="0"/>
              </a:rPr>
              <a:t>?</a:t>
            </a:r>
            <a:endParaRPr lang="it-IT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278336" y="685800"/>
            <a:ext cx="3551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chemeClr val="accent1">
                    <a:lumMod val="75000"/>
                  </a:schemeClr>
                </a:solidFill>
              </a:rPr>
              <a:t>Problem</a:t>
            </a:r>
            <a:r>
              <a:rPr lang="it-IT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accent1">
                    <a:lumMod val="75000"/>
                  </a:schemeClr>
                </a:solidFill>
              </a:rPr>
              <a:t>solving</a:t>
            </a:r>
            <a:endParaRPr lang="it-IT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252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23454" y="0"/>
            <a:ext cx="96704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Ricopia sul quaderno e completa le divisioni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182" y="646331"/>
            <a:ext cx="8401016" cy="616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455846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129</TotalTime>
  <Words>99</Words>
  <Application>Microsoft Office PowerPoint</Application>
  <PresentationFormat>Widescreen</PresentationFormat>
  <Paragraphs>25</Paragraphs>
  <Slides>6</Slides>
  <Notes>0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Arial</vt:lpstr>
      <vt:lpstr>inherit</vt:lpstr>
      <vt:lpstr>Montserrat</vt:lpstr>
      <vt:lpstr>Trebuchet MS</vt:lpstr>
      <vt:lpstr>Verdana</vt:lpstr>
      <vt:lpstr>Wingdings 3</vt:lpstr>
      <vt:lpstr>Sfaccettatura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Account Microsoft</dc:creator>
  <cp:lastModifiedBy>Account Microsoft</cp:lastModifiedBy>
  <cp:revision>8</cp:revision>
  <dcterms:created xsi:type="dcterms:W3CDTF">2020-12-11T14:47:33Z</dcterms:created>
  <dcterms:modified xsi:type="dcterms:W3CDTF">2020-12-11T16:57:21Z</dcterms:modified>
</cp:coreProperties>
</file>