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7"/>
  </p:notesMasterIdLst>
  <p:sldIdLst>
    <p:sldId id="256" r:id="rId2"/>
    <p:sldId id="285" r:id="rId3"/>
    <p:sldId id="270" r:id="rId4"/>
    <p:sldId id="282" r:id="rId5"/>
    <p:sldId id="272" r:id="rId6"/>
    <p:sldId id="274" r:id="rId7"/>
    <p:sldId id="262" r:id="rId8"/>
    <p:sldId id="271" r:id="rId9"/>
    <p:sldId id="289" r:id="rId10"/>
    <p:sldId id="259" r:id="rId11"/>
    <p:sldId id="288" r:id="rId12"/>
    <p:sldId id="290" r:id="rId13"/>
    <p:sldId id="280" r:id="rId14"/>
    <p:sldId id="287" r:id="rId15"/>
    <p:sldId id="281" r:id="rId1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0B5"/>
    <a:srgbClr val="B20B1F"/>
    <a:srgbClr val="235001"/>
    <a:srgbClr val="F8F8FA"/>
    <a:srgbClr val="C5E6F7"/>
    <a:srgbClr val="C60001"/>
    <a:srgbClr val="D81E05"/>
    <a:srgbClr val="CE1126"/>
    <a:srgbClr val="5EACFF"/>
    <a:srgbClr val="C0A52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61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12/14/2020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‹N›</a:t>
            </a:fld>
            <a:endParaRPr lang="en-US"/>
          </a:p>
        </p:txBody>
      </p:sp>
    </p:spTree>
    <p:extLst>
      <p:ext uri="{BB962C8B-B14F-4D97-AF65-F5344CB8AC3E}">
        <p14:creationId xmlns:p14="http://schemas.microsoft.com/office/powerpoint/2010/main" val="35089134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22862430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240245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35035588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extLst>
      <p:ext uri="{BB962C8B-B14F-4D97-AF65-F5344CB8AC3E}">
        <p14:creationId xmlns:p14="http://schemas.microsoft.com/office/powerpoint/2010/main" val="42085905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1B2AA4F-B828-4D7C-AFD3-893933DAFCB4}" type="slidenum">
              <a:rPr lang="en-US" smtClean="0"/>
              <a:t>9</a:t>
            </a:fld>
            <a:endParaRPr lang="en-US"/>
          </a:p>
        </p:txBody>
      </p:sp>
    </p:spTree>
    <p:extLst>
      <p:ext uri="{BB962C8B-B14F-4D97-AF65-F5344CB8AC3E}">
        <p14:creationId xmlns:p14="http://schemas.microsoft.com/office/powerpoint/2010/main" val="8711601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21B2AA4F-B828-4D7C-AFD3-893933DAFCB4}" type="slidenum">
              <a:rPr lang="en-US" smtClean="0"/>
              <a:t>15</a:t>
            </a:fld>
            <a:endParaRPr lang="en-US"/>
          </a:p>
        </p:txBody>
      </p:sp>
    </p:spTree>
    <p:extLst>
      <p:ext uri="{BB962C8B-B14F-4D97-AF65-F5344CB8AC3E}">
        <p14:creationId xmlns:p14="http://schemas.microsoft.com/office/powerpoint/2010/main" val="30288976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hasCustomPrompt="1"/>
          </p:nvPr>
        </p:nvSpPr>
        <p:spPr>
          <a:xfrm>
            <a:off x="1524000" y="1122363"/>
            <a:ext cx="9144000" cy="2387600"/>
          </a:xfrm>
        </p:spPr>
        <p:txBody>
          <a:bodyPr anchor="b"/>
          <a:lstStyle>
            <a:lvl1pPr algn="ctr">
              <a:defRPr sz="6000"/>
            </a:lvl1pPr>
          </a:lstStyle>
          <a:p>
            <a:r>
              <a:rPr lang="it-IT" smtClean="0"/>
              <a:t>Fare clic per modificare lo stile del titolo</a:t>
            </a:r>
            <a:endParaRPr lang="it-IT"/>
          </a:p>
        </p:txBody>
      </p:sp>
      <p:sp>
        <p:nvSpPr>
          <p:cNvPr id="3" name="Sottotito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A6E1C14A-5892-4A84-B42B-EB0C59800159}" type="datetimeFigureOut">
              <a:rPr lang="it-IT" smtClean="0"/>
              <a:t>14/12/2020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587736-07C2-4558-95C6-DFE1E36A499B}"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hasCustomPrompt="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6E1C14A-5892-4A84-B42B-EB0C59800159}" type="datetimeFigureOut">
              <a:rPr lang="it-IT" smtClean="0"/>
              <a:t>14/12/2020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587736-07C2-4558-95C6-DFE1E36A499B}"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hasCustomPrompt="1"/>
          </p:nvPr>
        </p:nvSpPr>
        <p:spPr>
          <a:xfrm>
            <a:off x="8724900" y="365125"/>
            <a:ext cx="2628900" cy="5811838"/>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hasCustomPrompt="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6E1C14A-5892-4A84-B42B-EB0C59800159}" type="datetimeFigureOut">
              <a:rPr lang="it-IT" smtClean="0"/>
              <a:t>14/12/2020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587736-07C2-4558-95C6-DFE1E36A499B}" type="slidenum">
              <a:rPr lang="it-IT" smtClean="0"/>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smtClean="0"/>
              <a:t>Fare clic per modificare lo stile del titolo</a:t>
            </a:r>
            <a:endParaRPr lang="it-IT"/>
          </a:p>
        </p:txBody>
      </p:sp>
      <p:sp>
        <p:nvSpPr>
          <p:cNvPr id="3" name="Segnaposto contenuto 2"/>
          <p:cNvSpPr>
            <a:spLocks noGrp="1"/>
          </p:cNvSpPr>
          <p:nvPr>
            <p:ph idx="1" hasCustomPrompt="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A6E1C14A-5892-4A84-B42B-EB0C59800159}" type="datetimeFigureOut">
              <a:rPr lang="it-IT" smtClean="0"/>
              <a:t>14/12/2020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587736-07C2-4558-95C6-DFE1E36A499B}" type="slidenum">
              <a:rPr lang="it-IT" smtClean="0"/>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1850" y="1709738"/>
            <a:ext cx="10515600" cy="2852737"/>
          </a:xfrm>
        </p:spPr>
        <p:txBody>
          <a:bodyPr anchor="b"/>
          <a:lstStyle>
            <a:lvl1pPr>
              <a:defRPr sz="6000"/>
            </a:lvl1pPr>
          </a:lstStyle>
          <a:p>
            <a:r>
              <a:rPr lang="it-IT" smtClean="0"/>
              <a:t>Fare clic per modificare lo stile del titolo</a:t>
            </a:r>
            <a:endParaRPr lang="it-IT"/>
          </a:p>
        </p:txBody>
      </p:sp>
      <p:sp>
        <p:nvSpPr>
          <p:cNvPr id="3" name="Segnaposto testo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A6E1C14A-5892-4A84-B42B-EB0C59800159}" type="datetimeFigureOut">
              <a:rPr lang="it-IT" smtClean="0"/>
              <a:t>14/12/2020</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F5587736-07C2-4558-95C6-DFE1E36A499B}"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smtClean="0"/>
              <a:t>Fare clic per modificare lo stile del titolo</a:t>
            </a:r>
            <a:endParaRPr lang="it-IT"/>
          </a:p>
        </p:txBody>
      </p:sp>
      <p:sp>
        <p:nvSpPr>
          <p:cNvPr id="3" name="Segnaposto contenuto 2"/>
          <p:cNvSpPr>
            <a:spLocks noGrp="1"/>
          </p:cNvSpPr>
          <p:nvPr>
            <p:ph sz="half" idx="1" hasCustomPrompt="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hasCustomPrompt="1"/>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A6E1C14A-5892-4A84-B42B-EB0C59800159}" type="datetimeFigureOut">
              <a:rPr lang="it-IT" smtClean="0"/>
              <a:t>14/12/2020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587736-07C2-4558-95C6-DFE1E36A499B}" type="slidenum">
              <a:rPr lang="it-IT" smtClean="0"/>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9788" y="365125"/>
            <a:ext cx="10515600" cy="1325563"/>
          </a:xfrm>
        </p:spPr>
        <p:txBody>
          <a:bodyPr/>
          <a:lstStyle/>
          <a:p>
            <a:r>
              <a:rPr lang="it-IT" smtClean="0"/>
              <a:t>Fare clic per modificare lo stile del titolo</a:t>
            </a:r>
            <a:endParaRPr lang="it-IT"/>
          </a:p>
        </p:txBody>
      </p:sp>
      <p:sp>
        <p:nvSpPr>
          <p:cNvPr id="3" name="Segnaposto tes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hasCustomPrompt="1"/>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hasCustomPrompt="1"/>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A6E1C14A-5892-4A84-B42B-EB0C59800159}" type="datetimeFigureOut">
              <a:rPr lang="it-IT" smtClean="0"/>
              <a:t>14/12/2020</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F5587736-07C2-4558-95C6-DFE1E36A499B}"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hasCustomPrompt="1"/>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A6E1C14A-5892-4A84-B42B-EB0C59800159}" type="datetimeFigureOut">
              <a:rPr lang="it-IT" smtClean="0"/>
              <a:t>14/12/2020</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F5587736-07C2-4558-95C6-DFE1E36A499B}"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A6E1C14A-5892-4A84-B42B-EB0C59800159}" type="datetimeFigureOut">
              <a:rPr lang="it-IT" smtClean="0"/>
              <a:t>14/12/2020</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F5587736-07C2-4558-95C6-DFE1E36A499B}"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contenut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6E1C14A-5892-4A84-B42B-EB0C59800159}" type="datetimeFigureOut">
              <a:rPr lang="it-IT" smtClean="0"/>
              <a:t>14/12/2020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587736-07C2-4558-95C6-DFE1E36A499B}" type="slidenum">
              <a:rPr lang="it-IT" smtClean="0"/>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hasCustomPrompt="1"/>
          </p:nvPr>
        </p:nvSpPr>
        <p:spPr>
          <a:xfrm>
            <a:off x="839788" y="457200"/>
            <a:ext cx="3932237" cy="1600200"/>
          </a:xfrm>
        </p:spPr>
        <p:txBody>
          <a:bodyPr anchor="b"/>
          <a:lstStyle>
            <a:lvl1pPr>
              <a:defRPr sz="3200"/>
            </a:lvl1pPr>
          </a:lstStyle>
          <a:p>
            <a:r>
              <a:rPr lang="it-IT" smtClean="0"/>
              <a:t>Fare clic per modificare lo stile del titolo</a:t>
            </a:r>
            <a:endParaRPr lang="it-IT"/>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A6E1C14A-5892-4A84-B42B-EB0C59800159}" type="datetimeFigureOut">
              <a:rPr lang="it-IT" smtClean="0"/>
              <a:t>14/12/2020</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F5587736-07C2-4558-95C6-DFE1E36A499B}" type="slidenum">
              <a:rPr lang="it-IT" smtClean="0"/>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E1C14A-5892-4A84-B42B-EB0C59800159}" type="datetimeFigureOut">
              <a:rPr lang="it-IT" smtClean="0"/>
              <a:t>14/12/2020</a:t>
            </a:fld>
            <a:endParaRPr lang="it-IT"/>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587736-07C2-4558-95C6-DFE1E36A499B}"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hyperlink" Target="https://www.youtube.com/watch?v=JrywnFvXo-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youtube.com/watch?v=pLkr_WYvHec" TargetMode="External"/><Relationship Id="rId5" Type="http://schemas.openxmlformats.org/officeDocument/2006/relationships/hyperlink" Target="https://www.youtube.com/watch?v=lPxnDwu4aLY" TargetMode="External"/><Relationship Id="rId4" Type="http://schemas.openxmlformats.org/officeDocument/2006/relationships/image" Target="../media/image27.jp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l="9323" r="1774"/>
          <a:stretch>
            <a:fillRect/>
          </a:stretch>
        </p:blipFill>
        <p:spPr>
          <a:xfrm>
            <a:off x="0" y="0"/>
            <a:ext cx="12188190" cy="6858000"/>
          </a:xfrm>
          <a:prstGeom prst="rect">
            <a:avLst/>
          </a:prstGeom>
          <a:ln w="76200">
            <a:solidFill>
              <a:srgbClr val="B20B1F"/>
            </a:solidFill>
          </a:ln>
        </p:spPr>
      </p:pic>
      <p:sp>
        <p:nvSpPr>
          <p:cNvPr id="2" name="Titolo 1"/>
          <p:cNvSpPr>
            <a:spLocks noGrp="1"/>
          </p:cNvSpPr>
          <p:nvPr>
            <p:ph type="ctrTitle"/>
          </p:nvPr>
        </p:nvSpPr>
        <p:spPr>
          <a:xfrm>
            <a:off x="1270635" y="1924685"/>
            <a:ext cx="9651365" cy="1018540"/>
          </a:xfrm>
        </p:spPr>
        <p:txBody>
          <a:bodyPr>
            <a:prstTxWarp prst="textInflateBottom">
              <a:avLst/>
            </a:prstTxWarp>
            <a:noAutofit/>
          </a:bodyPr>
          <a:lstStyle/>
          <a:p>
            <a:r>
              <a:rPr lang="it-IT" sz="6600" dirty="0" smtClean="0">
                <a:gradFill>
                  <a:gsLst>
                    <a:gs pos="0">
                      <a:srgbClr val="F90401"/>
                    </a:gs>
                    <a:gs pos="32000">
                      <a:srgbClr val="B20B1F"/>
                    </a:gs>
                    <a:gs pos="63000">
                      <a:srgbClr val="B20B1F"/>
                    </a:gs>
                    <a:gs pos="100000">
                      <a:srgbClr val="F90401"/>
                    </a:gs>
                  </a:gsLst>
                  <a:lin ang="5400000" scaled="0"/>
                </a:gradFill>
                <a:effectLst>
                  <a:innerShdw blurRad="63500" dist="50800" dir="5400000">
                    <a:prstClr val="black">
                      <a:alpha val="50000"/>
                    </a:prstClr>
                  </a:innerShdw>
                  <a:reflection blurRad="6350" stA="55000" endA="300" endPos="45500" dir="5400000" sy="-100000" algn="bl" rotWithShape="0"/>
                </a:effectLst>
                <a:latin typeface="Berlin Sans FB Demi" panose="020E0802020502020306" charset="0"/>
                <a:cs typeface="Berlin Sans FB Demi" panose="020E0802020502020306" charset="0"/>
              </a:rPr>
              <a:t>IL NATALE NEL MONDO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rcRect t="55182" b="-2230"/>
          <a:stretch>
            <a:fillRect/>
          </a:stretch>
        </p:blipFill>
        <p:spPr>
          <a:xfrm>
            <a:off x="2610485" y="4742815"/>
            <a:ext cx="6971665" cy="2185035"/>
          </a:xfrm>
          <a:prstGeom prst="rect">
            <a:avLst/>
          </a:prstGeom>
        </p:spPr>
      </p:pic>
      <p:pic>
        <p:nvPicPr>
          <p:cNvPr id="13" name="Picture 12"/>
          <p:cNvPicPr>
            <a:picLocks noChangeAspect="1"/>
          </p:cNvPicPr>
          <p:nvPr/>
        </p:nvPicPr>
        <p:blipFill>
          <a:blip r:embed="rId2"/>
          <a:srcRect b="59666"/>
          <a:stretch>
            <a:fillRect/>
          </a:stretch>
        </p:blipFill>
        <p:spPr>
          <a:xfrm>
            <a:off x="2610485" y="0"/>
            <a:ext cx="6971665" cy="1873250"/>
          </a:xfrm>
          <a:prstGeom prst="rect">
            <a:avLst/>
          </a:prstGeom>
        </p:spPr>
      </p:pic>
      <p:sp>
        <p:nvSpPr>
          <p:cNvPr id="12" name="Rectangles 11"/>
          <p:cNvSpPr/>
          <p:nvPr/>
        </p:nvSpPr>
        <p:spPr>
          <a:xfrm>
            <a:off x="0" y="0"/>
            <a:ext cx="12191365" cy="6866890"/>
          </a:xfrm>
          <a:prstGeom prst="rect">
            <a:avLst/>
          </a:prstGeom>
          <a:noFill/>
          <a:ln w="76200">
            <a:solidFill>
              <a:srgbClr val="B20B1F"/>
            </a:solidFill>
          </a:ln>
          <a:extLst>
            <a:ext uri="{909E8E84-426E-40DD-AFC4-6F175D3DCCD1}">
              <a14:hiddenFill xmlns:a14="http://schemas.microsoft.com/office/drawing/2010/main">
                <a:solidFill>
                  <a:srgbClr val="F6FBF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p:cNvPicPr>
            <a:picLocks noChangeAspect="1"/>
          </p:cNvPicPr>
          <p:nvPr/>
        </p:nvPicPr>
        <p:blipFill>
          <a:blip r:embed="rId3"/>
          <a:stretch>
            <a:fillRect/>
          </a:stretch>
        </p:blipFill>
        <p:spPr>
          <a:xfrm>
            <a:off x="599440" y="492125"/>
            <a:ext cx="1195705" cy="796290"/>
          </a:xfrm>
          <a:prstGeom prst="rect">
            <a:avLst/>
          </a:prstGeom>
        </p:spPr>
      </p:pic>
      <p:sp>
        <p:nvSpPr>
          <p:cNvPr id="6" name="Title 5"/>
          <p:cNvSpPr>
            <a:spLocks noGrp="1"/>
          </p:cNvSpPr>
          <p:nvPr>
            <p:ph type="title"/>
          </p:nvPr>
        </p:nvSpPr>
        <p:spPr>
          <a:xfrm>
            <a:off x="5156200" y="1711960"/>
            <a:ext cx="1878330" cy="1325880"/>
          </a:xfrm>
        </p:spPr>
        <p:txBody>
          <a:bodyPr/>
          <a:lstStyle/>
          <a:p>
            <a:r>
              <a:rPr lang="it-IT" altLang="en-US" sz="5400">
                <a:solidFill>
                  <a:srgbClr val="C60001"/>
                </a:solidFill>
                <a:latin typeface="Berlin Sans FB Demi" panose="020E0802020502020306" charset="0"/>
                <a:cs typeface="Berlin Sans FB Demi" panose="020E0802020502020306" charset="0"/>
              </a:rPr>
              <a:t>CILE</a:t>
            </a:r>
          </a:p>
        </p:txBody>
      </p:sp>
      <p:sp>
        <p:nvSpPr>
          <p:cNvPr id="47" name="Text Box 46"/>
          <p:cNvSpPr txBox="1"/>
          <p:nvPr/>
        </p:nvSpPr>
        <p:spPr>
          <a:xfrm>
            <a:off x="2715895" y="3037840"/>
            <a:ext cx="6760210" cy="1476375"/>
          </a:xfrm>
          <a:prstGeom prst="rect">
            <a:avLst/>
          </a:prstGeom>
          <a:noFill/>
        </p:spPr>
        <p:txBody>
          <a:bodyPr wrap="square" rtlCol="0">
            <a:spAutoFit/>
          </a:bodyPr>
          <a:lstStyle/>
          <a:p>
            <a:pPr algn="just"/>
            <a:r>
              <a:rPr lang="it-IT" altLang="en-US">
                <a:latin typeface="Arial" panose="020B0604020202020204" pitchFamily="34" charset="0"/>
                <a:cs typeface="Arial" panose="020B0604020202020204" pitchFamily="34" charset="0"/>
              </a:rPr>
              <a:t>In Cile i bambini attendono con ansia il </a:t>
            </a:r>
            <a:r>
              <a:rPr lang="it-IT" altLang="en-US" b="1">
                <a:solidFill>
                  <a:srgbClr val="D81E05"/>
                </a:solidFill>
                <a:latin typeface="Arial" panose="020B0604020202020204" pitchFamily="34" charset="0"/>
                <a:cs typeface="Arial" panose="020B0604020202020204" pitchFamily="34" charset="0"/>
              </a:rPr>
              <a:t>Viejo Pascuero</a:t>
            </a:r>
            <a:r>
              <a:rPr lang="it-IT" altLang="en-US">
                <a:latin typeface="Arial" panose="020B0604020202020204" pitchFamily="34" charset="0"/>
                <a:cs typeface="Arial" panose="020B0604020202020204" pitchFamily="34" charset="0"/>
              </a:rPr>
              <a:t>, una specie di Santa Claus andino molto simile al nostro Babbo Natale. Il cenone di Natale inizia alle luci dell'alba el 25, dopo la conclusione della </a:t>
            </a:r>
            <a:r>
              <a:rPr lang="it-IT" altLang="en-US" b="1">
                <a:solidFill>
                  <a:srgbClr val="D81E05"/>
                </a:solidFill>
                <a:latin typeface="Arial" panose="020B0604020202020204" pitchFamily="34" charset="0"/>
                <a:cs typeface="Arial" panose="020B0604020202020204" pitchFamily="34" charset="0"/>
              </a:rPr>
              <a:t>Misa del Gallo</a:t>
            </a:r>
            <a:r>
              <a:rPr lang="it-IT" altLang="en-US">
                <a:latin typeface="Arial" panose="020B0604020202020204" pitchFamily="34" charset="0"/>
                <a:cs typeface="Arial" panose="020B0604020202020204" pitchFamily="34" charset="0"/>
              </a:rPr>
              <a:t>. Il dolce tradizionale cileno è il </a:t>
            </a:r>
            <a:r>
              <a:rPr lang="it-IT" altLang="en-US" b="1">
                <a:solidFill>
                  <a:srgbClr val="D81E05"/>
                </a:solidFill>
                <a:latin typeface="Arial" panose="020B0604020202020204" pitchFamily="34" charset="0"/>
                <a:cs typeface="Arial" panose="020B0604020202020204" pitchFamily="34" charset="0"/>
              </a:rPr>
              <a:t>Pan de Pascua,</a:t>
            </a:r>
            <a:r>
              <a:rPr lang="it-IT" altLang="en-US">
                <a:latin typeface="Arial" panose="020B0604020202020204" pitchFamily="34" charset="0"/>
                <a:cs typeface="Arial" panose="020B0604020202020204" pitchFamily="34" charset="0"/>
              </a:rPr>
              <a:t> una specie di pane dolce con frutta e biscotti.</a:t>
            </a:r>
          </a:p>
        </p:txBody>
      </p:sp>
      <p:sp>
        <p:nvSpPr>
          <p:cNvPr id="17" name="Freeform 16"/>
          <p:cNvSpPr/>
          <p:nvPr/>
        </p:nvSpPr>
        <p:spPr>
          <a:xfrm>
            <a:off x="5230495" y="4544695"/>
            <a:ext cx="1921510" cy="378460"/>
          </a:xfrm>
          <a:custGeom>
            <a:avLst/>
            <a:gdLst>
              <a:gd name="connisteX0" fmla="*/ 10735 w 1921662"/>
              <a:gd name="connsiteY0" fmla="*/ 97931 h 378177"/>
              <a:gd name="connisteX1" fmla="*/ 5655 w 1921662"/>
              <a:gd name="connsiteY1" fmla="*/ 169051 h 378177"/>
              <a:gd name="connisteX2" fmla="*/ 5655 w 1921662"/>
              <a:gd name="connsiteY2" fmla="*/ 245251 h 378177"/>
              <a:gd name="connisteX3" fmla="*/ 66615 w 1921662"/>
              <a:gd name="connsiteY3" fmla="*/ 311291 h 378177"/>
              <a:gd name="connisteX4" fmla="*/ 137735 w 1921662"/>
              <a:gd name="connsiteY4" fmla="*/ 331611 h 378177"/>
              <a:gd name="connisteX5" fmla="*/ 208855 w 1921662"/>
              <a:gd name="connsiteY5" fmla="*/ 331611 h 378177"/>
              <a:gd name="connisteX6" fmla="*/ 279975 w 1921662"/>
              <a:gd name="connsiteY6" fmla="*/ 311291 h 378177"/>
              <a:gd name="connisteX7" fmla="*/ 351095 w 1921662"/>
              <a:gd name="connsiteY7" fmla="*/ 285891 h 378177"/>
              <a:gd name="connisteX8" fmla="*/ 417135 w 1921662"/>
              <a:gd name="connsiteY8" fmla="*/ 240171 h 378177"/>
              <a:gd name="connisteX9" fmla="*/ 483175 w 1921662"/>
              <a:gd name="connsiteY9" fmla="*/ 199531 h 378177"/>
              <a:gd name="connisteX10" fmla="*/ 559375 w 1921662"/>
              <a:gd name="connsiteY10" fmla="*/ 163971 h 378177"/>
              <a:gd name="connisteX11" fmla="*/ 625415 w 1921662"/>
              <a:gd name="connsiteY11" fmla="*/ 148731 h 378177"/>
              <a:gd name="connisteX12" fmla="*/ 691455 w 1921662"/>
              <a:gd name="connsiteY12" fmla="*/ 148731 h 378177"/>
              <a:gd name="connisteX13" fmla="*/ 762575 w 1921662"/>
              <a:gd name="connsiteY13" fmla="*/ 179211 h 378177"/>
              <a:gd name="connisteX14" fmla="*/ 828615 w 1921662"/>
              <a:gd name="connsiteY14" fmla="*/ 214771 h 378177"/>
              <a:gd name="connisteX15" fmla="*/ 894655 w 1921662"/>
              <a:gd name="connsiteY15" fmla="*/ 280811 h 378177"/>
              <a:gd name="connisteX16" fmla="*/ 960695 w 1921662"/>
              <a:gd name="connsiteY16" fmla="*/ 326531 h 378177"/>
              <a:gd name="connisteX17" fmla="*/ 1026735 w 1921662"/>
              <a:gd name="connsiteY17" fmla="*/ 326531 h 378177"/>
              <a:gd name="connisteX18" fmla="*/ 1092775 w 1921662"/>
              <a:gd name="connsiteY18" fmla="*/ 306211 h 378177"/>
              <a:gd name="connisteX19" fmla="*/ 1163895 w 1921662"/>
              <a:gd name="connsiteY19" fmla="*/ 290971 h 378177"/>
              <a:gd name="connisteX20" fmla="*/ 1240095 w 1921662"/>
              <a:gd name="connsiteY20" fmla="*/ 280811 h 378177"/>
              <a:gd name="connisteX21" fmla="*/ 1306135 w 1921662"/>
              <a:gd name="connsiteY21" fmla="*/ 280811 h 378177"/>
              <a:gd name="connisteX22" fmla="*/ 1387415 w 1921662"/>
              <a:gd name="connsiteY22" fmla="*/ 301131 h 378177"/>
              <a:gd name="connisteX23" fmla="*/ 1458535 w 1921662"/>
              <a:gd name="connsiteY23" fmla="*/ 331611 h 378177"/>
              <a:gd name="connisteX24" fmla="*/ 1524575 w 1921662"/>
              <a:gd name="connsiteY24" fmla="*/ 357011 h 378177"/>
              <a:gd name="connisteX25" fmla="*/ 1590615 w 1921662"/>
              <a:gd name="connsiteY25" fmla="*/ 372251 h 378177"/>
              <a:gd name="connisteX26" fmla="*/ 1656655 w 1921662"/>
              <a:gd name="connsiteY26" fmla="*/ 372251 h 378177"/>
              <a:gd name="connisteX27" fmla="*/ 1727775 w 1921662"/>
              <a:gd name="connsiteY27" fmla="*/ 372251 h 378177"/>
              <a:gd name="connisteX28" fmla="*/ 1798895 w 1921662"/>
              <a:gd name="connsiteY28" fmla="*/ 372251 h 378177"/>
              <a:gd name="connisteX29" fmla="*/ 1864935 w 1921662"/>
              <a:gd name="connsiteY29" fmla="*/ 372251 h 378177"/>
              <a:gd name="connisteX30" fmla="*/ 1915735 w 1921662"/>
              <a:gd name="connsiteY30" fmla="*/ 306211 h 378177"/>
              <a:gd name="connisteX31" fmla="*/ 1915735 w 1921662"/>
              <a:gd name="connsiteY31" fmla="*/ 224931 h 378177"/>
              <a:gd name="connisteX32" fmla="*/ 1915735 w 1921662"/>
              <a:gd name="connsiteY32" fmla="*/ 148731 h 378177"/>
              <a:gd name="connisteX33" fmla="*/ 1849695 w 1921662"/>
              <a:gd name="connsiteY33" fmla="*/ 87771 h 378177"/>
              <a:gd name="connisteX34" fmla="*/ 1773495 w 1921662"/>
              <a:gd name="connsiteY34" fmla="*/ 67451 h 378177"/>
              <a:gd name="connisteX35" fmla="*/ 1697295 w 1921662"/>
              <a:gd name="connsiteY35" fmla="*/ 57291 h 378177"/>
              <a:gd name="connisteX36" fmla="*/ 1616015 w 1921662"/>
              <a:gd name="connsiteY36" fmla="*/ 57291 h 378177"/>
              <a:gd name="connisteX37" fmla="*/ 1529655 w 1921662"/>
              <a:gd name="connsiteY37" fmla="*/ 57291 h 378177"/>
              <a:gd name="connisteX38" fmla="*/ 1463615 w 1921662"/>
              <a:gd name="connsiteY38" fmla="*/ 57291 h 378177"/>
              <a:gd name="connisteX39" fmla="*/ 1387415 w 1921662"/>
              <a:gd name="connsiteY39" fmla="*/ 57291 h 378177"/>
              <a:gd name="connisteX40" fmla="*/ 1301055 w 1921662"/>
              <a:gd name="connsiteY40" fmla="*/ 57291 h 378177"/>
              <a:gd name="connisteX41" fmla="*/ 1235015 w 1921662"/>
              <a:gd name="connsiteY41" fmla="*/ 57291 h 378177"/>
              <a:gd name="connisteX42" fmla="*/ 1163895 w 1921662"/>
              <a:gd name="connsiteY42" fmla="*/ 52211 h 378177"/>
              <a:gd name="connisteX43" fmla="*/ 1087695 w 1921662"/>
              <a:gd name="connsiteY43" fmla="*/ 52211 h 378177"/>
              <a:gd name="connisteX44" fmla="*/ 1016575 w 1921662"/>
              <a:gd name="connsiteY44" fmla="*/ 52211 h 378177"/>
              <a:gd name="connisteX45" fmla="*/ 950535 w 1921662"/>
              <a:gd name="connsiteY45" fmla="*/ 52211 h 378177"/>
              <a:gd name="connisteX46" fmla="*/ 884495 w 1921662"/>
              <a:gd name="connsiteY46" fmla="*/ 52211 h 378177"/>
              <a:gd name="connisteX47" fmla="*/ 818455 w 1921662"/>
              <a:gd name="connsiteY47" fmla="*/ 31891 h 378177"/>
              <a:gd name="connisteX48" fmla="*/ 752415 w 1921662"/>
              <a:gd name="connsiteY48" fmla="*/ 26811 h 378177"/>
              <a:gd name="connisteX49" fmla="*/ 676215 w 1921662"/>
              <a:gd name="connsiteY49" fmla="*/ 16651 h 378177"/>
              <a:gd name="connisteX50" fmla="*/ 610175 w 1921662"/>
              <a:gd name="connsiteY50" fmla="*/ 1411 h 378177"/>
              <a:gd name="connisteX51" fmla="*/ 544135 w 1921662"/>
              <a:gd name="connsiteY51" fmla="*/ 1411 h 378177"/>
              <a:gd name="connisteX52" fmla="*/ 478095 w 1921662"/>
              <a:gd name="connsiteY52" fmla="*/ 1411 h 378177"/>
              <a:gd name="connisteX53" fmla="*/ 412055 w 1921662"/>
              <a:gd name="connsiteY53" fmla="*/ 1411 h 378177"/>
              <a:gd name="connisteX54" fmla="*/ 346015 w 1921662"/>
              <a:gd name="connsiteY54" fmla="*/ 1411 h 378177"/>
              <a:gd name="connisteX55" fmla="*/ 279975 w 1921662"/>
              <a:gd name="connsiteY55" fmla="*/ 11571 h 378177"/>
              <a:gd name="connisteX56" fmla="*/ 213935 w 1921662"/>
              <a:gd name="connsiteY56" fmla="*/ 42051 h 378177"/>
              <a:gd name="connisteX57" fmla="*/ 147895 w 1921662"/>
              <a:gd name="connsiteY57" fmla="*/ 67451 h 378177"/>
              <a:gd name="connisteX58" fmla="*/ 81855 w 1921662"/>
              <a:gd name="connsiteY58" fmla="*/ 67451 h 378177"/>
              <a:gd name="connisteX59" fmla="*/ 15815 w 1921662"/>
              <a:gd name="connsiteY59" fmla="*/ 118251 h 378177"/>
              <a:gd name="connisteX60" fmla="*/ 10735 w 1921662"/>
              <a:gd name="connsiteY60" fmla="*/ 97931 h 378177"/>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Lst>
            <a:rect l="l" t="t" r="r" b="b"/>
            <a:pathLst>
              <a:path w="1921662" h="378178">
                <a:moveTo>
                  <a:pt x="10736" y="97931"/>
                </a:moveTo>
                <a:cubicBezTo>
                  <a:pt x="8831" y="108091"/>
                  <a:pt x="6926" y="139841"/>
                  <a:pt x="5656" y="169051"/>
                </a:cubicBezTo>
                <a:cubicBezTo>
                  <a:pt x="4386" y="198261"/>
                  <a:pt x="-6409" y="216676"/>
                  <a:pt x="5656" y="245251"/>
                </a:cubicBezTo>
                <a:cubicBezTo>
                  <a:pt x="17721" y="273826"/>
                  <a:pt x="39946" y="294146"/>
                  <a:pt x="66616" y="311291"/>
                </a:cubicBezTo>
                <a:cubicBezTo>
                  <a:pt x="93286" y="328436"/>
                  <a:pt x="109161" y="327801"/>
                  <a:pt x="137736" y="331611"/>
                </a:cubicBezTo>
                <a:cubicBezTo>
                  <a:pt x="166311" y="335421"/>
                  <a:pt x="180281" y="335421"/>
                  <a:pt x="208856" y="331611"/>
                </a:cubicBezTo>
                <a:cubicBezTo>
                  <a:pt x="237431" y="327801"/>
                  <a:pt x="251401" y="320181"/>
                  <a:pt x="279976" y="311291"/>
                </a:cubicBezTo>
                <a:cubicBezTo>
                  <a:pt x="308551" y="302401"/>
                  <a:pt x="323791" y="299861"/>
                  <a:pt x="351096" y="285891"/>
                </a:cubicBezTo>
                <a:cubicBezTo>
                  <a:pt x="378401" y="271921"/>
                  <a:pt x="390466" y="257316"/>
                  <a:pt x="417136" y="240171"/>
                </a:cubicBezTo>
                <a:cubicBezTo>
                  <a:pt x="443806" y="223026"/>
                  <a:pt x="454601" y="214771"/>
                  <a:pt x="483176" y="199531"/>
                </a:cubicBezTo>
                <a:cubicBezTo>
                  <a:pt x="511751" y="184291"/>
                  <a:pt x="530801" y="174131"/>
                  <a:pt x="559376" y="163971"/>
                </a:cubicBezTo>
                <a:cubicBezTo>
                  <a:pt x="587951" y="153811"/>
                  <a:pt x="598746" y="151906"/>
                  <a:pt x="625416" y="148731"/>
                </a:cubicBezTo>
                <a:cubicBezTo>
                  <a:pt x="652086" y="145556"/>
                  <a:pt x="664151" y="142381"/>
                  <a:pt x="691456" y="148731"/>
                </a:cubicBezTo>
                <a:cubicBezTo>
                  <a:pt x="718761" y="155081"/>
                  <a:pt x="735271" y="165876"/>
                  <a:pt x="762576" y="179211"/>
                </a:cubicBezTo>
                <a:cubicBezTo>
                  <a:pt x="789881" y="192546"/>
                  <a:pt x="801946" y="194451"/>
                  <a:pt x="828616" y="214771"/>
                </a:cubicBezTo>
                <a:cubicBezTo>
                  <a:pt x="855286" y="235091"/>
                  <a:pt x="867986" y="258586"/>
                  <a:pt x="894656" y="280811"/>
                </a:cubicBezTo>
                <a:cubicBezTo>
                  <a:pt x="921326" y="303036"/>
                  <a:pt x="934026" y="317641"/>
                  <a:pt x="960696" y="326531"/>
                </a:cubicBezTo>
                <a:cubicBezTo>
                  <a:pt x="987366" y="335421"/>
                  <a:pt x="1000066" y="330341"/>
                  <a:pt x="1026736" y="326531"/>
                </a:cubicBezTo>
                <a:cubicBezTo>
                  <a:pt x="1053406" y="322721"/>
                  <a:pt x="1065471" y="313196"/>
                  <a:pt x="1092776" y="306211"/>
                </a:cubicBezTo>
                <a:cubicBezTo>
                  <a:pt x="1120081" y="299226"/>
                  <a:pt x="1134686" y="296051"/>
                  <a:pt x="1163896" y="290971"/>
                </a:cubicBezTo>
                <a:cubicBezTo>
                  <a:pt x="1193106" y="285891"/>
                  <a:pt x="1211521" y="282716"/>
                  <a:pt x="1240096" y="280811"/>
                </a:cubicBezTo>
                <a:cubicBezTo>
                  <a:pt x="1268671" y="278906"/>
                  <a:pt x="1276926" y="277001"/>
                  <a:pt x="1306136" y="280811"/>
                </a:cubicBezTo>
                <a:cubicBezTo>
                  <a:pt x="1335346" y="284621"/>
                  <a:pt x="1356936" y="290971"/>
                  <a:pt x="1387416" y="301131"/>
                </a:cubicBezTo>
                <a:cubicBezTo>
                  <a:pt x="1417896" y="311291"/>
                  <a:pt x="1431231" y="320181"/>
                  <a:pt x="1458536" y="331611"/>
                </a:cubicBezTo>
                <a:cubicBezTo>
                  <a:pt x="1485841" y="343041"/>
                  <a:pt x="1497906" y="348756"/>
                  <a:pt x="1524576" y="357011"/>
                </a:cubicBezTo>
                <a:cubicBezTo>
                  <a:pt x="1551246" y="365266"/>
                  <a:pt x="1563946" y="369076"/>
                  <a:pt x="1590616" y="372251"/>
                </a:cubicBezTo>
                <a:cubicBezTo>
                  <a:pt x="1617286" y="375426"/>
                  <a:pt x="1629351" y="372251"/>
                  <a:pt x="1656656" y="372251"/>
                </a:cubicBezTo>
                <a:cubicBezTo>
                  <a:pt x="1683961" y="372251"/>
                  <a:pt x="1699201" y="372251"/>
                  <a:pt x="1727776" y="372251"/>
                </a:cubicBezTo>
                <a:cubicBezTo>
                  <a:pt x="1756351" y="372251"/>
                  <a:pt x="1771591" y="372251"/>
                  <a:pt x="1798896" y="372251"/>
                </a:cubicBezTo>
                <a:cubicBezTo>
                  <a:pt x="1826201" y="372251"/>
                  <a:pt x="1841441" y="385586"/>
                  <a:pt x="1864936" y="372251"/>
                </a:cubicBezTo>
                <a:cubicBezTo>
                  <a:pt x="1888431" y="358916"/>
                  <a:pt x="1905576" y="335421"/>
                  <a:pt x="1915736" y="306211"/>
                </a:cubicBezTo>
                <a:cubicBezTo>
                  <a:pt x="1925896" y="277001"/>
                  <a:pt x="1915736" y="256681"/>
                  <a:pt x="1915736" y="224931"/>
                </a:cubicBezTo>
                <a:cubicBezTo>
                  <a:pt x="1915736" y="193181"/>
                  <a:pt x="1929071" y="176036"/>
                  <a:pt x="1915736" y="148731"/>
                </a:cubicBezTo>
                <a:cubicBezTo>
                  <a:pt x="1902401" y="121426"/>
                  <a:pt x="1878271" y="104281"/>
                  <a:pt x="1849696" y="87771"/>
                </a:cubicBezTo>
                <a:cubicBezTo>
                  <a:pt x="1821121" y="71261"/>
                  <a:pt x="1803976" y="73801"/>
                  <a:pt x="1773496" y="67451"/>
                </a:cubicBezTo>
                <a:cubicBezTo>
                  <a:pt x="1743016" y="61101"/>
                  <a:pt x="1729046" y="59196"/>
                  <a:pt x="1697296" y="57291"/>
                </a:cubicBezTo>
                <a:cubicBezTo>
                  <a:pt x="1665546" y="55386"/>
                  <a:pt x="1649671" y="57291"/>
                  <a:pt x="1616016" y="57291"/>
                </a:cubicBezTo>
                <a:cubicBezTo>
                  <a:pt x="1582361" y="57291"/>
                  <a:pt x="1560136" y="57291"/>
                  <a:pt x="1529656" y="57291"/>
                </a:cubicBezTo>
                <a:cubicBezTo>
                  <a:pt x="1499176" y="57291"/>
                  <a:pt x="1492191" y="57291"/>
                  <a:pt x="1463616" y="57291"/>
                </a:cubicBezTo>
                <a:cubicBezTo>
                  <a:pt x="1435041" y="57291"/>
                  <a:pt x="1419801" y="57291"/>
                  <a:pt x="1387416" y="57291"/>
                </a:cubicBezTo>
                <a:cubicBezTo>
                  <a:pt x="1355031" y="57291"/>
                  <a:pt x="1331536" y="57291"/>
                  <a:pt x="1301056" y="57291"/>
                </a:cubicBezTo>
                <a:cubicBezTo>
                  <a:pt x="1270576" y="57291"/>
                  <a:pt x="1262321" y="58561"/>
                  <a:pt x="1235016" y="57291"/>
                </a:cubicBezTo>
                <a:cubicBezTo>
                  <a:pt x="1207711" y="56021"/>
                  <a:pt x="1193106" y="53481"/>
                  <a:pt x="1163896" y="52211"/>
                </a:cubicBezTo>
                <a:cubicBezTo>
                  <a:pt x="1134686" y="50941"/>
                  <a:pt x="1116906" y="52211"/>
                  <a:pt x="1087696" y="52211"/>
                </a:cubicBezTo>
                <a:cubicBezTo>
                  <a:pt x="1058486" y="52211"/>
                  <a:pt x="1043881" y="52211"/>
                  <a:pt x="1016576" y="52211"/>
                </a:cubicBezTo>
                <a:cubicBezTo>
                  <a:pt x="989271" y="52211"/>
                  <a:pt x="977206" y="52211"/>
                  <a:pt x="950536" y="52211"/>
                </a:cubicBezTo>
                <a:cubicBezTo>
                  <a:pt x="923866" y="52211"/>
                  <a:pt x="911166" y="56021"/>
                  <a:pt x="884496" y="52211"/>
                </a:cubicBezTo>
                <a:cubicBezTo>
                  <a:pt x="857826" y="48401"/>
                  <a:pt x="845126" y="36971"/>
                  <a:pt x="818456" y="31891"/>
                </a:cubicBezTo>
                <a:cubicBezTo>
                  <a:pt x="791786" y="26811"/>
                  <a:pt x="780991" y="29986"/>
                  <a:pt x="752416" y="26811"/>
                </a:cubicBezTo>
                <a:cubicBezTo>
                  <a:pt x="723841" y="23636"/>
                  <a:pt x="704791" y="21731"/>
                  <a:pt x="676216" y="16651"/>
                </a:cubicBezTo>
                <a:cubicBezTo>
                  <a:pt x="647641" y="11571"/>
                  <a:pt x="636846" y="4586"/>
                  <a:pt x="610176" y="1411"/>
                </a:cubicBezTo>
                <a:cubicBezTo>
                  <a:pt x="583506" y="-1764"/>
                  <a:pt x="570806" y="1411"/>
                  <a:pt x="544136" y="1411"/>
                </a:cubicBezTo>
                <a:cubicBezTo>
                  <a:pt x="517466" y="1411"/>
                  <a:pt x="504766" y="1411"/>
                  <a:pt x="478096" y="1411"/>
                </a:cubicBezTo>
                <a:cubicBezTo>
                  <a:pt x="451426" y="1411"/>
                  <a:pt x="438726" y="1411"/>
                  <a:pt x="412056" y="1411"/>
                </a:cubicBezTo>
                <a:cubicBezTo>
                  <a:pt x="385386" y="1411"/>
                  <a:pt x="372686" y="-494"/>
                  <a:pt x="346016" y="1411"/>
                </a:cubicBezTo>
                <a:cubicBezTo>
                  <a:pt x="319346" y="3316"/>
                  <a:pt x="306646" y="3316"/>
                  <a:pt x="279976" y="11571"/>
                </a:cubicBezTo>
                <a:cubicBezTo>
                  <a:pt x="253306" y="19826"/>
                  <a:pt x="240606" y="30621"/>
                  <a:pt x="213936" y="42051"/>
                </a:cubicBezTo>
                <a:cubicBezTo>
                  <a:pt x="187266" y="53481"/>
                  <a:pt x="174566" y="62371"/>
                  <a:pt x="147896" y="67451"/>
                </a:cubicBezTo>
                <a:cubicBezTo>
                  <a:pt x="121226" y="72531"/>
                  <a:pt x="108526" y="57291"/>
                  <a:pt x="81856" y="67451"/>
                </a:cubicBezTo>
                <a:cubicBezTo>
                  <a:pt x="55186" y="77611"/>
                  <a:pt x="29786" y="111901"/>
                  <a:pt x="15816" y="118251"/>
                </a:cubicBezTo>
                <a:cubicBezTo>
                  <a:pt x="1846" y="124601"/>
                  <a:pt x="12641" y="87771"/>
                  <a:pt x="10736" y="97931"/>
                </a:cubicBez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5" name="Rettangolo 4"/>
          <p:cNvSpPr/>
          <p:nvPr/>
        </p:nvSpPr>
        <p:spPr>
          <a:xfrm>
            <a:off x="136196" y="2358963"/>
            <a:ext cx="5307863" cy="707886"/>
          </a:xfrm>
          <a:prstGeom prst="rect">
            <a:avLst/>
          </a:prstGeom>
          <a:noFill/>
        </p:spPr>
        <p:txBody>
          <a:bodyPr wrap="none">
            <a:spAutoFit/>
          </a:bodyPr>
          <a:lstStyle/>
          <a:p>
            <a:r>
              <a:rPr lang="it-IT" sz="4000" dirty="0">
                <a:latin typeface="AR CHRISTY" panose="02000000000000000000" pitchFamily="2" charset="0"/>
              </a:rPr>
              <a:t>Il più bel canto di natale</a:t>
            </a:r>
          </a:p>
        </p:txBody>
      </p:sp>
    </p:spTree>
    <p:extLst>
      <p:ext uri="{BB962C8B-B14F-4D97-AF65-F5344CB8AC3E}">
        <p14:creationId xmlns:p14="http://schemas.microsoft.com/office/powerpoint/2010/main" val="4223714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2000"/>
            <a:lum/>
          </a:blip>
          <a:srcRect/>
          <a:stretch>
            <a:fillRect l="-1000" r="-1000"/>
          </a:stretch>
        </a:blipFill>
        <a:effectLst/>
      </p:bgPr>
    </p:bg>
    <p:spTree>
      <p:nvGrpSpPr>
        <p:cNvPr id="1" name=""/>
        <p:cNvGrpSpPr/>
        <p:nvPr/>
      </p:nvGrpSpPr>
      <p:grpSpPr>
        <a:xfrm>
          <a:off x="0" y="0"/>
          <a:ext cx="0" cy="0"/>
          <a:chOff x="0" y="0"/>
          <a:chExt cx="0" cy="0"/>
        </a:xfrm>
      </p:grpSpPr>
      <p:sp>
        <p:nvSpPr>
          <p:cNvPr id="5" name="CasellaDiTesto 4"/>
          <p:cNvSpPr txBox="1"/>
          <p:nvPr/>
        </p:nvSpPr>
        <p:spPr>
          <a:xfrm>
            <a:off x="159658" y="0"/>
            <a:ext cx="11422743" cy="7017306"/>
          </a:xfrm>
          <a:prstGeom prst="rect">
            <a:avLst/>
          </a:prstGeom>
          <a:noFill/>
        </p:spPr>
        <p:txBody>
          <a:bodyPr wrap="square" rtlCol="0">
            <a:spAutoFit/>
          </a:bodyPr>
          <a:lstStyle/>
          <a:p>
            <a:r>
              <a:rPr lang="it-IT" b="1" dirty="0">
                <a:solidFill>
                  <a:schemeClr val="tx1">
                    <a:lumMod val="95000"/>
                    <a:lumOff val="5000"/>
                  </a:schemeClr>
                </a:solidFill>
              </a:rPr>
              <a:t>Nel piccolo paese di </a:t>
            </a:r>
            <a:r>
              <a:rPr lang="it-IT" b="1" dirty="0" err="1">
                <a:solidFill>
                  <a:schemeClr val="tx1">
                    <a:lumMod val="95000"/>
                    <a:lumOff val="5000"/>
                  </a:schemeClr>
                </a:solidFill>
              </a:rPr>
              <a:t>Obendorf</a:t>
            </a:r>
            <a:r>
              <a:rPr lang="it-IT" b="1" dirty="0">
                <a:solidFill>
                  <a:schemeClr val="tx1">
                    <a:lumMod val="95000"/>
                    <a:lumOff val="5000"/>
                  </a:schemeClr>
                </a:solidFill>
              </a:rPr>
              <a:t>, in Austria, un giovane sacerdote, padre </a:t>
            </a:r>
            <a:r>
              <a:rPr lang="it-IT" b="1" dirty="0" err="1">
                <a:solidFill>
                  <a:schemeClr val="tx1">
                    <a:lumMod val="95000"/>
                    <a:lumOff val="5000"/>
                  </a:schemeClr>
                </a:solidFill>
              </a:rPr>
              <a:t>Mohr</a:t>
            </a:r>
            <a:r>
              <a:rPr lang="it-IT" b="1" dirty="0">
                <a:solidFill>
                  <a:schemeClr val="tx1">
                    <a:lumMod val="95000"/>
                    <a:lumOff val="5000"/>
                  </a:schemeClr>
                </a:solidFill>
              </a:rPr>
              <a:t>, stava dando le ultime istruzioni ai bimbi e ai piccoli pastori per provare il canto da eseguire nella notte di Natale. Tra le navate silenziose si spandeva l’eco di un vocio allegro e di piccole risatine. “Buoni, silenzio!</a:t>
            </a:r>
          </a:p>
          <a:p>
            <a:r>
              <a:rPr lang="it-IT" b="1" dirty="0">
                <a:solidFill>
                  <a:schemeClr val="tx1">
                    <a:lumMod val="95000"/>
                    <a:lumOff val="5000"/>
                  </a:schemeClr>
                </a:solidFill>
              </a:rPr>
              <a:t>Incominciamo!”. Ma come padre </a:t>
            </a:r>
            <a:r>
              <a:rPr lang="it-IT" b="1" dirty="0" err="1">
                <a:solidFill>
                  <a:schemeClr val="tx1">
                    <a:lumMod val="95000"/>
                    <a:lumOff val="5000"/>
                  </a:schemeClr>
                </a:solidFill>
              </a:rPr>
              <a:t>Mohr</a:t>
            </a:r>
            <a:r>
              <a:rPr lang="it-IT" b="1" dirty="0">
                <a:solidFill>
                  <a:schemeClr val="tx1">
                    <a:lumMod val="95000"/>
                    <a:lumOff val="5000"/>
                  </a:schemeClr>
                </a:solidFill>
              </a:rPr>
              <a:t> appoggiò il dito sulla tastiera dall’interno dell’organo uscì uno strano rumore, poi un altro e un altro ancora. “Strano”, pensò il giovane prete. Aprì la porticina dietro l’organo e dieci, venti topi schizzarono fuori inseguiti da un gatto. Povero padre </a:t>
            </a:r>
            <a:r>
              <a:rPr lang="it-IT" b="1" dirty="0" err="1">
                <a:solidFill>
                  <a:schemeClr val="tx1">
                    <a:lumMod val="95000"/>
                    <a:lumOff val="5000"/>
                  </a:schemeClr>
                </a:solidFill>
              </a:rPr>
              <a:t>Mohr</a:t>
            </a:r>
            <a:r>
              <a:rPr lang="it-IT" b="1" dirty="0">
                <a:solidFill>
                  <a:schemeClr val="tx1">
                    <a:lumMod val="95000"/>
                    <a:lumOff val="5000"/>
                  </a:schemeClr>
                </a:solidFill>
              </a:rPr>
              <a:t>. Si voltò a guardare il mantice: completamente rosicchiato e fuori uso.</a:t>
            </a:r>
          </a:p>
          <a:p>
            <a:r>
              <a:rPr lang="it-IT" b="1" dirty="0">
                <a:solidFill>
                  <a:schemeClr val="tx1">
                    <a:lumMod val="95000"/>
                    <a:lumOff val="5000"/>
                  </a:schemeClr>
                </a:solidFill>
              </a:rPr>
              <a:t>“Pazienza”, pensò, “faremo a meno dell’organo”. Ma anche i piccoli cantori all’apparire dei topi e del gatto si erano scatenati in una furibonda caccia. Ed ora non c’era più nessuno. Con l’organo in quelle condizioni e il coro dileguato dietro ai topi, addio canto di Natale. Fu un momento di grande sconforto per padre </a:t>
            </a:r>
            <a:r>
              <a:rPr lang="it-IT" b="1" dirty="0" err="1">
                <a:solidFill>
                  <a:schemeClr val="tx1">
                    <a:lumMod val="95000"/>
                    <a:lumOff val="5000"/>
                  </a:schemeClr>
                </a:solidFill>
              </a:rPr>
              <a:t>Mohr</a:t>
            </a:r>
            <a:r>
              <a:rPr lang="it-IT" b="1" dirty="0">
                <a:solidFill>
                  <a:schemeClr val="tx1">
                    <a:lumMod val="95000"/>
                    <a:lumOff val="5000"/>
                  </a:schemeClr>
                </a:solidFill>
              </a:rPr>
              <a:t>. Mentre, davanti all’altare maggiore si chinava nella genuflessione gli venne in mente l’amico Franz Gruber il maestro elementare che, oltre ad essere un discreto organista, se la cava bene nel pizzicare le corde della chitarra. Quando padre </a:t>
            </a:r>
            <a:r>
              <a:rPr lang="it-IT" b="1" dirty="0" err="1">
                <a:solidFill>
                  <a:schemeClr val="tx1">
                    <a:lumMod val="95000"/>
                    <a:lumOff val="5000"/>
                  </a:schemeClr>
                </a:solidFill>
              </a:rPr>
              <a:t>Mohr</a:t>
            </a:r>
            <a:r>
              <a:rPr lang="it-IT" b="1" dirty="0">
                <a:solidFill>
                  <a:schemeClr val="tx1">
                    <a:lumMod val="95000"/>
                    <a:lumOff val="5000"/>
                  </a:schemeClr>
                </a:solidFill>
              </a:rPr>
              <a:t> giunse a casa sua, Gruber stava correggendo i compiti degli scolari al debole chiarore di una lucerna. “Bisogna inventare qualche cosa di nuovo per la messa di mezzanotte, un canto semplice che accompagnerai con la chitarra. Qui ho scritto le parole: sta a te vestirle di musica… Ma in fretta mi raccomando!” Uscito padre </a:t>
            </a:r>
            <a:r>
              <a:rPr lang="it-IT" b="1" dirty="0" err="1">
                <a:solidFill>
                  <a:schemeClr val="tx1">
                    <a:lumMod val="95000"/>
                    <a:lumOff val="5000"/>
                  </a:schemeClr>
                </a:solidFill>
              </a:rPr>
              <a:t>Mohr</a:t>
            </a:r>
            <a:r>
              <a:rPr lang="it-IT" b="1" dirty="0">
                <a:solidFill>
                  <a:schemeClr val="tx1">
                    <a:lumMod val="95000"/>
                    <a:lumOff val="5000"/>
                  </a:schemeClr>
                </a:solidFill>
              </a:rPr>
              <a:t>, Gruber prese subito in mano la chitarra e dopo aver scorso il testo lasciatogli dal prete cominciò a cercare tra le corde le note più semplici. A mezzanotte in punto, del 24 dicembre 1818, la chiesa parrocchiale traboccava di fedeli. L’altare maggiore era tutto sfolgorante di lumi e di candele accese. Padre </a:t>
            </a:r>
            <a:r>
              <a:rPr lang="it-IT" b="1" dirty="0" err="1">
                <a:solidFill>
                  <a:schemeClr val="tx1">
                    <a:lumMod val="95000"/>
                    <a:lumOff val="5000"/>
                  </a:schemeClr>
                </a:solidFill>
              </a:rPr>
              <a:t>Mohr</a:t>
            </a:r>
            <a:r>
              <a:rPr lang="it-IT" b="1" dirty="0">
                <a:solidFill>
                  <a:schemeClr val="tx1">
                    <a:lumMod val="95000"/>
                    <a:lumOff val="5000"/>
                  </a:schemeClr>
                </a:solidFill>
              </a:rPr>
              <a:t> celebrava la S. Messa.</a:t>
            </a:r>
          </a:p>
          <a:p>
            <a:r>
              <a:rPr lang="it-IT" b="1" dirty="0">
                <a:solidFill>
                  <a:schemeClr val="tx1">
                    <a:lumMod val="95000"/>
                    <a:lumOff val="5000"/>
                  </a:schemeClr>
                </a:solidFill>
              </a:rPr>
              <a:t>Dopo aver proclamato il vangelo di Luca che narra la nascita del Salvatore si avvicinò, con il maestro Gruber al presepio e con la voce tremante intonarono: “Stille </a:t>
            </a:r>
            <a:r>
              <a:rPr lang="it-IT" b="1" dirty="0" err="1">
                <a:solidFill>
                  <a:schemeClr val="tx1">
                    <a:lumMod val="95000"/>
                    <a:lumOff val="5000"/>
                  </a:schemeClr>
                </a:solidFill>
              </a:rPr>
              <a:t>Nacht</a:t>
            </a:r>
            <a:r>
              <a:rPr lang="it-IT" b="1" dirty="0">
                <a:solidFill>
                  <a:schemeClr val="tx1">
                    <a:lumMod val="95000"/>
                    <a:lumOff val="5000"/>
                  </a:schemeClr>
                </a:solidFill>
              </a:rPr>
              <a:t>, </a:t>
            </a:r>
            <a:r>
              <a:rPr lang="it-IT" b="1" dirty="0" err="1">
                <a:solidFill>
                  <a:schemeClr val="tx1">
                    <a:lumMod val="95000"/>
                    <a:lumOff val="5000"/>
                  </a:schemeClr>
                </a:solidFill>
              </a:rPr>
              <a:t>Heilige</a:t>
            </a:r>
            <a:r>
              <a:rPr lang="it-IT" b="1" dirty="0">
                <a:solidFill>
                  <a:schemeClr val="tx1">
                    <a:lumMod val="95000"/>
                    <a:lumOff val="5000"/>
                  </a:schemeClr>
                </a:solidFill>
              </a:rPr>
              <a:t> </a:t>
            </a:r>
            <a:r>
              <a:rPr lang="it-IT" b="1" dirty="0" err="1">
                <a:solidFill>
                  <a:schemeClr val="tx1">
                    <a:lumMod val="95000"/>
                    <a:lumOff val="5000"/>
                  </a:schemeClr>
                </a:solidFill>
              </a:rPr>
              <a:t>Nacht</a:t>
            </a:r>
            <a:r>
              <a:rPr lang="it-IT" b="1" dirty="0">
                <a:solidFill>
                  <a:schemeClr val="tx1">
                    <a:lumMod val="95000"/>
                    <a:lumOff val="5000"/>
                  </a:schemeClr>
                </a:solidFill>
              </a:rPr>
              <a:t> (Notte silenziosa, Notte santa) …</a:t>
            </a:r>
          </a:p>
          <a:p>
            <a:r>
              <a:rPr lang="it-IT" b="1" dirty="0">
                <a:solidFill>
                  <a:schemeClr val="tx1">
                    <a:lumMod val="95000"/>
                    <a:lumOff val="5000"/>
                  </a:schemeClr>
                </a:solidFill>
              </a:rPr>
              <a:t>“. Dalle navate si persero nel silenzio le ultime parole del canto. Un attimo dopo l’intero villaggio le ripeteva davanti a Gesù, come la schiera degli angeli del vangelo di Luca. E da allora non si è più smesso di cantarlo, non solo ad </a:t>
            </a:r>
            <a:r>
              <a:rPr lang="it-IT" b="1" dirty="0" err="1">
                <a:solidFill>
                  <a:schemeClr val="tx1">
                    <a:lumMod val="95000"/>
                    <a:lumOff val="5000"/>
                  </a:schemeClr>
                </a:solidFill>
              </a:rPr>
              <a:t>Obendorf</a:t>
            </a:r>
            <a:r>
              <a:rPr lang="it-IT" b="1" dirty="0">
                <a:solidFill>
                  <a:schemeClr val="tx1">
                    <a:lumMod val="95000"/>
                    <a:lumOff val="5000"/>
                  </a:schemeClr>
                </a:solidFill>
              </a:rPr>
              <a:t> ma in tutto il mondo. È diventata una delle musiche più care del Natale. E di padre </a:t>
            </a:r>
            <a:r>
              <a:rPr lang="it-IT" b="1" dirty="0" err="1">
                <a:solidFill>
                  <a:schemeClr val="tx1">
                    <a:lumMod val="95000"/>
                    <a:lumOff val="5000"/>
                  </a:schemeClr>
                </a:solidFill>
              </a:rPr>
              <a:t>Mohr</a:t>
            </a:r>
            <a:r>
              <a:rPr lang="it-IT" b="1" dirty="0">
                <a:solidFill>
                  <a:schemeClr val="tx1">
                    <a:lumMod val="95000"/>
                    <a:lumOff val="5000"/>
                  </a:schemeClr>
                </a:solidFill>
              </a:rPr>
              <a:t> e di Franz Gruber che ne è stato? Nessuno dei due ha avuto il tempo di rendersi conto di quanto hanno donato al mondo senza aver avuto in cambio nulla.</a:t>
            </a:r>
          </a:p>
        </p:txBody>
      </p:sp>
    </p:spTree>
    <p:extLst>
      <p:ext uri="{BB962C8B-B14F-4D97-AF65-F5344CB8AC3E}">
        <p14:creationId xmlns:p14="http://schemas.microsoft.com/office/powerpoint/2010/main" val="16929802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srcRect l="4268" t="25714" r="76825" b="24762"/>
          <a:stretch>
            <a:fillRect/>
          </a:stretch>
        </p:blipFill>
        <p:spPr>
          <a:xfrm rot="1740000">
            <a:off x="3496310" y="863600"/>
            <a:ext cx="708660" cy="665480"/>
          </a:xfrm>
          <a:prstGeom prst="rect">
            <a:avLst/>
          </a:prstGeom>
        </p:spPr>
      </p:pic>
      <p:sp>
        <p:nvSpPr>
          <p:cNvPr id="9" name="Title 8"/>
          <p:cNvSpPr>
            <a:spLocks noGrp="1"/>
          </p:cNvSpPr>
          <p:nvPr>
            <p:ph type="title"/>
          </p:nvPr>
        </p:nvSpPr>
        <p:spPr>
          <a:xfrm>
            <a:off x="335280" y="401320"/>
            <a:ext cx="3348355" cy="728345"/>
          </a:xfrm>
          <a:solidFill>
            <a:srgbClr val="C00000"/>
          </a:solidFill>
        </p:spPr>
        <p:txBody>
          <a:bodyPr>
            <a:normAutofit fontScale="90000"/>
          </a:bodyPr>
          <a:lstStyle/>
          <a:p>
            <a:r>
              <a:rPr lang="it-IT" altLang="en-US" sz="2000">
                <a:solidFill>
                  <a:schemeClr val="bg1"/>
                </a:solidFill>
                <a:latin typeface="Berlin Sans FB Demi" panose="020E0802020502020306" charset="0"/>
                <a:cs typeface="Berlin Sans FB Demi" panose="020E0802020502020306" charset="0"/>
              </a:rPr>
              <a:t>poesia:</a:t>
            </a:r>
            <a:r>
              <a:rPr lang="it-IT" altLang="en-US" sz="3200">
                <a:solidFill>
                  <a:schemeClr val="bg1"/>
                </a:solidFill>
                <a:latin typeface="Berlin Sans FB Demi" panose="020E0802020502020306" charset="0"/>
                <a:cs typeface="Berlin Sans FB Demi" panose="020E0802020502020306" charset="0"/>
              </a:rPr>
              <a:t/>
            </a:r>
            <a:br>
              <a:rPr lang="it-IT" altLang="en-US" sz="3200">
                <a:solidFill>
                  <a:schemeClr val="bg1"/>
                </a:solidFill>
                <a:latin typeface="Berlin Sans FB Demi" panose="020E0802020502020306" charset="0"/>
                <a:cs typeface="Berlin Sans FB Demi" panose="020E0802020502020306" charset="0"/>
              </a:rPr>
            </a:br>
            <a:r>
              <a:rPr lang="it-IT" altLang="en-US" sz="2800">
                <a:solidFill>
                  <a:schemeClr val="bg1"/>
                </a:solidFill>
                <a:latin typeface="Berlin Sans FB Demi" panose="020E0802020502020306" charset="0"/>
                <a:cs typeface="Berlin Sans FB Demi" panose="020E0802020502020306" charset="0"/>
              </a:rPr>
              <a:t>NATALE NEL MONDO</a:t>
            </a:r>
          </a:p>
        </p:txBody>
      </p:sp>
      <p:pic>
        <p:nvPicPr>
          <p:cNvPr id="10" name="Picture 9"/>
          <p:cNvPicPr>
            <a:picLocks noChangeAspect="1"/>
          </p:cNvPicPr>
          <p:nvPr/>
        </p:nvPicPr>
        <p:blipFill>
          <a:blip r:embed="rId3"/>
          <a:srcRect t="32598" b="3068"/>
          <a:stretch>
            <a:fillRect/>
          </a:stretch>
        </p:blipFill>
        <p:spPr>
          <a:xfrm>
            <a:off x="6901180" y="3449320"/>
            <a:ext cx="5298440" cy="3408680"/>
          </a:xfrm>
          <a:prstGeom prst="rect">
            <a:avLst/>
          </a:prstGeom>
        </p:spPr>
      </p:pic>
      <p:sp>
        <p:nvSpPr>
          <p:cNvPr id="5" name="Text Box 4"/>
          <p:cNvSpPr txBox="1"/>
          <p:nvPr/>
        </p:nvSpPr>
        <p:spPr>
          <a:xfrm>
            <a:off x="335280" y="1400810"/>
            <a:ext cx="4196715" cy="5200650"/>
          </a:xfrm>
          <a:prstGeom prst="rect">
            <a:avLst/>
          </a:prstGeom>
          <a:noFill/>
        </p:spPr>
        <p:txBody>
          <a:bodyPr wrap="square" rtlCol="0">
            <a:spAutoFit/>
          </a:bodyPr>
          <a:lstStyle/>
          <a:p>
            <a:pPr algn="l"/>
            <a:r>
              <a:rPr lang="en-US" sz="1600" i="1"/>
              <a:t>“Domani è un giorno di festa speciale:</a:t>
            </a:r>
          </a:p>
          <a:p>
            <a:pPr algn="l"/>
            <a:r>
              <a:rPr lang="en-US" sz="1600" i="1"/>
              <a:t>Da tanto atteso arriva il Natale!”</a:t>
            </a:r>
          </a:p>
          <a:p>
            <a:pPr algn="l"/>
            <a:r>
              <a:rPr lang="en-US" sz="1600" i="1"/>
              <a:t>Dice Giovanni, un bambino italiano</a:t>
            </a:r>
          </a:p>
          <a:p>
            <a:pPr algn="l"/>
            <a:r>
              <a:rPr lang="en-US" sz="1600" i="1"/>
              <a:t>Al fratellino ed entrambi pian piano</a:t>
            </a:r>
          </a:p>
          <a:p>
            <a:pPr algn="l"/>
            <a:endParaRPr lang="en-US" sz="1600" i="1"/>
          </a:p>
          <a:p>
            <a:pPr algn="l"/>
            <a:r>
              <a:rPr lang="en-US" sz="1600" i="1"/>
              <a:t>S’alzan dal letto e in punta di piedi</a:t>
            </a:r>
          </a:p>
          <a:p>
            <a:pPr algn="l"/>
            <a:r>
              <a:rPr lang="en-US" sz="1600" i="1"/>
              <a:t>Vanno a sbirciare se dietro gli arredi</a:t>
            </a:r>
          </a:p>
          <a:p>
            <a:pPr algn="l"/>
            <a:r>
              <a:rPr lang="en-US" sz="1600" i="1"/>
              <a:t>Ci sia un regalo gigante o piccino</a:t>
            </a:r>
          </a:p>
          <a:p>
            <a:pPr algn="l"/>
            <a:r>
              <a:rPr lang="en-US" sz="1600" i="1"/>
              <a:t>Chiesto per lettera a Gesù Bambino.</a:t>
            </a:r>
          </a:p>
          <a:p>
            <a:pPr algn="l"/>
            <a:endParaRPr lang="en-US" sz="1600" i="1"/>
          </a:p>
          <a:p>
            <a:pPr algn="l"/>
            <a:r>
              <a:rPr lang="en-US" sz="1600" i="1"/>
              <a:t>In Scandinavia è di scena la neve</a:t>
            </a:r>
          </a:p>
          <a:p>
            <a:pPr algn="l"/>
            <a:r>
              <a:rPr lang="en-US" sz="1600" i="1"/>
              <a:t>Che a grandi fiocchi volteggia lieve,</a:t>
            </a:r>
          </a:p>
          <a:p>
            <a:pPr algn="l"/>
            <a:r>
              <a:rPr lang="en-US" sz="1600" i="1"/>
              <a:t>Babbo Natale guidando una slitta</a:t>
            </a:r>
          </a:p>
          <a:p>
            <a:pPr algn="l"/>
            <a:r>
              <a:rPr lang="en-US" sz="1600" i="1"/>
              <a:t>Trapassa in volo la nebbia più fitta:</a:t>
            </a:r>
          </a:p>
          <a:p>
            <a:pPr algn="l"/>
            <a:endParaRPr lang="en-US" sz="1600" i="1"/>
          </a:p>
          <a:p>
            <a:pPr algn="l"/>
            <a:r>
              <a:rPr lang="en-US" sz="1600" i="1"/>
              <a:t>Fra nubi grigie apertosi un varco</a:t>
            </a:r>
          </a:p>
          <a:p>
            <a:pPr algn="l"/>
            <a:r>
              <a:rPr lang="en-US" sz="1600" i="1"/>
              <a:t>Si posa infine al centro del parco</a:t>
            </a:r>
          </a:p>
          <a:p>
            <a:pPr algn="l"/>
            <a:r>
              <a:rPr lang="en-US" sz="1600" i="1"/>
              <a:t>Dove un bambino ha addobbato un abete</a:t>
            </a:r>
          </a:p>
          <a:p>
            <a:pPr algn="l"/>
            <a:r>
              <a:rPr lang="en-US" sz="1600" i="1"/>
              <a:t>Con luci a forma di stelle comete.</a:t>
            </a:r>
          </a:p>
          <a:p>
            <a:pPr algn="ctr"/>
            <a:endParaRPr lang="en-US" sz="1400" i="1"/>
          </a:p>
          <a:p>
            <a:pPr algn="ctr"/>
            <a:endParaRPr lang="en-US" sz="1400" i="1"/>
          </a:p>
        </p:txBody>
      </p:sp>
      <p:sp>
        <p:nvSpPr>
          <p:cNvPr id="6" name="Text Box 5"/>
          <p:cNvSpPr txBox="1"/>
          <p:nvPr/>
        </p:nvSpPr>
        <p:spPr>
          <a:xfrm>
            <a:off x="4577080" y="283210"/>
            <a:ext cx="3403600" cy="6677660"/>
          </a:xfrm>
          <a:prstGeom prst="rect">
            <a:avLst/>
          </a:prstGeom>
          <a:noFill/>
        </p:spPr>
        <p:txBody>
          <a:bodyPr wrap="square" rtlCol="0">
            <a:spAutoFit/>
          </a:bodyPr>
          <a:lstStyle/>
          <a:p>
            <a:pPr algn="l"/>
            <a:r>
              <a:rPr lang="en-US" sz="1600" i="1">
                <a:sym typeface="+mn-ea"/>
              </a:rPr>
              <a:t>Nella Lapponia ove il clima è glaciale</a:t>
            </a:r>
            <a:endParaRPr lang="en-US" sz="1600" i="1"/>
          </a:p>
          <a:p>
            <a:pPr algn="l"/>
            <a:r>
              <a:rPr lang="en-US" sz="1600" i="1">
                <a:sym typeface="+mn-ea"/>
              </a:rPr>
              <a:t>Accoglier poveri è cosa normale,</a:t>
            </a:r>
            <a:endParaRPr lang="en-US" sz="1600" i="1"/>
          </a:p>
          <a:p>
            <a:pPr algn="l"/>
            <a:r>
              <a:rPr lang="en-US" sz="1600" i="1">
                <a:sym typeface="+mn-ea"/>
              </a:rPr>
              <a:t>Perciò le famiglie, da tempo esperte</a:t>
            </a:r>
            <a:endParaRPr lang="en-US" sz="1600" i="1"/>
          </a:p>
          <a:p>
            <a:pPr algn="l"/>
            <a:r>
              <a:rPr lang="en-US" sz="1600" i="1">
                <a:sym typeface="+mn-ea"/>
              </a:rPr>
              <a:t>Pranzando tengono le porte aperte.</a:t>
            </a:r>
          </a:p>
          <a:p>
            <a:pPr algn="l"/>
            <a:endParaRPr lang="en-US" sz="1600" i="1">
              <a:sym typeface="+mn-ea"/>
            </a:endParaRPr>
          </a:p>
          <a:p>
            <a:pPr algn="l"/>
            <a:r>
              <a:rPr lang="en-US" sz="1600" i="1">
                <a:sym typeface="+mn-ea"/>
              </a:rPr>
              <a:t>Negli USA è d’uso per i dì futuri</a:t>
            </a:r>
            <a:endParaRPr lang="en-US" sz="1600" i="1"/>
          </a:p>
          <a:p>
            <a:pPr algn="l"/>
            <a:r>
              <a:rPr lang="en-US" sz="1600" i="1">
                <a:sym typeface="+mn-ea"/>
              </a:rPr>
              <a:t>Con dei biglietti scambiarsi gli Auguri</a:t>
            </a:r>
            <a:endParaRPr lang="en-US" sz="1600" i="1"/>
          </a:p>
          <a:p>
            <a:pPr algn="l"/>
            <a:r>
              <a:rPr lang="en-US" sz="1600" i="1">
                <a:sym typeface="+mn-ea"/>
              </a:rPr>
              <a:t>Ed è curioso saper che non manca</a:t>
            </a:r>
            <a:endParaRPr lang="en-US" sz="1600" i="1"/>
          </a:p>
          <a:p>
            <a:pPr algn="l"/>
            <a:r>
              <a:rPr lang="en-US" sz="1600" i="1">
                <a:sym typeface="+mn-ea"/>
              </a:rPr>
              <a:t>Un Christmas tree presso la Casa Bianca</a:t>
            </a:r>
            <a:endParaRPr lang="en-US" sz="1600" i="1"/>
          </a:p>
          <a:p>
            <a:pPr algn="l"/>
            <a:endParaRPr lang="en-US" sz="1600" i="1"/>
          </a:p>
          <a:p>
            <a:pPr algn="l"/>
            <a:r>
              <a:rPr lang="en-US" sz="1600" i="1">
                <a:sym typeface="+mn-ea"/>
              </a:rPr>
              <a:t>In Canada agli estremi confini</a:t>
            </a:r>
            <a:endParaRPr lang="en-US" sz="1600" i="1"/>
          </a:p>
          <a:p>
            <a:pPr algn="l"/>
            <a:r>
              <a:rPr lang="en-US" sz="1600" i="1">
                <a:sym typeface="+mn-ea"/>
              </a:rPr>
              <a:t>Presso gli igloo è concesso ai bambini</a:t>
            </a:r>
            <a:endParaRPr lang="en-US" sz="1600" i="1"/>
          </a:p>
          <a:p>
            <a:pPr algn="l"/>
            <a:r>
              <a:rPr lang="en-US" sz="1600" i="1">
                <a:sym typeface="+mn-ea"/>
              </a:rPr>
              <a:t>Felici raccogliere a piene mani</a:t>
            </a:r>
            <a:endParaRPr lang="en-US" sz="1600" i="1"/>
          </a:p>
          <a:p>
            <a:pPr algn="l"/>
            <a:r>
              <a:rPr lang="en-US" sz="1600" i="1">
                <a:sym typeface="+mn-ea"/>
              </a:rPr>
              <a:t>Pacchi lanciati da snelli aeroplani</a:t>
            </a:r>
            <a:endParaRPr lang="en-US" sz="1600" i="1"/>
          </a:p>
          <a:p>
            <a:pPr algn="l"/>
            <a:endParaRPr lang="en-US" sz="1600" i="1"/>
          </a:p>
          <a:p>
            <a:pPr algn="l"/>
            <a:r>
              <a:rPr lang="en-US" sz="1600" i="1">
                <a:sym typeface="+mn-ea"/>
              </a:rPr>
              <a:t>In Argentina si recano a frotte</a:t>
            </a:r>
            <a:endParaRPr lang="en-US" sz="1600" i="1"/>
          </a:p>
          <a:p>
            <a:pPr algn="l"/>
            <a:r>
              <a:rPr lang="en-US" sz="1600" i="1">
                <a:sym typeface="+mn-ea"/>
              </a:rPr>
              <a:t>Tutti alla messa di mezzanotte;</a:t>
            </a:r>
            <a:endParaRPr lang="en-US" sz="1600" i="1"/>
          </a:p>
          <a:p>
            <a:pPr algn="l"/>
            <a:r>
              <a:rPr lang="en-US" sz="1600" i="1">
                <a:sym typeface="+mn-ea"/>
              </a:rPr>
              <a:t>Poi giacché è estate, tuffatesi in mare,</a:t>
            </a:r>
            <a:endParaRPr lang="en-US" sz="1600" i="1"/>
          </a:p>
          <a:p>
            <a:pPr algn="l"/>
            <a:r>
              <a:rPr lang="en-US" sz="1600" i="1">
                <a:sym typeface="+mn-ea"/>
              </a:rPr>
              <a:t>Possono mettersi pure a nuotare.</a:t>
            </a:r>
          </a:p>
          <a:p>
            <a:pPr algn="l"/>
            <a:endParaRPr lang="en-US" sz="1600" i="1">
              <a:sym typeface="+mn-ea"/>
            </a:endParaRPr>
          </a:p>
          <a:p>
            <a:pPr algn="l"/>
            <a:r>
              <a:rPr lang="en-US" sz="1600" i="1">
                <a:sym typeface="+mn-ea"/>
              </a:rPr>
              <a:t>Un caldo afoso c’è anche in Ruanda,</a:t>
            </a:r>
            <a:endParaRPr lang="en-US" sz="1600" i="1"/>
          </a:p>
          <a:p>
            <a:pPr algn="l"/>
            <a:r>
              <a:rPr lang="en-US" sz="1600" i="1">
                <a:sym typeface="+mn-ea"/>
              </a:rPr>
              <a:t>Dove una pia tradizione comanda</a:t>
            </a:r>
            <a:endParaRPr lang="en-US" sz="1600" i="1"/>
          </a:p>
          <a:p>
            <a:pPr algn="l"/>
            <a:r>
              <a:rPr lang="en-US" sz="1600" i="1">
                <a:sym typeface="+mn-ea"/>
              </a:rPr>
              <a:t>Rendere adorna facendo con calma</a:t>
            </a:r>
            <a:endParaRPr lang="en-US" sz="1600" i="1"/>
          </a:p>
          <a:p>
            <a:pPr algn="l"/>
            <a:r>
              <a:rPr lang="en-US" sz="1600" i="1">
                <a:sym typeface="+mn-ea"/>
              </a:rPr>
              <a:t>Non un abete, ma un’esile palma.</a:t>
            </a:r>
            <a:endParaRPr lang="en-US" sz="1600" i="1"/>
          </a:p>
          <a:p>
            <a:pPr algn="ctr"/>
            <a:endParaRPr lang="en-US" sz="1400" i="1"/>
          </a:p>
          <a:p>
            <a:pPr algn="ctr"/>
            <a:endParaRPr lang="en-US" sz="1400" i="1"/>
          </a:p>
        </p:txBody>
      </p:sp>
      <p:sp>
        <p:nvSpPr>
          <p:cNvPr id="8" name="Text Box 7"/>
          <p:cNvSpPr txBox="1"/>
          <p:nvPr/>
        </p:nvSpPr>
        <p:spPr>
          <a:xfrm>
            <a:off x="8348980" y="283210"/>
            <a:ext cx="3515360" cy="5323205"/>
          </a:xfrm>
          <a:prstGeom prst="rect">
            <a:avLst/>
          </a:prstGeom>
          <a:noFill/>
        </p:spPr>
        <p:txBody>
          <a:bodyPr wrap="square" rtlCol="0">
            <a:spAutoFit/>
          </a:bodyPr>
          <a:lstStyle/>
          <a:p>
            <a:pPr algn="l"/>
            <a:r>
              <a:rPr lang="en-US" sz="1600" i="1">
                <a:sym typeface="+mn-ea"/>
              </a:rPr>
              <a:t>Babbo Natale alle isole Hawaii</a:t>
            </a:r>
            <a:endParaRPr lang="en-US" sz="1600" i="1"/>
          </a:p>
          <a:p>
            <a:pPr algn="l"/>
            <a:r>
              <a:rPr lang="en-US" sz="1600" i="1">
                <a:sym typeface="+mn-ea"/>
              </a:rPr>
              <a:t>Si sa per certo che non manca mai</a:t>
            </a:r>
            <a:endParaRPr lang="en-US" sz="1600" i="1"/>
          </a:p>
          <a:p>
            <a:pPr algn="l"/>
            <a:r>
              <a:rPr lang="en-US" sz="1600" i="1">
                <a:sym typeface="+mn-ea"/>
              </a:rPr>
              <a:t>Approda sempre aggirata una boa</a:t>
            </a:r>
            <a:endParaRPr lang="en-US" sz="1600" i="1"/>
          </a:p>
          <a:p>
            <a:pPr algn="l"/>
            <a:r>
              <a:rPr lang="en-US" sz="1600" i="1">
                <a:sym typeface="+mn-ea"/>
              </a:rPr>
              <a:t>Solo soletto remando in canoa.</a:t>
            </a:r>
            <a:endParaRPr lang="en-US" sz="1600" i="1"/>
          </a:p>
          <a:p>
            <a:pPr algn="l"/>
            <a:endParaRPr lang="en-US" sz="1600" i="1">
              <a:sym typeface="+mn-ea"/>
            </a:endParaRPr>
          </a:p>
          <a:p>
            <a:pPr algn="l"/>
            <a:r>
              <a:rPr lang="en-US" sz="1600" i="1">
                <a:sym typeface="+mn-ea"/>
              </a:rPr>
              <a:t>Benché i cristiani sian lì in minoranza</a:t>
            </a:r>
            <a:endParaRPr lang="en-US" sz="1600" i="1"/>
          </a:p>
          <a:p>
            <a:pPr algn="l"/>
            <a:r>
              <a:rPr lang="en-US" sz="1600" i="1">
                <a:sym typeface="+mn-ea"/>
              </a:rPr>
              <a:t>Anche in Vietnam, con ardita costanza,</a:t>
            </a:r>
            <a:endParaRPr lang="en-US" sz="1600" i="1"/>
          </a:p>
          <a:p>
            <a:pPr algn="l"/>
            <a:r>
              <a:rPr lang="en-US" sz="1600" i="1">
                <a:sym typeface="+mn-ea"/>
              </a:rPr>
              <a:t>la tradizione già da tempo attesta</a:t>
            </a:r>
            <a:endParaRPr lang="en-US" sz="1600" i="1"/>
          </a:p>
          <a:p>
            <a:pPr algn="l"/>
            <a:r>
              <a:rPr lang="en-US" sz="1600" i="1">
                <a:sym typeface="+mn-ea"/>
              </a:rPr>
              <a:t>che per Natale si fa una gran festa.</a:t>
            </a:r>
            <a:endParaRPr lang="en-US" sz="1600" i="1"/>
          </a:p>
          <a:p>
            <a:pPr algn="l"/>
            <a:endParaRPr lang="en-US" sz="1600" i="1"/>
          </a:p>
          <a:p>
            <a:pPr algn="l"/>
            <a:r>
              <a:rPr lang="en-US" sz="1600" i="1">
                <a:sym typeface="+mn-ea"/>
              </a:rPr>
              <a:t>Lanterne in carta e altri orpelli</a:t>
            </a:r>
            <a:endParaRPr lang="en-US" sz="1600" i="1"/>
          </a:p>
          <a:p>
            <a:pPr algn="l"/>
            <a:r>
              <a:rPr lang="en-US" sz="1600" i="1">
                <a:sym typeface="+mn-ea"/>
              </a:rPr>
              <a:t>Son coi presepi i lavori più belli,</a:t>
            </a:r>
            <a:endParaRPr lang="en-US" sz="1600" i="1"/>
          </a:p>
          <a:p>
            <a:pPr algn="l"/>
            <a:r>
              <a:rPr lang="en-US" sz="1600" i="1">
                <a:sym typeface="+mn-ea"/>
              </a:rPr>
              <a:t>Mentre in Giappone è costume a Natale</a:t>
            </a:r>
            <a:endParaRPr lang="en-US" sz="1600" i="1"/>
          </a:p>
          <a:p>
            <a:pPr algn="l"/>
            <a:r>
              <a:rPr lang="en-US" sz="1600" i="1">
                <a:sym typeface="+mn-ea"/>
              </a:rPr>
              <a:t>Trovare i regali sopra il guanciale.</a:t>
            </a:r>
            <a:endParaRPr lang="en-US" sz="1600" i="1"/>
          </a:p>
          <a:p>
            <a:pPr algn="l"/>
            <a:endParaRPr lang="en-US" sz="1600" i="1"/>
          </a:p>
          <a:p>
            <a:pPr algn="l"/>
            <a:r>
              <a:rPr lang="en-US" sz="1600" i="1">
                <a:sym typeface="+mn-ea"/>
              </a:rPr>
              <a:t>Benché assai varie siano le tradizioni</a:t>
            </a:r>
            <a:endParaRPr lang="en-US" sz="1600" i="1"/>
          </a:p>
          <a:p>
            <a:pPr algn="l"/>
            <a:r>
              <a:rPr lang="en-US" sz="1600" i="1">
                <a:sym typeface="+mn-ea"/>
              </a:rPr>
              <a:t>Uno è l’evento in tutte le Nazioni:</a:t>
            </a:r>
            <a:endParaRPr lang="en-US" sz="1600" i="1"/>
          </a:p>
          <a:p>
            <a:pPr algn="l"/>
            <a:r>
              <a:rPr lang="en-US" sz="1600" i="1">
                <a:sym typeface="+mn-ea"/>
              </a:rPr>
              <a:t>In una grotta, un palazzo o un igloo,</a:t>
            </a:r>
            <a:endParaRPr lang="en-US" sz="1600" i="1"/>
          </a:p>
          <a:p>
            <a:pPr algn="l"/>
            <a:r>
              <a:rPr lang="en-US" sz="1600" i="1">
                <a:sym typeface="+mn-ea"/>
              </a:rPr>
              <a:t>Per tutti gli uomini nasce Gesù.</a:t>
            </a:r>
            <a:endParaRPr lang="en-US" sz="1600" i="1"/>
          </a:p>
          <a:p>
            <a:endParaRPr lang="en-US"/>
          </a:p>
          <a:p>
            <a:endParaRPr lang="en-US"/>
          </a:p>
        </p:txBody>
      </p:sp>
      <p:sp>
        <p:nvSpPr>
          <p:cNvPr id="45" name="Rectangles 44"/>
          <p:cNvSpPr/>
          <p:nvPr/>
        </p:nvSpPr>
        <p:spPr>
          <a:xfrm>
            <a:off x="1270" y="-8890"/>
            <a:ext cx="12191365" cy="6866890"/>
          </a:xfrm>
          <a:prstGeom prst="rect">
            <a:avLst/>
          </a:prstGeom>
          <a:noFill/>
          <a:ln w="76200">
            <a:solidFill>
              <a:srgbClr val="B20B1F"/>
            </a:solidFill>
          </a:ln>
          <a:extLst>
            <a:ext uri="{909E8E84-426E-40DD-AFC4-6F175D3DCCD1}">
              <a14:hiddenFill xmlns:a14="http://schemas.microsoft.com/office/drawing/2010/main">
                <a:solidFill>
                  <a:srgbClr val="F6FBF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2"/>
          <a:srcRect l="4268" t="25714" r="76825" b="24762"/>
          <a:stretch>
            <a:fillRect/>
          </a:stretch>
        </p:blipFill>
        <p:spPr>
          <a:xfrm rot="1740000">
            <a:off x="3619500" y="1617980"/>
            <a:ext cx="463550" cy="435610"/>
          </a:xfrm>
          <a:prstGeom prst="rect">
            <a:avLst/>
          </a:prstGeom>
        </p:spPr>
      </p:pic>
      <p:pic>
        <p:nvPicPr>
          <p:cNvPr id="14" name="Picture 13"/>
          <p:cNvPicPr>
            <a:picLocks noChangeAspect="1"/>
          </p:cNvPicPr>
          <p:nvPr/>
        </p:nvPicPr>
        <p:blipFill>
          <a:blip r:embed="rId2"/>
          <a:srcRect l="4268" t="25714" r="76825" b="24762"/>
          <a:stretch>
            <a:fillRect/>
          </a:stretch>
        </p:blipFill>
        <p:spPr>
          <a:xfrm rot="1740000">
            <a:off x="4041140" y="2077085"/>
            <a:ext cx="320040" cy="300355"/>
          </a:xfrm>
          <a:prstGeom prst="rect">
            <a:avLst/>
          </a:prstGeom>
        </p:spPr>
      </p:pic>
      <p:pic>
        <p:nvPicPr>
          <p:cNvPr id="15" name="Picture 14"/>
          <p:cNvPicPr>
            <a:picLocks noChangeAspect="1"/>
          </p:cNvPicPr>
          <p:nvPr/>
        </p:nvPicPr>
        <p:blipFill>
          <a:blip r:embed="rId2"/>
          <a:srcRect l="4268" t="25714" r="76825" b="24762"/>
          <a:stretch>
            <a:fillRect/>
          </a:stretch>
        </p:blipFill>
        <p:spPr>
          <a:xfrm rot="1740000">
            <a:off x="3740150" y="2378710"/>
            <a:ext cx="220980" cy="20764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5E6F7"/>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645795" y="635"/>
            <a:ext cx="10900410" cy="6857365"/>
          </a:xfrm>
          <a:prstGeom prst="rect">
            <a:avLst/>
          </a:prstGeom>
        </p:spPr>
      </p:pic>
      <p:sp>
        <p:nvSpPr>
          <p:cNvPr id="5" name="Rectangles 4"/>
          <p:cNvSpPr/>
          <p:nvPr/>
        </p:nvSpPr>
        <p:spPr>
          <a:xfrm>
            <a:off x="9655810" y="127000"/>
            <a:ext cx="1825625" cy="547370"/>
          </a:xfrm>
          <a:prstGeom prst="rect">
            <a:avLst/>
          </a:prstGeom>
          <a:solidFill>
            <a:srgbClr val="C5E6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rcRect t="32598" b="3068"/>
          <a:stretch>
            <a:fillRect/>
          </a:stretch>
        </p:blipFill>
        <p:spPr>
          <a:xfrm flipH="1">
            <a:off x="45535" y="3943985"/>
            <a:ext cx="4529455" cy="2914015"/>
          </a:xfrm>
          <a:prstGeom prst="rect">
            <a:avLst/>
          </a:prstGeom>
        </p:spPr>
      </p:pic>
      <p:sp>
        <p:nvSpPr>
          <p:cNvPr id="12" name="Rectangles 11"/>
          <p:cNvSpPr/>
          <p:nvPr/>
        </p:nvSpPr>
        <p:spPr>
          <a:xfrm>
            <a:off x="0" y="0"/>
            <a:ext cx="12191365" cy="6866890"/>
          </a:xfrm>
          <a:prstGeom prst="rect">
            <a:avLst/>
          </a:prstGeom>
          <a:noFill/>
          <a:ln w="76200">
            <a:solidFill>
              <a:srgbClr val="B20B1F"/>
            </a:solidFill>
          </a:ln>
          <a:extLst>
            <a:ext uri="{909E8E84-426E-40DD-AFC4-6F175D3DCCD1}">
              <a14:hiddenFill xmlns:a14="http://schemas.microsoft.com/office/drawing/2010/main">
                <a:solidFill>
                  <a:srgbClr val="F6FBF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2"/>
          <p:cNvSpPr>
            <a:spLocks noGrp="1"/>
          </p:cNvSpPr>
          <p:nvPr/>
        </p:nvSpPr>
        <p:spPr>
          <a:xfrm>
            <a:off x="4474210" y="1035050"/>
            <a:ext cx="3244215" cy="95059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altLang="en-US" sz="5400">
                <a:solidFill>
                  <a:srgbClr val="C00000"/>
                </a:solidFill>
                <a:latin typeface="Berlin Sans FB Demi" panose="020E0802020502020306" charset="0"/>
                <a:cs typeface="Berlin Sans FB Demi" panose="020E0802020502020306" charset="0"/>
              </a:rPr>
              <a:t>ATTIVITA'</a:t>
            </a:r>
          </a:p>
        </p:txBody>
      </p:sp>
      <p:sp>
        <p:nvSpPr>
          <p:cNvPr id="3" name="CasellaDiTesto 2"/>
          <p:cNvSpPr txBox="1"/>
          <p:nvPr/>
        </p:nvSpPr>
        <p:spPr>
          <a:xfrm>
            <a:off x="645463" y="2089049"/>
            <a:ext cx="10508261" cy="707886"/>
          </a:xfrm>
          <a:prstGeom prst="rect">
            <a:avLst/>
          </a:prstGeom>
          <a:noFill/>
        </p:spPr>
        <p:txBody>
          <a:bodyPr wrap="none" rtlCol="0">
            <a:spAutoFit/>
          </a:bodyPr>
          <a:lstStyle/>
          <a:p>
            <a:r>
              <a:rPr lang="it-IT" sz="4000" dirty="0" smtClean="0"/>
              <a:t>Continuiamo il nostro viaggio intorno al mondo …</a:t>
            </a:r>
            <a:endParaRPr lang="it-IT" sz="4000" dirty="0"/>
          </a:p>
        </p:txBody>
      </p:sp>
      <p:sp>
        <p:nvSpPr>
          <p:cNvPr id="5" name="Rettangolo 4"/>
          <p:cNvSpPr/>
          <p:nvPr/>
        </p:nvSpPr>
        <p:spPr>
          <a:xfrm>
            <a:off x="645463" y="2796935"/>
            <a:ext cx="10260102" cy="1446550"/>
          </a:xfrm>
          <a:prstGeom prst="rect">
            <a:avLst/>
          </a:prstGeom>
        </p:spPr>
        <p:txBody>
          <a:bodyPr wrap="square">
            <a:spAutoFit/>
          </a:bodyPr>
          <a:lstStyle/>
          <a:p>
            <a:pPr lvl="0"/>
            <a:r>
              <a:rPr lang="it-IT" sz="4400" dirty="0">
                <a:solidFill>
                  <a:prstClr val="black"/>
                </a:solidFill>
              </a:rPr>
              <a:t>A</a:t>
            </a:r>
            <a:r>
              <a:rPr lang="it-IT" sz="4400" dirty="0" smtClean="0">
                <a:solidFill>
                  <a:prstClr val="black"/>
                </a:solidFill>
              </a:rPr>
              <a:t>ndiamo </a:t>
            </a:r>
            <a:r>
              <a:rPr lang="it-IT" sz="4400" dirty="0">
                <a:solidFill>
                  <a:prstClr val="black"/>
                </a:solidFill>
              </a:rPr>
              <a:t>alla ricerca di altre tradizioni natalizie nei Paesi  </a:t>
            </a:r>
            <a:r>
              <a:rPr lang="it-IT" sz="4400" dirty="0" smtClean="0">
                <a:solidFill>
                  <a:prstClr val="black"/>
                </a:solidFill>
              </a:rPr>
              <a:t>non citati </a:t>
            </a:r>
            <a:endParaRPr lang="it-IT" sz="4400" dirty="0">
              <a:solidFill>
                <a:prstClr val="black"/>
              </a:solidFill>
            </a:endParaRPr>
          </a:p>
        </p:txBody>
      </p:sp>
      <p:pic>
        <p:nvPicPr>
          <p:cNvPr id="2" name="Immagin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04518" y="3652744"/>
            <a:ext cx="2794000" cy="2806700"/>
          </a:xfrm>
          <a:prstGeom prst="rect">
            <a:avLst/>
          </a:prstGeom>
        </p:spPr>
      </p:pic>
      <p:sp>
        <p:nvSpPr>
          <p:cNvPr id="6" name="CasellaDiTesto 5"/>
          <p:cNvSpPr txBox="1"/>
          <p:nvPr/>
        </p:nvSpPr>
        <p:spPr>
          <a:xfrm>
            <a:off x="3122775" y="4335802"/>
            <a:ext cx="5553635" cy="2031325"/>
          </a:xfrm>
          <a:prstGeom prst="rect">
            <a:avLst/>
          </a:prstGeom>
          <a:noFill/>
        </p:spPr>
        <p:txBody>
          <a:bodyPr wrap="square" rtlCol="0">
            <a:spAutoFit/>
          </a:bodyPr>
          <a:lstStyle/>
          <a:p>
            <a:r>
              <a:rPr lang="it-IT" dirty="0">
                <a:hlinkClick r:id="rId5"/>
              </a:rPr>
              <a:t>https://</a:t>
            </a:r>
            <a:r>
              <a:rPr lang="it-IT" dirty="0" smtClean="0">
                <a:hlinkClick r:id="rId5"/>
              </a:rPr>
              <a:t>www.youtube.com/watch?v=lPxnDwu4aLY</a:t>
            </a:r>
            <a:endParaRPr lang="it-IT" dirty="0" smtClean="0"/>
          </a:p>
          <a:p>
            <a:endParaRPr lang="it-IT" dirty="0"/>
          </a:p>
          <a:p>
            <a:r>
              <a:rPr lang="it-IT" dirty="0">
                <a:hlinkClick r:id="rId6"/>
              </a:rPr>
              <a:t>https://</a:t>
            </a:r>
            <a:r>
              <a:rPr lang="it-IT" dirty="0" smtClean="0">
                <a:hlinkClick r:id="rId6"/>
              </a:rPr>
              <a:t>www.youtube.com/watch?v=pLkr_WYvHec</a:t>
            </a:r>
            <a:endParaRPr lang="it-IT" dirty="0" smtClean="0"/>
          </a:p>
          <a:p>
            <a:endParaRPr lang="it-IT" dirty="0"/>
          </a:p>
          <a:p>
            <a:r>
              <a:rPr lang="it-IT" dirty="0">
                <a:hlinkClick r:id="rId7"/>
              </a:rPr>
              <a:t>https://</a:t>
            </a:r>
            <a:r>
              <a:rPr lang="it-IT" dirty="0" smtClean="0">
                <a:hlinkClick r:id="rId7"/>
              </a:rPr>
              <a:t>www.youtube.com/watch?v=JrywnFvXo-g</a:t>
            </a:r>
            <a:endParaRPr lang="it-IT" dirty="0" smtClean="0"/>
          </a:p>
          <a:p>
            <a:endParaRPr lang="it-IT" dirty="0" smtClean="0"/>
          </a:p>
          <a:p>
            <a:r>
              <a:rPr lang="it-IT" dirty="0"/>
              <a:t>Stille </a:t>
            </a:r>
            <a:r>
              <a:rPr lang="it-IT" dirty="0" err="1"/>
              <a:t>Nacht</a:t>
            </a:r>
            <a:r>
              <a:rPr lang="it-IT" dirty="0"/>
              <a:t> ---- Astro del ciel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1365" cy="6866890"/>
          </a:xfrm>
          <a:prstGeom prst="rect">
            <a:avLst/>
          </a:prstGeom>
          <a:noFill/>
          <a:ln w="76200">
            <a:solidFill>
              <a:srgbClr val="B20B1F"/>
            </a:solidFill>
          </a:ln>
          <a:extLst>
            <a:ext uri="{909E8E84-426E-40DD-AFC4-6F175D3DCCD1}">
              <a14:hiddenFill xmlns:a14="http://schemas.microsoft.com/office/drawing/2010/main">
                <a:solidFill>
                  <a:srgbClr val="F6FBF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5"/>
          <p:cNvSpPr txBox="1"/>
          <p:nvPr/>
        </p:nvSpPr>
        <p:spPr>
          <a:xfrm>
            <a:off x="5301017" y="2372042"/>
            <a:ext cx="6548755" cy="2122805"/>
          </a:xfrm>
          <a:prstGeom prst="rect">
            <a:avLst/>
          </a:prstGeom>
          <a:solidFill>
            <a:srgbClr val="B20B1F"/>
          </a:solidFill>
        </p:spPr>
        <p:txBody>
          <a:bodyPr wrap="square" rtlCol="0">
            <a:spAutoFit/>
          </a:bodyPr>
          <a:lstStyle/>
          <a:p>
            <a:pPr algn="just"/>
            <a:r>
              <a:rPr lang="it-IT" altLang="en-US" sz="2000" dirty="0">
                <a:solidFill>
                  <a:schemeClr val="bg1"/>
                </a:solidFill>
                <a:latin typeface="Arial" panose="020B0604020202020204" pitchFamily="34" charset="0"/>
                <a:cs typeface="Arial" panose="020B0604020202020204" pitchFamily="34" charset="0"/>
              </a:rPr>
              <a:t>Mentre si trovavano a Betlemme, giunse per Maria il </a:t>
            </a:r>
            <a:r>
              <a:rPr lang="it-IT" altLang="en-US" sz="2000" dirty="0" smtClean="0">
                <a:solidFill>
                  <a:schemeClr val="bg1"/>
                </a:solidFill>
                <a:latin typeface="Arial" panose="020B0604020202020204" pitchFamily="34" charset="0"/>
                <a:cs typeface="Arial" panose="020B0604020202020204" pitchFamily="34" charset="0"/>
              </a:rPr>
              <a:t>tempo  </a:t>
            </a:r>
            <a:r>
              <a:rPr lang="it-IT" altLang="en-US" sz="2000" dirty="0">
                <a:solidFill>
                  <a:schemeClr val="bg1"/>
                </a:solidFill>
                <a:latin typeface="Arial" panose="020B0604020202020204" pitchFamily="34" charset="0"/>
                <a:cs typeface="Arial" panose="020B0604020202020204" pitchFamily="34" charset="0"/>
              </a:rPr>
              <a:t>di partorire, ed essa diede alla luce un figlio, il suo primogenito.</a:t>
            </a:r>
          </a:p>
          <a:p>
            <a:pPr algn="just"/>
            <a:r>
              <a:rPr lang="it-IT" altLang="en-US" sz="2000" dirty="0">
                <a:solidFill>
                  <a:schemeClr val="bg1"/>
                </a:solidFill>
                <a:latin typeface="Arial" panose="020B0604020202020204" pitchFamily="34" charset="0"/>
                <a:cs typeface="Arial" panose="020B0604020202020204" pitchFamily="34" charset="0"/>
              </a:rPr>
              <a:t>Lo avvolse in fasce e lo mise a dormire nella mangiatoia di una stalla, </a:t>
            </a:r>
            <a:r>
              <a:rPr lang="it-IT" altLang="en-US" sz="2000" dirty="0" err="1">
                <a:solidFill>
                  <a:schemeClr val="bg1"/>
                </a:solidFill>
                <a:latin typeface="Arial" panose="020B0604020202020204" pitchFamily="34" charset="0"/>
                <a:cs typeface="Arial" panose="020B0604020202020204" pitchFamily="34" charset="0"/>
              </a:rPr>
              <a:t>perchè</a:t>
            </a:r>
            <a:r>
              <a:rPr lang="it-IT" altLang="en-US" sz="2000" dirty="0">
                <a:solidFill>
                  <a:schemeClr val="bg1"/>
                </a:solidFill>
                <a:latin typeface="Arial" panose="020B0604020202020204" pitchFamily="34" charset="0"/>
                <a:cs typeface="Arial" panose="020B0604020202020204" pitchFamily="34" charset="0"/>
              </a:rPr>
              <a:t> non avevano trovato altro posto.</a:t>
            </a:r>
          </a:p>
          <a:p>
            <a:pPr algn="just"/>
            <a:endParaRPr lang="it-IT" altLang="en-US" dirty="0">
              <a:solidFill>
                <a:schemeClr val="bg1"/>
              </a:solidFill>
              <a:latin typeface="Arial" panose="020B0604020202020204" pitchFamily="34" charset="0"/>
              <a:cs typeface="Arial" panose="020B0604020202020204" pitchFamily="34" charset="0"/>
            </a:endParaRPr>
          </a:p>
          <a:p>
            <a:pPr algn="r"/>
            <a:r>
              <a:rPr lang="it-IT" altLang="en-US" sz="1400" i="1" dirty="0">
                <a:solidFill>
                  <a:schemeClr val="bg1"/>
                </a:solidFill>
                <a:latin typeface="Arial" panose="020B0604020202020204" pitchFamily="34" charset="0"/>
                <a:cs typeface="Arial" panose="020B0604020202020204" pitchFamily="34" charset="0"/>
              </a:rPr>
              <a:t>( Dal vangelo di Luca 2, 6-7 )</a:t>
            </a:r>
          </a:p>
        </p:txBody>
      </p:sp>
      <p:pic>
        <p:nvPicPr>
          <p:cNvPr id="7" name="Content Placeholder 6"/>
          <p:cNvPicPr>
            <a:picLocks noGrp="1" noChangeAspect="1"/>
          </p:cNvPicPr>
          <p:nvPr>
            <p:ph sz="half" idx="1"/>
          </p:nvPr>
        </p:nvPicPr>
        <p:blipFill>
          <a:blip r:embed="rId2"/>
          <a:stretch>
            <a:fillRect/>
          </a:stretch>
        </p:blipFill>
        <p:spPr>
          <a:xfrm>
            <a:off x="373380" y="456565"/>
            <a:ext cx="4598035" cy="5829935"/>
          </a:xfrm>
          <a:prstGeom prst="rect">
            <a:avLst/>
          </a:prstGeom>
          <a:ln w="38100">
            <a:solidFill>
              <a:srgbClr val="235001"/>
            </a:solidFill>
          </a:ln>
        </p:spPr>
      </p:pic>
      <p:pic>
        <p:nvPicPr>
          <p:cNvPr id="11" name="Content Placeholder 10" descr="NATALE-2017"/>
          <p:cNvPicPr>
            <a:picLocks noGrp="1" noChangeAspect="1"/>
          </p:cNvPicPr>
          <p:nvPr>
            <p:ph sz="half" idx="2"/>
          </p:nvPr>
        </p:nvPicPr>
        <p:blipFill>
          <a:blip r:embed="rId3"/>
          <a:stretch>
            <a:fillRect/>
          </a:stretch>
        </p:blipFill>
        <p:spPr>
          <a:xfrm>
            <a:off x="5209540" y="4150360"/>
            <a:ext cx="4230370" cy="1726565"/>
          </a:xfrm>
          <a:prstGeom prst="rect">
            <a:avLst/>
          </a:prstGeom>
        </p:spPr>
      </p:pic>
      <p:sp>
        <p:nvSpPr>
          <p:cNvPr id="15" name="Title 14"/>
          <p:cNvSpPr>
            <a:spLocks noGrp="1"/>
          </p:cNvSpPr>
          <p:nvPr>
            <p:ph type="title"/>
          </p:nvPr>
        </p:nvSpPr>
        <p:spPr>
          <a:xfrm>
            <a:off x="5986145" y="1318260"/>
            <a:ext cx="5414010" cy="950595"/>
          </a:xfrm>
        </p:spPr>
        <p:txBody>
          <a:bodyPr>
            <a:noAutofit/>
          </a:bodyPr>
          <a:lstStyle/>
          <a:p>
            <a:r>
              <a:rPr lang="it-IT" altLang="en-US" sz="8000">
                <a:solidFill>
                  <a:srgbClr val="B20B1F"/>
                </a:solidFill>
                <a:latin typeface="Berlin Sans FB Demi" panose="020E0802020502020306" charset="0"/>
                <a:cs typeface="Berlin Sans FB Demi" panose="020E0802020502020306" charset="0"/>
              </a:rPr>
              <a:t>È NATALE!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BF4"/>
        </a:solidFill>
        <a:effectLst/>
      </p:bgPr>
    </p:bg>
    <p:spTree>
      <p:nvGrpSpPr>
        <p:cNvPr id="1" name=""/>
        <p:cNvGrpSpPr/>
        <p:nvPr/>
      </p:nvGrpSpPr>
      <p:grpSpPr>
        <a:xfrm>
          <a:off x="0" y="0"/>
          <a:ext cx="0" cy="0"/>
          <a:chOff x="0" y="0"/>
          <a:chExt cx="0" cy="0"/>
        </a:xfrm>
      </p:grpSpPr>
      <p:sp>
        <p:nvSpPr>
          <p:cNvPr id="12" name="Rectangles 11"/>
          <p:cNvSpPr/>
          <p:nvPr/>
        </p:nvSpPr>
        <p:spPr>
          <a:xfrm>
            <a:off x="-635" y="0"/>
            <a:ext cx="12191365" cy="6866890"/>
          </a:xfrm>
          <a:prstGeom prst="rect">
            <a:avLst/>
          </a:prstGeom>
          <a:solidFill>
            <a:srgbClr val="F6FBF4"/>
          </a:solidFill>
          <a:ln w="76200">
            <a:solidFill>
              <a:srgbClr val="B20B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p:cNvPicPr>
            <a:picLocks noGrp="1" noChangeAspect="1"/>
          </p:cNvPicPr>
          <p:nvPr>
            <p:ph idx="1"/>
          </p:nvPr>
        </p:nvPicPr>
        <p:blipFill>
          <a:blip r:embed="rId3"/>
          <a:srcRect b="11426"/>
          <a:stretch>
            <a:fillRect/>
          </a:stretch>
        </p:blipFill>
        <p:spPr>
          <a:xfrm>
            <a:off x="1442085" y="97155"/>
            <a:ext cx="9308465" cy="6480810"/>
          </a:xfrm>
          <a:prstGeom prst="rect">
            <a:avLst/>
          </a:prstGeom>
        </p:spPr>
      </p:pic>
      <p:sp>
        <p:nvSpPr>
          <p:cNvPr id="7" name="Rectangles 6"/>
          <p:cNvSpPr/>
          <p:nvPr/>
        </p:nvSpPr>
        <p:spPr>
          <a:xfrm>
            <a:off x="5227955" y="5462270"/>
            <a:ext cx="1734820" cy="892810"/>
          </a:xfrm>
          <a:prstGeom prst="rect">
            <a:avLst/>
          </a:prstGeom>
          <a:solidFill>
            <a:srgbClr val="F6F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s 7"/>
          <p:cNvSpPr/>
          <p:nvPr/>
        </p:nvSpPr>
        <p:spPr>
          <a:xfrm rot="20220000">
            <a:off x="1270635" y="4057650"/>
            <a:ext cx="1734820" cy="438150"/>
          </a:xfrm>
          <a:prstGeom prst="rect">
            <a:avLst/>
          </a:prstGeom>
          <a:solidFill>
            <a:srgbClr val="F6F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s 8"/>
          <p:cNvSpPr/>
          <p:nvPr/>
        </p:nvSpPr>
        <p:spPr>
          <a:xfrm>
            <a:off x="9330055" y="3646805"/>
            <a:ext cx="1845945" cy="509270"/>
          </a:xfrm>
          <a:prstGeom prst="rect">
            <a:avLst/>
          </a:prstGeom>
          <a:solidFill>
            <a:srgbClr val="F6F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9"/>
          <p:cNvSpPr txBox="1"/>
          <p:nvPr/>
        </p:nvSpPr>
        <p:spPr>
          <a:xfrm>
            <a:off x="4467860" y="5370830"/>
            <a:ext cx="2880360" cy="1076325"/>
          </a:xfrm>
          <a:prstGeom prst="rect">
            <a:avLst/>
          </a:prstGeom>
          <a:noFill/>
        </p:spPr>
        <p:txBody>
          <a:bodyPr wrap="square" rtlCol="0">
            <a:spAutoFit/>
          </a:bodyPr>
          <a:lstStyle/>
          <a:p>
            <a:pPr algn="ctr"/>
            <a:r>
              <a:rPr lang="it-IT" altLang="en-US" sz="3200">
                <a:solidFill>
                  <a:srgbClr val="B20B1F"/>
                </a:solidFill>
                <a:latin typeface="Berlin Sans FB Demi" panose="020E0802020502020306" charset="0"/>
                <a:cs typeface="Berlin Sans FB Demi" panose="020E0802020502020306" charset="0"/>
              </a:rPr>
              <a:t>IL NATALE NEL MONDO</a:t>
            </a:r>
          </a:p>
        </p:txBody>
      </p:sp>
      <p:sp>
        <p:nvSpPr>
          <p:cNvPr id="11" name="Rectangles 10"/>
          <p:cNvSpPr/>
          <p:nvPr/>
        </p:nvSpPr>
        <p:spPr>
          <a:xfrm rot="660000">
            <a:off x="3056255" y="5125085"/>
            <a:ext cx="922655" cy="438150"/>
          </a:xfrm>
          <a:prstGeom prst="rect">
            <a:avLst/>
          </a:prstGeom>
          <a:solidFill>
            <a:srgbClr val="F6FB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rcRect t="34152" b="28902"/>
          <a:stretch>
            <a:fillRect/>
          </a:stretch>
        </p:blipFill>
        <p:spPr>
          <a:xfrm rot="5400000">
            <a:off x="8001635" y="2524760"/>
            <a:ext cx="6343650" cy="1638300"/>
          </a:xfrm>
          <a:prstGeom prst="rect">
            <a:avLst/>
          </a:prstGeom>
        </p:spPr>
      </p:pic>
      <p:sp>
        <p:nvSpPr>
          <p:cNvPr id="3" name="Content Placeholder 2"/>
          <p:cNvSpPr>
            <a:spLocks noGrp="1"/>
          </p:cNvSpPr>
          <p:nvPr>
            <p:ph idx="1"/>
          </p:nvPr>
        </p:nvSpPr>
        <p:spPr>
          <a:xfrm>
            <a:off x="1751965" y="1699895"/>
            <a:ext cx="8686800" cy="4351655"/>
          </a:xfrm>
        </p:spPr>
        <p:txBody>
          <a:bodyPr>
            <a:noAutofit/>
          </a:bodyPr>
          <a:lstStyle/>
          <a:p>
            <a:pPr marL="0" indent="0" algn="just">
              <a:buNone/>
            </a:pPr>
            <a:r>
              <a:rPr lang="en-US" sz="1700">
                <a:latin typeface="Arial" panose="020B0604020202020204" pitchFamily="34" charset="0"/>
                <a:cs typeface="Arial" panose="020B0604020202020204" pitchFamily="34" charset="0"/>
              </a:rPr>
              <a:t>In Italia il periodo natalizio non comincia il quarto week end prima del 25 dicembre, ma si è soliti far coincidere l’inizio delle festività con il giorno dell’Immacolata Concezione, ovvero l’8 dicembre. Solitamente noi italiani passiamo questa giornata di festa ad addobbare l’albero, a fare il presepe e a decorare le nostre case.Dopo giorni e giorni di preparativi si giunge finalmente alla cena della Vigilia di Natale, contraddistinta solitamente da un menù di pesce, invece per il pranzo di Natale si gustano tortellini, bollito e altre specialità regionali. La maggior parte delle persone che decide di trascorrere le festività all’interno delle mura di casa, si troverà attorno ad un tavolo con i parenti più stretti, godendo dell’affetto familiare. Solitamente chi sta ai fornelli, si procura il pesce fresco durante la notte tra il 23 e il 24, in modo da poter realizzare pietanze perfette, dall’antipasto al dolce.</a:t>
            </a:r>
          </a:p>
          <a:p>
            <a:pPr marL="0" indent="0" algn="just">
              <a:buNone/>
            </a:pPr>
            <a:r>
              <a:rPr lang="en-US" sz="1700">
                <a:latin typeface="Arial" panose="020B0604020202020204" pitchFamily="34" charset="0"/>
                <a:cs typeface="Arial" panose="020B0604020202020204" pitchFamily="34" charset="0"/>
              </a:rPr>
              <a:t>Qualunque sia la regione di provenienza, il Natale è un momento da trascorrere con la propria famiglia. In molti dopo la cena attenderanno la mezzanotte giocando a </a:t>
            </a:r>
            <a:r>
              <a:rPr lang="it-IT" altLang="en-US" sz="1700">
                <a:latin typeface="Arial" panose="020B0604020202020204" pitchFamily="34" charset="0"/>
                <a:cs typeface="Arial" panose="020B0604020202020204" pitchFamily="34" charset="0"/>
              </a:rPr>
              <a:t>tombola</a:t>
            </a:r>
            <a:r>
              <a:rPr lang="en-US" sz="1700">
                <a:latin typeface="Arial" panose="020B0604020202020204" pitchFamily="34" charset="0"/>
                <a:cs typeface="Arial" panose="020B0604020202020204" pitchFamily="34" charset="0"/>
              </a:rPr>
              <a:t>, una volta giunto l’orario si potranno scartare i regali. I più religiosi invece, parteciperanno alla Santa Messa di Natale, organizzata in quasi tutte le parrocchie delle città</a:t>
            </a:r>
            <a:r>
              <a:rPr lang="it-IT" altLang="en-US" sz="1700">
                <a:latin typeface="Arial" panose="020B0604020202020204" pitchFamily="34" charset="0"/>
                <a:cs typeface="Arial" panose="020B0604020202020204" pitchFamily="34" charset="0"/>
              </a:rPr>
              <a:t>, per celebrare la nascita di Gesù</a:t>
            </a:r>
            <a:r>
              <a:rPr lang="en-US" sz="1700">
                <a:latin typeface="Arial" panose="020B0604020202020204" pitchFamily="34" charset="0"/>
                <a:cs typeface="Arial" panose="020B0604020202020204" pitchFamily="34" charset="0"/>
              </a:rPr>
              <a:t>. Non tutti però scartano i doni durante la notte, alcune famiglie, attendono la mattina del 25 dicembre in modo che Babbo Natale possa fare visita alle case e lasciare i suoi regali. Il giorno del 25 dicembre la maggior parte delle famiglie italiane si riunisce ancora una volta a tavola per pranzare con i propri parenti.</a:t>
            </a:r>
          </a:p>
        </p:txBody>
      </p:sp>
      <p:sp>
        <p:nvSpPr>
          <p:cNvPr id="12" name="Rectangles 11"/>
          <p:cNvSpPr/>
          <p:nvPr/>
        </p:nvSpPr>
        <p:spPr>
          <a:xfrm>
            <a:off x="0" y="-8890"/>
            <a:ext cx="12191365" cy="6866890"/>
          </a:xfrm>
          <a:prstGeom prst="rect">
            <a:avLst/>
          </a:prstGeom>
          <a:noFill/>
          <a:ln w="76200">
            <a:solidFill>
              <a:srgbClr val="B20B1F"/>
            </a:solidFill>
          </a:ln>
          <a:extLst>
            <a:ext uri="{909E8E84-426E-40DD-AFC4-6F175D3DCCD1}">
              <a14:hiddenFill xmlns:a14="http://schemas.microsoft.com/office/drawing/2010/main">
                <a:solidFill>
                  <a:srgbClr val="F6FBF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4916170" y="610870"/>
            <a:ext cx="2358390" cy="950595"/>
          </a:xfrm>
        </p:spPr>
        <p:txBody>
          <a:bodyPr>
            <a:normAutofit/>
          </a:bodyPr>
          <a:lstStyle/>
          <a:p>
            <a:r>
              <a:rPr lang="it-IT" altLang="en-US" sz="5400">
                <a:solidFill>
                  <a:srgbClr val="1A8954"/>
                </a:solidFill>
                <a:latin typeface="Berlin Sans FB Demi" panose="020E0802020502020306" charset="0"/>
                <a:cs typeface="Berlin Sans FB Demi" panose="020E0802020502020306" charset="0"/>
              </a:rPr>
              <a:t>ITALIA</a:t>
            </a:r>
          </a:p>
        </p:txBody>
      </p:sp>
      <p:pic>
        <p:nvPicPr>
          <p:cNvPr id="6" name="Picture 5"/>
          <p:cNvPicPr>
            <a:picLocks noChangeAspect="1"/>
          </p:cNvPicPr>
          <p:nvPr/>
        </p:nvPicPr>
        <p:blipFill>
          <a:blip r:embed="rId3"/>
          <a:srcRect t="50057" b="5199"/>
          <a:stretch>
            <a:fillRect/>
          </a:stretch>
        </p:blipFill>
        <p:spPr>
          <a:xfrm>
            <a:off x="9216390" y="725805"/>
            <a:ext cx="1137920" cy="720090"/>
          </a:xfrm>
          <a:prstGeom prst="rect">
            <a:avLst/>
          </a:prstGeom>
        </p:spPr>
      </p:pic>
      <p:pic>
        <p:nvPicPr>
          <p:cNvPr id="9" name="Picture 8"/>
          <p:cNvPicPr>
            <a:picLocks noChangeAspect="1"/>
          </p:cNvPicPr>
          <p:nvPr/>
        </p:nvPicPr>
        <p:blipFill>
          <a:blip r:embed="rId2"/>
          <a:srcRect t="34152" b="28902"/>
          <a:stretch>
            <a:fillRect/>
          </a:stretch>
        </p:blipFill>
        <p:spPr>
          <a:xfrm rot="16200000">
            <a:off x="-2239010" y="2605405"/>
            <a:ext cx="6343650" cy="16383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rcRect r="26625" b="6875"/>
          <a:stretch>
            <a:fillRect/>
          </a:stretch>
        </p:blipFill>
        <p:spPr>
          <a:xfrm>
            <a:off x="9996805" y="31750"/>
            <a:ext cx="1788160" cy="2270125"/>
          </a:xfrm>
          <a:prstGeom prst="rect">
            <a:avLst/>
          </a:prstGeom>
        </p:spPr>
      </p:pic>
      <p:sp>
        <p:nvSpPr>
          <p:cNvPr id="12" name="Rectangles 11"/>
          <p:cNvSpPr/>
          <p:nvPr/>
        </p:nvSpPr>
        <p:spPr>
          <a:xfrm>
            <a:off x="0" y="0"/>
            <a:ext cx="12191365" cy="6866890"/>
          </a:xfrm>
          <a:prstGeom prst="rect">
            <a:avLst/>
          </a:prstGeom>
          <a:noFill/>
          <a:ln w="76200">
            <a:solidFill>
              <a:srgbClr val="B20B1F"/>
            </a:solidFill>
          </a:ln>
          <a:extLst>
            <a:ext uri="{909E8E84-426E-40DD-AFC4-6F175D3DCCD1}">
              <a14:hiddenFill xmlns:a14="http://schemas.microsoft.com/office/drawing/2010/main">
                <a:solidFill>
                  <a:srgbClr val="F6FBF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Box 3"/>
          <p:cNvSpPr txBox="1"/>
          <p:nvPr/>
        </p:nvSpPr>
        <p:spPr>
          <a:xfrm>
            <a:off x="2324100" y="2084705"/>
            <a:ext cx="7545705" cy="2306955"/>
          </a:xfrm>
          <a:prstGeom prst="rect">
            <a:avLst/>
          </a:prstGeom>
          <a:noFill/>
        </p:spPr>
        <p:txBody>
          <a:bodyPr wrap="square" rtlCol="0">
            <a:spAutoFit/>
          </a:bodyPr>
          <a:lstStyle/>
          <a:p>
            <a:pPr algn="just"/>
            <a:r>
              <a:rPr lang="it-IT" altLang="en-US" dirty="0">
                <a:latin typeface="Arial" panose="020B0604020202020204" pitchFamily="34" charset="0"/>
                <a:cs typeface="Arial" panose="020B0604020202020204" pitchFamily="34" charset="0"/>
              </a:rPr>
              <a:t>Il Natale arriva nel bel mezzo dell'estate australiana, quando il tempo è molto caldo. Gli Australiani </a:t>
            </a:r>
            <a:r>
              <a:rPr lang="it-IT" altLang="en-US" dirty="0" smtClean="0">
                <a:latin typeface="Arial" panose="020B0604020202020204" pitchFamily="34" charset="0"/>
                <a:cs typeface="Arial" panose="020B0604020202020204" pitchFamily="34" charset="0"/>
              </a:rPr>
              <a:t>consumano </a:t>
            </a:r>
            <a:r>
              <a:rPr lang="it-IT" altLang="en-US" dirty="0">
                <a:latin typeface="Arial" panose="020B0604020202020204" pitchFamily="34" charset="0"/>
                <a:cs typeface="Arial" panose="020B0604020202020204" pitchFamily="34" charset="0"/>
              </a:rPr>
              <a:t>il pranzo di Natale in spiaggia, organizzando un pic-nic a base di tacchino freddo, insalate e dolci. </a:t>
            </a:r>
          </a:p>
          <a:p>
            <a:pPr algn="just"/>
            <a:endParaRPr lang="it-IT" altLang="en-US" dirty="0">
              <a:latin typeface="Arial" panose="020B0604020202020204" pitchFamily="34" charset="0"/>
              <a:cs typeface="Arial" panose="020B0604020202020204" pitchFamily="34" charset="0"/>
            </a:endParaRPr>
          </a:p>
          <a:p>
            <a:pPr algn="just"/>
            <a:r>
              <a:rPr lang="it-IT" altLang="en-US" dirty="0">
                <a:latin typeface="Arial" panose="020B0604020202020204" pitchFamily="34" charset="0"/>
                <a:cs typeface="Arial" panose="020B0604020202020204" pitchFamily="34" charset="0"/>
              </a:rPr>
              <a:t>Le case sono decorate con </a:t>
            </a:r>
            <a:r>
              <a:rPr lang="it-IT" altLang="en-US" dirty="0" smtClean="0">
                <a:latin typeface="Arial" panose="020B0604020202020204" pitchFamily="34" charset="0"/>
                <a:cs typeface="Arial" panose="020B0604020202020204" pitchFamily="34" charset="0"/>
              </a:rPr>
              <a:t>dolci </a:t>
            </a:r>
            <a:r>
              <a:rPr lang="it-IT" altLang="en-US" dirty="0">
                <a:latin typeface="Arial" panose="020B0604020202020204" pitchFamily="34" charset="0"/>
                <a:cs typeface="Arial" panose="020B0604020202020204" pitchFamily="34" charset="0"/>
              </a:rPr>
              <a:t>e foglie di palma, insieme a </a:t>
            </a:r>
            <a:r>
              <a:rPr lang="it-IT" altLang="en-US" dirty="0" smtClean="0">
                <a:latin typeface="Arial" panose="020B0604020202020204" pitchFamily="34" charset="0"/>
                <a:cs typeface="Arial" panose="020B0604020202020204" pitchFamily="34" charset="0"/>
              </a:rPr>
              <a:t>specialissimi  </a:t>
            </a:r>
            <a:r>
              <a:rPr lang="it-IT" altLang="en-US" dirty="0">
                <a:latin typeface="Arial" panose="020B0604020202020204" pitchFamily="34" charset="0"/>
                <a:cs typeface="Arial" panose="020B0604020202020204" pitchFamily="34" charset="0"/>
              </a:rPr>
              <a:t>fiori. Uno, chiamato </a:t>
            </a:r>
            <a:r>
              <a:rPr lang="it-IT" altLang="en-US" b="1" dirty="0">
                <a:solidFill>
                  <a:srgbClr val="C00000"/>
                </a:solidFill>
                <a:latin typeface="Arial" panose="020B0604020202020204" pitchFamily="34" charset="0"/>
                <a:cs typeface="Arial" panose="020B0604020202020204" pitchFamily="34" charset="0"/>
              </a:rPr>
              <a:t>“Cespuglio di Natale”</a:t>
            </a:r>
            <a:r>
              <a:rPr lang="it-IT" altLang="en-US" dirty="0">
                <a:latin typeface="Arial" panose="020B0604020202020204" pitchFamily="34" charset="0"/>
                <a:cs typeface="Arial" panose="020B0604020202020204" pitchFamily="34" charset="0"/>
              </a:rPr>
              <a:t>, ha grappoli di piccoli fiori; un altro,</a:t>
            </a:r>
            <a:r>
              <a:rPr lang="it-IT" altLang="en-US" b="1" dirty="0">
                <a:solidFill>
                  <a:srgbClr val="C00000"/>
                </a:solidFill>
                <a:latin typeface="Arial" panose="020B0604020202020204" pitchFamily="34" charset="0"/>
                <a:cs typeface="Arial" panose="020B0604020202020204" pitchFamily="34" charset="0"/>
              </a:rPr>
              <a:t> “Campana di Natale”</a:t>
            </a:r>
            <a:r>
              <a:rPr lang="it-IT" altLang="en-US" dirty="0">
                <a:latin typeface="Arial" panose="020B0604020202020204" pitchFamily="34" charset="0"/>
                <a:cs typeface="Arial" panose="020B0604020202020204" pitchFamily="34" charset="0"/>
              </a:rPr>
              <a:t>, è a forma di campanella. Una palma </a:t>
            </a:r>
            <a:r>
              <a:rPr lang="it-IT" altLang="en-US" dirty="0" smtClean="0">
                <a:latin typeface="Arial" panose="020B0604020202020204" pitchFamily="34" charset="0"/>
                <a:cs typeface="Arial" panose="020B0604020202020204" pitchFamily="34" charset="0"/>
              </a:rPr>
              <a:t>, </a:t>
            </a:r>
            <a:r>
              <a:rPr lang="it-IT" altLang="en-US" dirty="0">
                <a:latin typeface="Arial" panose="020B0604020202020204" pitchFamily="34" charset="0"/>
                <a:cs typeface="Arial" panose="020B0604020202020204" pitchFamily="34" charset="0"/>
              </a:rPr>
              <a:t>una volta addobbata, si trasforma in albero di Natale.</a:t>
            </a:r>
          </a:p>
        </p:txBody>
      </p:sp>
      <p:sp>
        <p:nvSpPr>
          <p:cNvPr id="7" name="Title 6"/>
          <p:cNvSpPr>
            <a:spLocks noGrp="1"/>
          </p:cNvSpPr>
          <p:nvPr>
            <p:ph type="title"/>
          </p:nvPr>
        </p:nvSpPr>
        <p:spPr>
          <a:xfrm>
            <a:off x="4545965" y="271145"/>
            <a:ext cx="3101340" cy="1325880"/>
          </a:xfrm>
        </p:spPr>
        <p:txBody>
          <a:bodyPr/>
          <a:lstStyle/>
          <a:p>
            <a:r>
              <a:rPr lang="it-IT" altLang="en-US" sz="5400">
                <a:solidFill>
                  <a:srgbClr val="D81E05"/>
                </a:solidFill>
                <a:latin typeface="Berlin Sans FB Demi" panose="020E0802020502020306" charset="0"/>
                <a:cs typeface="Berlin Sans FB Demi" panose="020E0802020502020306" charset="0"/>
              </a:rPr>
              <a:t>AUSTRIA</a:t>
            </a:r>
          </a:p>
        </p:txBody>
      </p:sp>
      <p:pic>
        <p:nvPicPr>
          <p:cNvPr id="8" name="Picture 7"/>
          <p:cNvPicPr>
            <a:picLocks noChangeAspect="1"/>
          </p:cNvPicPr>
          <p:nvPr/>
        </p:nvPicPr>
        <p:blipFill>
          <a:blip r:embed="rId4"/>
          <a:stretch>
            <a:fillRect/>
          </a:stretch>
        </p:blipFill>
        <p:spPr>
          <a:xfrm>
            <a:off x="665480" y="551815"/>
            <a:ext cx="1147445" cy="765175"/>
          </a:xfrm>
          <a:prstGeom prst="rect">
            <a:avLst/>
          </a:prstGeom>
        </p:spPr>
      </p:pic>
      <p:pic>
        <p:nvPicPr>
          <p:cNvPr id="2" name="Content Placeholder 1"/>
          <p:cNvPicPr>
            <a:picLocks noGrp="1" noChangeAspect="1"/>
          </p:cNvPicPr>
          <p:nvPr>
            <p:ph idx="1"/>
          </p:nvPr>
        </p:nvPicPr>
        <p:blipFill>
          <a:blip r:embed="rId5"/>
          <a:srcRect l="15913" r="16322" b="4904"/>
          <a:stretch>
            <a:fillRect/>
          </a:stretch>
        </p:blipFill>
        <p:spPr>
          <a:xfrm flipH="1">
            <a:off x="9807575" y="3703320"/>
            <a:ext cx="2139950" cy="3120390"/>
          </a:xfrm>
          <a:prstGeom prst="rect">
            <a:avLst/>
          </a:prstGeom>
        </p:spPr>
      </p:pic>
      <p:pic>
        <p:nvPicPr>
          <p:cNvPr id="5" name="Picture 4"/>
          <p:cNvPicPr>
            <a:picLocks noChangeAspect="1"/>
          </p:cNvPicPr>
          <p:nvPr/>
        </p:nvPicPr>
        <p:blipFill>
          <a:blip r:embed="rId6"/>
          <a:srcRect l="3262" r="3262"/>
          <a:stretch>
            <a:fillRect/>
          </a:stretch>
        </p:blipFill>
        <p:spPr>
          <a:xfrm>
            <a:off x="153670" y="3589655"/>
            <a:ext cx="2171065" cy="3195955"/>
          </a:xfrm>
          <a:prstGeom prst="rect">
            <a:avLst/>
          </a:prstGeom>
        </p:spPr>
      </p:pic>
      <p:sp>
        <p:nvSpPr>
          <p:cNvPr id="13" name="Rectangles 12"/>
          <p:cNvSpPr/>
          <p:nvPr/>
        </p:nvSpPr>
        <p:spPr>
          <a:xfrm>
            <a:off x="11057890" y="1814830"/>
            <a:ext cx="882015" cy="6184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1365" cy="6866890"/>
          </a:xfrm>
          <a:prstGeom prst="rect">
            <a:avLst/>
          </a:prstGeom>
          <a:noFill/>
          <a:ln w="76200">
            <a:solidFill>
              <a:srgbClr val="B20B1F"/>
            </a:solidFill>
          </a:ln>
          <a:extLst>
            <a:ext uri="{909E8E84-426E-40DD-AFC4-6F175D3DCCD1}">
              <a14:hiddenFill xmlns:a14="http://schemas.microsoft.com/office/drawing/2010/main">
                <a:solidFill>
                  <a:srgbClr val="F6FBF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3765550" y="611505"/>
            <a:ext cx="4662170" cy="1325880"/>
          </a:xfrm>
        </p:spPr>
        <p:txBody>
          <a:bodyPr>
            <a:normAutofit/>
          </a:bodyPr>
          <a:lstStyle/>
          <a:p>
            <a:r>
              <a:rPr lang="it-IT" altLang="en-US" sz="5400">
                <a:solidFill>
                  <a:srgbClr val="5EACFF"/>
                </a:solidFill>
                <a:latin typeface="Berlin Sans FB Demi" panose="020E0802020502020306" charset="0"/>
                <a:cs typeface="Berlin Sans FB Demi" panose="020E0802020502020306" charset="0"/>
              </a:rPr>
              <a:t>ARGENTINA</a:t>
            </a:r>
          </a:p>
        </p:txBody>
      </p:sp>
      <p:pic>
        <p:nvPicPr>
          <p:cNvPr id="9" name="Picture 8"/>
          <p:cNvPicPr>
            <a:picLocks noChangeAspect="1"/>
          </p:cNvPicPr>
          <p:nvPr/>
        </p:nvPicPr>
        <p:blipFill>
          <a:blip r:embed="rId3"/>
          <a:stretch>
            <a:fillRect/>
          </a:stretch>
        </p:blipFill>
        <p:spPr>
          <a:xfrm>
            <a:off x="8529320" y="793750"/>
            <a:ext cx="1176655" cy="765810"/>
          </a:xfrm>
          <a:prstGeom prst="rect">
            <a:avLst/>
          </a:prstGeom>
        </p:spPr>
      </p:pic>
      <p:sp>
        <p:nvSpPr>
          <p:cNvPr id="5" name="Text Box 4"/>
          <p:cNvSpPr txBox="1"/>
          <p:nvPr/>
        </p:nvSpPr>
        <p:spPr>
          <a:xfrm>
            <a:off x="2141220" y="2136775"/>
            <a:ext cx="7910195" cy="4276725"/>
          </a:xfrm>
          <a:prstGeom prst="rect">
            <a:avLst/>
          </a:prstGeom>
          <a:noFill/>
        </p:spPr>
        <p:txBody>
          <a:bodyPr wrap="square" rtlCol="0">
            <a:spAutoFit/>
          </a:bodyPr>
          <a:lstStyle/>
          <a:p>
            <a:pPr algn="just"/>
            <a:r>
              <a:rPr lang="it-IT" altLang="en-US" sz="1600" dirty="0">
                <a:latin typeface="Arial" panose="020B0604020202020204" pitchFamily="34" charset="0"/>
                <a:cs typeface="Arial" panose="020B0604020202020204" pitchFamily="34" charset="0"/>
              </a:rPr>
              <a:t>Il Natale in Argentina si festeggia come in Italia. L'unica differenza è che in Argentina a dicembre è piena estate. Il girono più importante è il </a:t>
            </a:r>
            <a:r>
              <a:rPr lang="it-IT" altLang="en-US" sz="1600" b="1" dirty="0">
                <a:solidFill>
                  <a:srgbClr val="D81E05"/>
                </a:solidFill>
                <a:latin typeface="Arial" panose="020B0604020202020204" pitchFamily="34" charset="0"/>
                <a:cs typeface="Arial" panose="020B0604020202020204" pitchFamily="34" charset="0"/>
              </a:rPr>
              <a:t>24 dicembre</a:t>
            </a:r>
            <a:r>
              <a:rPr lang="it-IT" altLang="en-US" sz="1600" dirty="0">
                <a:latin typeface="Arial" panose="020B0604020202020204" pitchFamily="34" charset="0"/>
                <a:cs typeface="Arial" panose="020B0604020202020204" pitchFamily="34" charset="0"/>
              </a:rPr>
              <a:t>, dove la sera si riunisce tutta la famiglia e solitamente si mangia l'</a:t>
            </a:r>
            <a:r>
              <a:rPr lang="it-IT" altLang="en-US" sz="1600" dirty="0" err="1">
                <a:latin typeface="Arial" panose="020B0604020202020204" pitchFamily="34" charset="0"/>
                <a:cs typeface="Arial" panose="020B0604020202020204" pitchFamily="34" charset="0"/>
              </a:rPr>
              <a:t>asado</a:t>
            </a:r>
            <a:r>
              <a:rPr lang="it-IT" altLang="en-US" sz="1600" dirty="0">
                <a:latin typeface="Arial" panose="020B0604020202020204" pitchFamily="34" charset="0"/>
                <a:cs typeface="Arial" panose="020B0604020202020204" pitchFamily="34" charset="0"/>
              </a:rPr>
              <a:t> (carne alla brace). A mezzanotte c'è la</a:t>
            </a:r>
            <a:r>
              <a:rPr lang="it-IT" altLang="en-US" sz="1600" b="1" dirty="0">
                <a:solidFill>
                  <a:srgbClr val="D81E05"/>
                </a:solidFill>
                <a:latin typeface="Arial" panose="020B0604020202020204" pitchFamily="34" charset="0"/>
                <a:cs typeface="Arial" panose="020B0604020202020204" pitchFamily="34" charset="0"/>
              </a:rPr>
              <a:t> “Misa de Gallo”</a:t>
            </a:r>
            <a:r>
              <a:rPr lang="it-IT" altLang="en-US" sz="1600" dirty="0">
                <a:latin typeface="Arial" panose="020B0604020202020204" pitchFamily="34" charset="0"/>
                <a:cs typeface="Arial" panose="020B0604020202020204" pitchFamily="34" charset="0"/>
              </a:rPr>
              <a:t> che raccoglie i fedeli intorno alla nascita del </a:t>
            </a:r>
            <a:r>
              <a:rPr lang="it-IT" altLang="en-US" sz="1600" dirty="0" err="1">
                <a:latin typeface="Arial" panose="020B0604020202020204" pitchFamily="34" charset="0"/>
                <a:cs typeface="Arial" panose="020B0604020202020204" pitchFamily="34" charset="0"/>
              </a:rPr>
              <a:t>Niño</a:t>
            </a:r>
            <a:r>
              <a:rPr lang="it-IT" altLang="en-US" sz="1600" dirty="0">
                <a:latin typeface="Arial" panose="020B0604020202020204" pitchFamily="34" charset="0"/>
                <a:cs typeface="Arial" panose="020B0604020202020204" pitchFamily="34" charset="0"/>
              </a:rPr>
              <a:t> </a:t>
            </a:r>
            <a:r>
              <a:rPr lang="it-IT" altLang="en-US" sz="1600" dirty="0" err="1">
                <a:latin typeface="Arial" panose="020B0604020202020204" pitchFamily="34" charset="0"/>
                <a:cs typeface="Arial" panose="020B0604020202020204" pitchFamily="34" charset="0"/>
              </a:rPr>
              <a:t>Dios</a:t>
            </a:r>
            <a:r>
              <a:rPr lang="it-IT" altLang="en-US" sz="1600" dirty="0">
                <a:latin typeface="Arial" panose="020B0604020202020204" pitchFamily="34" charset="0"/>
                <a:cs typeface="Arial" panose="020B0604020202020204" pitchFamily="34" charset="0"/>
              </a:rPr>
              <a:t>. Naturalmente nelle case si addobba l'albero di Natale di plastica </a:t>
            </a:r>
            <a:r>
              <a:rPr lang="it-IT" altLang="en-US" sz="1600" dirty="0" err="1">
                <a:latin typeface="Arial" panose="020B0604020202020204" pitchFamily="34" charset="0"/>
                <a:cs typeface="Arial" panose="020B0604020202020204" pitchFamily="34" charset="0"/>
              </a:rPr>
              <a:t>perchè</a:t>
            </a:r>
            <a:r>
              <a:rPr lang="it-IT" altLang="en-US" sz="1600" dirty="0">
                <a:latin typeface="Arial" panose="020B0604020202020204" pitchFamily="34" charset="0"/>
                <a:cs typeface="Arial" panose="020B0604020202020204" pitchFamily="34" charset="0"/>
              </a:rPr>
              <a:t> quello vero si seccherebbe subito.  A dicembre l'Argentina si trova in piena estate perciò il Natale si trascorre con una media di 32 gradi. Le vacanze estive iniziano dal 15 novembre e finiscono intorno al 10 marzo per cui molto spesso gran parte delle famiglie che se lo possono permettere passano le feste al mare.  Anche il cibo è condizionato dalla </a:t>
            </a:r>
            <a:r>
              <a:rPr lang="it-IT" altLang="en-US" sz="1600" dirty="0" smtClean="0">
                <a:latin typeface="Arial" panose="020B0604020202020204" pitchFamily="34" charset="0"/>
                <a:cs typeface="Arial" panose="020B0604020202020204" pitchFamily="34" charset="0"/>
              </a:rPr>
              <a:t>temperatura</a:t>
            </a:r>
            <a:r>
              <a:rPr lang="it-IT" altLang="en-US" sz="1600" dirty="0">
                <a:latin typeface="Arial" panose="020B0604020202020204" pitchFamily="34" charset="0"/>
                <a:cs typeface="Arial" panose="020B0604020202020204" pitchFamily="34" charset="0"/>
              </a:rPr>
              <a:t>: niente fritti, niente lenticchie, niente pasta al forno: fa troppo caldo!!! I cibi tradizionali sono: pollo al forno, insalata russa, insalate varie, tacchino, vitello tonnato, macedonia: sono preferiti i cibi freddi. Il panettone non c'è la Motta ha iniziato a esportarlo da pochi anni, si mangia il torrone, la frutta secca e un dolce caratteristico </a:t>
            </a:r>
            <a:r>
              <a:rPr lang="it-IT" altLang="en-US" sz="1600" dirty="0" err="1">
                <a:latin typeface="Arial" panose="020B0604020202020204" pitchFamily="34" charset="0"/>
                <a:cs typeface="Arial" panose="020B0604020202020204" pitchFamily="34" charset="0"/>
              </a:rPr>
              <a:t>chiamato</a:t>
            </a:r>
            <a:r>
              <a:rPr lang="it-IT" altLang="en-US" sz="1600" b="1" dirty="0" err="1">
                <a:solidFill>
                  <a:srgbClr val="D81E05"/>
                </a:solidFill>
                <a:latin typeface="Arial" panose="020B0604020202020204" pitchFamily="34" charset="0"/>
                <a:cs typeface="Arial" panose="020B0604020202020204" pitchFamily="34" charset="0"/>
              </a:rPr>
              <a:t>”Rosca</a:t>
            </a:r>
            <a:r>
              <a:rPr lang="it-IT" altLang="en-US" sz="1600" b="1" dirty="0">
                <a:solidFill>
                  <a:srgbClr val="D81E05"/>
                </a:solidFill>
                <a:latin typeface="Arial" panose="020B0604020202020204" pitchFamily="34" charset="0"/>
                <a:cs typeface="Arial" panose="020B0604020202020204" pitchFamily="34" charset="0"/>
              </a:rPr>
              <a:t> de </a:t>
            </a:r>
            <a:r>
              <a:rPr lang="it-IT" altLang="en-US" sz="1600" b="1" dirty="0" err="1">
                <a:solidFill>
                  <a:srgbClr val="D81E05"/>
                </a:solidFill>
                <a:latin typeface="Arial" panose="020B0604020202020204" pitchFamily="34" charset="0"/>
                <a:cs typeface="Arial" panose="020B0604020202020204" pitchFamily="34" charset="0"/>
              </a:rPr>
              <a:t>Navidad</a:t>
            </a:r>
            <a:r>
              <a:rPr lang="it-IT" altLang="en-US" sz="1600" dirty="0">
                <a:latin typeface="Arial" panose="020B0604020202020204" pitchFamily="34" charset="0"/>
                <a:cs typeface="Arial" panose="020B0604020202020204" pitchFamily="34" charset="0"/>
              </a:rPr>
              <a:t>”. Il 25, il 31 dicembre e il 1° dell'anno si trascorrono in famiglia. Non c'è la befana ma oltre ai regali che papà Noel porta, il 6 gennaio arrivano i </a:t>
            </a:r>
            <a:r>
              <a:rPr lang="it-IT" altLang="en-US" sz="1600" b="1" dirty="0">
                <a:solidFill>
                  <a:srgbClr val="D81E05"/>
                </a:solidFill>
                <a:latin typeface="Arial" panose="020B0604020202020204" pitchFamily="34" charset="0"/>
                <a:cs typeface="Arial" panose="020B0604020202020204" pitchFamily="34" charset="0"/>
              </a:rPr>
              <a:t>Los </a:t>
            </a:r>
            <a:r>
              <a:rPr lang="it-IT" altLang="en-US" sz="1600" b="1" dirty="0" err="1">
                <a:solidFill>
                  <a:srgbClr val="D81E05"/>
                </a:solidFill>
                <a:latin typeface="Arial" panose="020B0604020202020204" pitchFamily="34" charset="0"/>
                <a:cs typeface="Arial" panose="020B0604020202020204" pitchFamily="34" charset="0"/>
              </a:rPr>
              <a:t>Reyes</a:t>
            </a:r>
            <a:r>
              <a:rPr lang="it-IT" altLang="en-US" sz="1600" b="1" dirty="0">
                <a:solidFill>
                  <a:srgbClr val="D81E05"/>
                </a:solidFill>
                <a:latin typeface="Arial" panose="020B0604020202020204" pitchFamily="34" charset="0"/>
                <a:cs typeface="Arial" panose="020B0604020202020204" pitchFamily="34" charset="0"/>
              </a:rPr>
              <a:t> </a:t>
            </a:r>
            <a:r>
              <a:rPr lang="it-IT" altLang="en-US" sz="1600" b="1" dirty="0" err="1">
                <a:solidFill>
                  <a:srgbClr val="D81E05"/>
                </a:solidFill>
                <a:latin typeface="Arial" panose="020B0604020202020204" pitchFamily="34" charset="0"/>
                <a:cs typeface="Arial" panose="020B0604020202020204" pitchFamily="34" charset="0"/>
              </a:rPr>
              <a:t>Magos</a:t>
            </a:r>
            <a:r>
              <a:rPr lang="it-IT" altLang="en-US" sz="1600" dirty="0">
                <a:latin typeface="Arial" panose="020B0604020202020204" pitchFamily="34" charset="0"/>
                <a:cs typeface="Arial" panose="020B0604020202020204" pitchFamily="34" charset="0"/>
              </a:rPr>
              <a:t> ( i re magi ). I bambini sono soliti a lasciare acqua e fieno per i cammelli dei Magi.</a:t>
            </a:r>
          </a:p>
        </p:txBody>
      </p:sp>
      <p:pic>
        <p:nvPicPr>
          <p:cNvPr id="16" name="Picture 15"/>
          <p:cNvPicPr>
            <a:picLocks noChangeAspect="1"/>
          </p:cNvPicPr>
          <p:nvPr/>
        </p:nvPicPr>
        <p:blipFill>
          <a:blip r:embed="rId4"/>
          <a:stretch>
            <a:fillRect/>
          </a:stretch>
        </p:blipFill>
        <p:spPr>
          <a:xfrm rot="16200000">
            <a:off x="-2298700" y="2611755"/>
            <a:ext cx="6317615" cy="1463675"/>
          </a:xfrm>
          <a:prstGeom prst="rect">
            <a:avLst/>
          </a:prstGeom>
        </p:spPr>
      </p:pic>
      <p:pic>
        <p:nvPicPr>
          <p:cNvPr id="17" name="Content Placeholder 16"/>
          <p:cNvPicPr>
            <a:picLocks noGrp="1" noChangeAspect="1"/>
          </p:cNvPicPr>
          <p:nvPr>
            <p:ph idx="1"/>
          </p:nvPr>
        </p:nvPicPr>
        <p:blipFill>
          <a:blip r:embed="rId4"/>
          <a:stretch>
            <a:fillRect/>
          </a:stretch>
        </p:blipFill>
        <p:spPr>
          <a:xfrm rot="16200000" flipV="1">
            <a:off x="8020685" y="2626995"/>
            <a:ext cx="6150610" cy="14224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 name="Content Placeholder 51"/>
          <p:cNvPicPr>
            <a:picLocks noGrp="1" noChangeAspect="1"/>
          </p:cNvPicPr>
          <p:nvPr>
            <p:ph idx="1"/>
          </p:nvPr>
        </p:nvPicPr>
        <p:blipFill>
          <a:blip r:embed="rId2"/>
          <a:srcRect l="16985" r="16460"/>
          <a:stretch>
            <a:fillRect/>
          </a:stretch>
        </p:blipFill>
        <p:spPr>
          <a:xfrm>
            <a:off x="9295765" y="2437130"/>
            <a:ext cx="2896235" cy="4351655"/>
          </a:xfrm>
          <a:prstGeom prst="rect">
            <a:avLst/>
          </a:prstGeom>
        </p:spPr>
      </p:pic>
      <p:pic>
        <p:nvPicPr>
          <p:cNvPr id="49" name="Picture 48"/>
          <p:cNvPicPr>
            <a:picLocks noChangeAspect="1"/>
          </p:cNvPicPr>
          <p:nvPr/>
        </p:nvPicPr>
        <p:blipFill>
          <a:blip r:embed="rId3"/>
          <a:srcRect l="17081" t="18674" r="7854" b="21900"/>
          <a:stretch>
            <a:fillRect/>
          </a:stretch>
        </p:blipFill>
        <p:spPr>
          <a:xfrm flipH="1">
            <a:off x="339090" y="3256915"/>
            <a:ext cx="3853815" cy="3601085"/>
          </a:xfrm>
          <a:prstGeom prst="rect">
            <a:avLst/>
          </a:prstGeom>
        </p:spPr>
      </p:pic>
      <p:sp>
        <p:nvSpPr>
          <p:cNvPr id="45" name="Rectangles 44"/>
          <p:cNvSpPr/>
          <p:nvPr/>
        </p:nvSpPr>
        <p:spPr>
          <a:xfrm>
            <a:off x="1270" y="-8890"/>
            <a:ext cx="12191365" cy="6866890"/>
          </a:xfrm>
          <a:prstGeom prst="rect">
            <a:avLst/>
          </a:prstGeom>
          <a:noFill/>
          <a:ln w="76200">
            <a:solidFill>
              <a:srgbClr val="B20B1F"/>
            </a:solidFill>
          </a:ln>
          <a:extLst>
            <a:ext uri="{909E8E84-426E-40DD-AFC4-6F175D3DCCD1}">
              <a14:hiddenFill xmlns:a14="http://schemas.microsoft.com/office/drawing/2010/main">
                <a:solidFill>
                  <a:srgbClr val="F6FBF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4"/>
          <a:stretch>
            <a:fillRect/>
          </a:stretch>
        </p:blipFill>
        <p:spPr>
          <a:xfrm>
            <a:off x="1022985" y="669290"/>
            <a:ext cx="1192530" cy="795020"/>
          </a:xfrm>
          <a:prstGeom prst="rect">
            <a:avLst/>
          </a:prstGeom>
        </p:spPr>
      </p:pic>
      <p:sp>
        <p:nvSpPr>
          <p:cNvPr id="43" name="Title 42"/>
          <p:cNvSpPr>
            <a:spLocks noGrp="1"/>
          </p:cNvSpPr>
          <p:nvPr>
            <p:ph type="title"/>
          </p:nvPr>
        </p:nvSpPr>
        <p:spPr>
          <a:xfrm>
            <a:off x="4797425" y="403860"/>
            <a:ext cx="2600325" cy="1325880"/>
          </a:xfrm>
        </p:spPr>
        <p:txBody>
          <a:bodyPr>
            <a:normAutofit/>
          </a:bodyPr>
          <a:lstStyle/>
          <a:p>
            <a:r>
              <a:rPr lang="it-IT" altLang="en-US" sz="5400">
                <a:solidFill>
                  <a:srgbClr val="CE1126"/>
                </a:solidFill>
                <a:latin typeface="Berlin Sans FB Demi" panose="020E0802020502020306" charset="0"/>
                <a:cs typeface="Berlin Sans FB Demi" panose="020E0802020502020306" charset="0"/>
              </a:rPr>
              <a:t>EGITTO</a:t>
            </a:r>
          </a:p>
        </p:txBody>
      </p:sp>
      <p:sp>
        <p:nvSpPr>
          <p:cNvPr id="53" name="Freeform 52"/>
          <p:cNvSpPr/>
          <p:nvPr/>
        </p:nvSpPr>
        <p:spPr>
          <a:xfrm>
            <a:off x="1704340" y="2815590"/>
            <a:ext cx="2853055" cy="1908810"/>
          </a:xfrm>
          <a:custGeom>
            <a:avLst/>
            <a:gdLst>
              <a:gd name="connisteX0" fmla="*/ 212 w 2853126"/>
              <a:gd name="connsiteY0" fmla="*/ 452190 h 1908673"/>
              <a:gd name="connisteX1" fmla="*/ 23072 w 2853126"/>
              <a:gd name="connsiteY1" fmla="*/ 521405 h 1908673"/>
              <a:gd name="connisteX2" fmla="*/ 23072 w 2853126"/>
              <a:gd name="connsiteY2" fmla="*/ 590620 h 1908673"/>
              <a:gd name="connisteX3" fmla="*/ 57997 w 2853126"/>
              <a:gd name="connsiteY3" fmla="*/ 659835 h 1908673"/>
              <a:gd name="connisteX4" fmla="*/ 80857 w 2853126"/>
              <a:gd name="connsiteY4" fmla="*/ 729050 h 1908673"/>
              <a:gd name="connisteX5" fmla="*/ 150072 w 2853126"/>
              <a:gd name="connsiteY5" fmla="*/ 786835 h 1908673"/>
              <a:gd name="connisteX6" fmla="*/ 219287 w 2853126"/>
              <a:gd name="connsiteY6" fmla="*/ 833190 h 1908673"/>
              <a:gd name="connisteX7" fmla="*/ 288502 w 2853126"/>
              <a:gd name="connsiteY7" fmla="*/ 844620 h 1908673"/>
              <a:gd name="connisteX8" fmla="*/ 381212 w 2853126"/>
              <a:gd name="connsiteY8" fmla="*/ 844620 h 1908673"/>
              <a:gd name="connisteX9" fmla="*/ 450427 w 2853126"/>
              <a:gd name="connsiteY9" fmla="*/ 856050 h 1908673"/>
              <a:gd name="connisteX10" fmla="*/ 519642 w 2853126"/>
              <a:gd name="connsiteY10" fmla="*/ 867480 h 1908673"/>
              <a:gd name="connisteX11" fmla="*/ 600287 w 2853126"/>
              <a:gd name="connsiteY11" fmla="*/ 890975 h 1908673"/>
              <a:gd name="connisteX12" fmla="*/ 669502 w 2853126"/>
              <a:gd name="connsiteY12" fmla="*/ 890975 h 1908673"/>
              <a:gd name="connisteX13" fmla="*/ 739352 w 2853126"/>
              <a:gd name="connsiteY13" fmla="*/ 913835 h 1908673"/>
              <a:gd name="connisteX14" fmla="*/ 808567 w 2853126"/>
              <a:gd name="connsiteY14" fmla="*/ 913835 h 1908673"/>
              <a:gd name="connisteX15" fmla="*/ 877782 w 2853126"/>
              <a:gd name="connsiteY15" fmla="*/ 913835 h 1908673"/>
              <a:gd name="connisteX16" fmla="*/ 958427 w 2853126"/>
              <a:gd name="connsiteY16" fmla="*/ 913835 h 1908673"/>
              <a:gd name="connisteX17" fmla="*/ 1039072 w 2853126"/>
              <a:gd name="connsiteY17" fmla="*/ 913835 h 1908673"/>
              <a:gd name="connisteX18" fmla="*/ 1108287 w 2853126"/>
              <a:gd name="connsiteY18" fmla="*/ 913835 h 1908673"/>
              <a:gd name="connisteX19" fmla="*/ 1189567 w 2853126"/>
              <a:gd name="connsiteY19" fmla="*/ 913835 h 1908673"/>
              <a:gd name="connisteX20" fmla="*/ 1270212 w 2853126"/>
              <a:gd name="connsiteY20" fmla="*/ 948760 h 1908673"/>
              <a:gd name="connisteX21" fmla="*/ 1362287 w 2853126"/>
              <a:gd name="connsiteY21" fmla="*/ 1005910 h 1908673"/>
              <a:gd name="connisteX22" fmla="*/ 1431502 w 2853126"/>
              <a:gd name="connsiteY22" fmla="*/ 1029405 h 1908673"/>
              <a:gd name="connisteX23" fmla="*/ 1512782 w 2853126"/>
              <a:gd name="connsiteY23" fmla="*/ 1098620 h 1908673"/>
              <a:gd name="connisteX24" fmla="*/ 1581997 w 2853126"/>
              <a:gd name="connsiteY24" fmla="*/ 1167835 h 1908673"/>
              <a:gd name="connisteX25" fmla="*/ 1604857 w 2853126"/>
              <a:gd name="connsiteY25" fmla="*/ 1248480 h 1908673"/>
              <a:gd name="connisteX26" fmla="*/ 1604857 w 2853126"/>
              <a:gd name="connsiteY26" fmla="*/ 1317695 h 1908673"/>
              <a:gd name="connisteX27" fmla="*/ 1604857 w 2853126"/>
              <a:gd name="connsiteY27" fmla="*/ 1387545 h 1908673"/>
              <a:gd name="connisteX28" fmla="*/ 1604857 w 2853126"/>
              <a:gd name="connsiteY28" fmla="*/ 1456760 h 1908673"/>
              <a:gd name="connisteX29" fmla="*/ 1604857 w 2853126"/>
              <a:gd name="connsiteY29" fmla="*/ 1525975 h 1908673"/>
              <a:gd name="connisteX30" fmla="*/ 1604857 w 2853126"/>
              <a:gd name="connsiteY30" fmla="*/ 1606620 h 1908673"/>
              <a:gd name="connisteX31" fmla="*/ 1627717 w 2853126"/>
              <a:gd name="connsiteY31" fmla="*/ 1675835 h 1908673"/>
              <a:gd name="connisteX32" fmla="*/ 1674072 w 2853126"/>
              <a:gd name="connsiteY32" fmla="*/ 1756480 h 1908673"/>
              <a:gd name="connisteX33" fmla="*/ 1743287 w 2853126"/>
              <a:gd name="connsiteY33" fmla="*/ 1825695 h 1908673"/>
              <a:gd name="connisteX34" fmla="*/ 1812502 w 2853126"/>
              <a:gd name="connsiteY34" fmla="*/ 1837760 h 1908673"/>
              <a:gd name="connisteX35" fmla="*/ 1893782 w 2853126"/>
              <a:gd name="connsiteY35" fmla="*/ 1860620 h 1908673"/>
              <a:gd name="connisteX36" fmla="*/ 1962997 w 2853126"/>
              <a:gd name="connsiteY36" fmla="*/ 1860620 h 1908673"/>
              <a:gd name="connisteX37" fmla="*/ 2043642 w 2853126"/>
              <a:gd name="connsiteY37" fmla="*/ 1860620 h 1908673"/>
              <a:gd name="connisteX38" fmla="*/ 2112857 w 2853126"/>
              <a:gd name="connsiteY38" fmla="*/ 1837760 h 1908673"/>
              <a:gd name="connisteX39" fmla="*/ 2182072 w 2853126"/>
              <a:gd name="connsiteY39" fmla="*/ 1802835 h 1908673"/>
              <a:gd name="connisteX40" fmla="*/ 2251287 w 2853126"/>
              <a:gd name="connsiteY40" fmla="*/ 1779975 h 1908673"/>
              <a:gd name="connisteX41" fmla="*/ 2332567 w 2853126"/>
              <a:gd name="connsiteY41" fmla="*/ 1779975 h 1908673"/>
              <a:gd name="connisteX42" fmla="*/ 2424642 w 2853126"/>
              <a:gd name="connsiteY42" fmla="*/ 1779975 h 1908673"/>
              <a:gd name="connisteX43" fmla="*/ 2505287 w 2853126"/>
              <a:gd name="connsiteY43" fmla="*/ 1825695 h 1908673"/>
              <a:gd name="connisteX44" fmla="*/ 2574502 w 2853126"/>
              <a:gd name="connsiteY44" fmla="*/ 1849190 h 1908673"/>
              <a:gd name="connisteX45" fmla="*/ 2643717 w 2853126"/>
              <a:gd name="connsiteY45" fmla="*/ 1895545 h 1908673"/>
              <a:gd name="connisteX46" fmla="*/ 2713567 w 2853126"/>
              <a:gd name="connsiteY46" fmla="*/ 1906975 h 1908673"/>
              <a:gd name="connisteX47" fmla="*/ 2782782 w 2853126"/>
              <a:gd name="connsiteY47" fmla="*/ 1872050 h 1908673"/>
              <a:gd name="connisteX48" fmla="*/ 2805642 w 2853126"/>
              <a:gd name="connsiteY48" fmla="*/ 1802835 h 1908673"/>
              <a:gd name="connisteX49" fmla="*/ 2817072 w 2853126"/>
              <a:gd name="connsiteY49" fmla="*/ 1722190 h 1908673"/>
              <a:gd name="connisteX50" fmla="*/ 2828502 w 2853126"/>
              <a:gd name="connsiteY50" fmla="*/ 1641545 h 1908673"/>
              <a:gd name="connisteX51" fmla="*/ 2828502 w 2853126"/>
              <a:gd name="connsiteY51" fmla="*/ 1571695 h 1908673"/>
              <a:gd name="connisteX52" fmla="*/ 2828502 w 2853126"/>
              <a:gd name="connsiteY52" fmla="*/ 1502480 h 1908673"/>
              <a:gd name="connisteX53" fmla="*/ 2828502 w 2853126"/>
              <a:gd name="connsiteY53" fmla="*/ 1410405 h 1908673"/>
              <a:gd name="connisteX54" fmla="*/ 2840567 w 2853126"/>
              <a:gd name="connsiteY54" fmla="*/ 1329760 h 1908673"/>
              <a:gd name="connisteX55" fmla="*/ 2851997 w 2853126"/>
              <a:gd name="connsiteY55" fmla="*/ 1248480 h 1908673"/>
              <a:gd name="connisteX56" fmla="*/ 2851997 w 2853126"/>
              <a:gd name="connsiteY56" fmla="*/ 1167835 h 1908673"/>
              <a:gd name="connisteX57" fmla="*/ 2851997 w 2853126"/>
              <a:gd name="connsiteY57" fmla="*/ 1098620 h 1908673"/>
              <a:gd name="connisteX58" fmla="*/ 2851997 w 2853126"/>
              <a:gd name="connsiteY58" fmla="*/ 1029405 h 1908673"/>
              <a:gd name="connisteX59" fmla="*/ 2851997 w 2853126"/>
              <a:gd name="connsiteY59" fmla="*/ 960190 h 1908673"/>
              <a:gd name="connisteX60" fmla="*/ 2851997 w 2853126"/>
              <a:gd name="connsiteY60" fmla="*/ 890975 h 1908673"/>
              <a:gd name="connisteX61" fmla="*/ 2851997 w 2853126"/>
              <a:gd name="connsiteY61" fmla="*/ 821760 h 1908673"/>
              <a:gd name="connisteX62" fmla="*/ 2840567 w 2853126"/>
              <a:gd name="connsiteY62" fmla="*/ 751910 h 1908673"/>
              <a:gd name="connisteX63" fmla="*/ 2840567 w 2853126"/>
              <a:gd name="connsiteY63" fmla="*/ 682695 h 1908673"/>
              <a:gd name="connisteX64" fmla="*/ 2805642 w 2853126"/>
              <a:gd name="connsiteY64" fmla="*/ 613480 h 1908673"/>
              <a:gd name="connisteX65" fmla="*/ 2771352 w 2853126"/>
              <a:gd name="connsiteY65" fmla="*/ 532835 h 1908673"/>
              <a:gd name="connisteX66" fmla="*/ 2701502 w 2853126"/>
              <a:gd name="connsiteY66" fmla="*/ 428695 h 1908673"/>
              <a:gd name="connisteX67" fmla="*/ 2655782 w 2853126"/>
              <a:gd name="connsiteY67" fmla="*/ 348050 h 1908673"/>
              <a:gd name="connisteX68" fmla="*/ 2574502 w 2853126"/>
              <a:gd name="connsiteY68" fmla="*/ 255975 h 1908673"/>
              <a:gd name="connisteX69" fmla="*/ 2505287 w 2853126"/>
              <a:gd name="connsiteY69" fmla="*/ 198190 h 1908673"/>
              <a:gd name="connisteX70" fmla="*/ 2424642 w 2853126"/>
              <a:gd name="connsiteY70" fmla="*/ 128975 h 1908673"/>
              <a:gd name="connisteX71" fmla="*/ 2343997 w 2853126"/>
              <a:gd name="connsiteY71" fmla="*/ 82620 h 1908673"/>
              <a:gd name="connisteX72" fmla="*/ 2262717 w 2853126"/>
              <a:gd name="connsiteY72" fmla="*/ 24835 h 1908673"/>
              <a:gd name="connisteX73" fmla="*/ 2170642 w 2853126"/>
              <a:gd name="connsiteY73" fmla="*/ 1975 h 1908673"/>
              <a:gd name="connisteX74" fmla="*/ 2043642 w 2853126"/>
              <a:gd name="connsiteY74" fmla="*/ 1975 h 1908673"/>
              <a:gd name="connisteX75" fmla="*/ 1974427 w 2853126"/>
              <a:gd name="connsiteY75" fmla="*/ 1975 h 1908673"/>
              <a:gd name="connisteX76" fmla="*/ 1835997 w 2853126"/>
              <a:gd name="connsiteY76" fmla="*/ 1975 h 1908673"/>
              <a:gd name="connisteX77" fmla="*/ 1743287 w 2853126"/>
              <a:gd name="connsiteY77" fmla="*/ 1975 h 1908673"/>
              <a:gd name="connisteX78" fmla="*/ 1627717 w 2853126"/>
              <a:gd name="connsiteY78" fmla="*/ 1975 h 1908673"/>
              <a:gd name="connisteX79" fmla="*/ 1558502 w 2853126"/>
              <a:gd name="connsiteY79" fmla="*/ 1975 h 1908673"/>
              <a:gd name="connisteX80" fmla="*/ 1454997 w 2853126"/>
              <a:gd name="connsiteY80" fmla="*/ 1975 h 1908673"/>
              <a:gd name="connisteX81" fmla="*/ 1385782 w 2853126"/>
              <a:gd name="connsiteY81" fmla="*/ 1975 h 1908673"/>
              <a:gd name="connisteX82" fmla="*/ 1316567 w 2853126"/>
              <a:gd name="connsiteY82" fmla="*/ 24835 h 1908673"/>
              <a:gd name="connisteX83" fmla="*/ 1223857 w 2853126"/>
              <a:gd name="connsiteY83" fmla="*/ 24835 h 1908673"/>
              <a:gd name="connisteX84" fmla="*/ 1120352 w 2853126"/>
              <a:gd name="connsiteY84" fmla="*/ 24835 h 1908673"/>
              <a:gd name="connisteX85" fmla="*/ 1039072 w 2853126"/>
              <a:gd name="connsiteY85" fmla="*/ 24835 h 1908673"/>
              <a:gd name="connisteX86" fmla="*/ 969857 w 2853126"/>
              <a:gd name="connsiteY86" fmla="*/ 24835 h 1908673"/>
              <a:gd name="connisteX87" fmla="*/ 877782 w 2853126"/>
              <a:gd name="connsiteY87" fmla="*/ 36265 h 1908673"/>
              <a:gd name="connisteX88" fmla="*/ 796502 w 2853126"/>
              <a:gd name="connsiteY88" fmla="*/ 59760 h 1908673"/>
              <a:gd name="connisteX89" fmla="*/ 704427 w 2853126"/>
              <a:gd name="connsiteY89" fmla="*/ 71190 h 1908673"/>
              <a:gd name="connisteX90" fmla="*/ 612352 w 2853126"/>
              <a:gd name="connsiteY90" fmla="*/ 94050 h 1908673"/>
              <a:gd name="connisteX91" fmla="*/ 531072 w 2853126"/>
              <a:gd name="connsiteY91" fmla="*/ 128975 h 1908673"/>
              <a:gd name="connisteX92" fmla="*/ 450427 w 2853126"/>
              <a:gd name="connsiteY92" fmla="*/ 186760 h 1908673"/>
              <a:gd name="connisteX93" fmla="*/ 381212 w 2853126"/>
              <a:gd name="connsiteY93" fmla="*/ 209620 h 1908673"/>
              <a:gd name="connisteX94" fmla="*/ 311997 w 2853126"/>
              <a:gd name="connsiteY94" fmla="*/ 243910 h 1908673"/>
              <a:gd name="connisteX95" fmla="*/ 242782 w 2853126"/>
              <a:gd name="connsiteY95" fmla="*/ 301695 h 1908673"/>
              <a:gd name="connisteX96" fmla="*/ 173567 w 2853126"/>
              <a:gd name="connsiteY96" fmla="*/ 359480 h 1908673"/>
              <a:gd name="connisteX97" fmla="*/ 103717 w 2853126"/>
              <a:gd name="connsiteY97" fmla="*/ 417265 h 1908673"/>
              <a:gd name="connisteX98" fmla="*/ 34502 w 2853126"/>
              <a:gd name="connsiteY98" fmla="*/ 452190 h 1908673"/>
              <a:gd name="connisteX99" fmla="*/ 212 w 2853126"/>
              <a:gd name="connsiteY99" fmla="*/ 452190 h 1908673"/>
            </a:gdLst>
            <a:ahLst/>
            <a:cxnLst>
              <a:cxn ang="0">
                <a:pos x="connisteX0" y="connsiteY0"/>
              </a:cxn>
              <a:cxn ang="0">
                <a:pos x="connisteX1" y="connsiteY1"/>
              </a:cxn>
              <a:cxn ang="0">
                <a:pos x="connisteX2" y="connsiteY2"/>
              </a:cxn>
              <a:cxn ang="0">
                <a:pos x="connisteX3" y="connsiteY3"/>
              </a:cxn>
              <a:cxn ang="0">
                <a:pos x="connisteX4" y="connsiteY4"/>
              </a:cxn>
              <a:cxn ang="0">
                <a:pos x="connisteX5" y="connsiteY5"/>
              </a:cxn>
              <a:cxn ang="0">
                <a:pos x="connisteX6" y="connsiteY6"/>
              </a:cxn>
              <a:cxn ang="0">
                <a:pos x="connisteX7" y="connsiteY7"/>
              </a:cxn>
              <a:cxn ang="0">
                <a:pos x="connisteX8" y="connsiteY8"/>
              </a:cxn>
              <a:cxn ang="0">
                <a:pos x="connisteX9" y="connsiteY9"/>
              </a:cxn>
              <a:cxn ang="0">
                <a:pos x="connisteX10" y="connsiteY10"/>
              </a:cxn>
              <a:cxn ang="0">
                <a:pos x="connisteX11" y="connsiteY11"/>
              </a:cxn>
              <a:cxn ang="0">
                <a:pos x="connisteX12" y="connsiteY12"/>
              </a:cxn>
              <a:cxn ang="0">
                <a:pos x="connisteX13" y="connsiteY13"/>
              </a:cxn>
              <a:cxn ang="0">
                <a:pos x="connisteX14" y="connsiteY14"/>
              </a:cxn>
              <a:cxn ang="0">
                <a:pos x="connisteX15" y="connsiteY15"/>
              </a:cxn>
              <a:cxn ang="0">
                <a:pos x="connisteX16" y="connsiteY16"/>
              </a:cxn>
              <a:cxn ang="0">
                <a:pos x="connisteX17" y="connsiteY17"/>
              </a:cxn>
              <a:cxn ang="0">
                <a:pos x="connisteX18" y="connsiteY18"/>
              </a:cxn>
              <a:cxn ang="0">
                <a:pos x="connisteX19" y="connsiteY19"/>
              </a:cxn>
              <a:cxn ang="0">
                <a:pos x="connisteX20" y="connsiteY20"/>
              </a:cxn>
              <a:cxn ang="0">
                <a:pos x="connisteX21" y="connsiteY21"/>
              </a:cxn>
              <a:cxn ang="0">
                <a:pos x="connisteX22" y="connsiteY22"/>
              </a:cxn>
              <a:cxn ang="0">
                <a:pos x="connisteX23" y="connsiteY23"/>
              </a:cxn>
              <a:cxn ang="0">
                <a:pos x="connisteX24" y="connsiteY24"/>
              </a:cxn>
              <a:cxn ang="0">
                <a:pos x="connisteX25" y="connsiteY25"/>
              </a:cxn>
              <a:cxn ang="0">
                <a:pos x="connisteX26" y="connsiteY26"/>
              </a:cxn>
              <a:cxn ang="0">
                <a:pos x="connisteX27" y="connsiteY27"/>
              </a:cxn>
              <a:cxn ang="0">
                <a:pos x="connisteX28" y="connsiteY28"/>
              </a:cxn>
              <a:cxn ang="0">
                <a:pos x="connisteX29" y="connsiteY29"/>
              </a:cxn>
              <a:cxn ang="0">
                <a:pos x="connisteX30" y="connsiteY30"/>
              </a:cxn>
              <a:cxn ang="0">
                <a:pos x="connisteX31" y="connsiteY31"/>
              </a:cxn>
              <a:cxn ang="0">
                <a:pos x="connisteX32" y="connsiteY32"/>
              </a:cxn>
              <a:cxn ang="0">
                <a:pos x="connisteX33" y="connsiteY33"/>
              </a:cxn>
              <a:cxn ang="0">
                <a:pos x="connisteX34" y="connsiteY34"/>
              </a:cxn>
              <a:cxn ang="0">
                <a:pos x="connisteX35" y="connsiteY35"/>
              </a:cxn>
              <a:cxn ang="0">
                <a:pos x="connisteX36" y="connsiteY36"/>
              </a:cxn>
              <a:cxn ang="0">
                <a:pos x="connisteX37" y="connsiteY37"/>
              </a:cxn>
              <a:cxn ang="0">
                <a:pos x="connisteX38" y="connsiteY38"/>
              </a:cxn>
              <a:cxn ang="0">
                <a:pos x="connisteX39" y="connsiteY39"/>
              </a:cxn>
              <a:cxn ang="0">
                <a:pos x="connisteX40" y="connsiteY40"/>
              </a:cxn>
              <a:cxn ang="0">
                <a:pos x="connisteX41" y="connsiteY41"/>
              </a:cxn>
              <a:cxn ang="0">
                <a:pos x="connisteX42" y="connsiteY42"/>
              </a:cxn>
              <a:cxn ang="0">
                <a:pos x="connisteX43" y="connsiteY43"/>
              </a:cxn>
              <a:cxn ang="0">
                <a:pos x="connisteX44" y="connsiteY44"/>
              </a:cxn>
              <a:cxn ang="0">
                <a:pos x="connisteX45" y="connsiteY45"/>
              </a:cxn>
              <a:cxn ang="0">
                <a:pos x="connisteX46" y="connsiteY46"/>
              </a:cxn>
              <a:cxn ang="0">
                <a:pos x="connisteX47" y="connsiteY47"/>
              </a:cxn>
              <a:cxn ang="0">
                <a:pos x="connisteX48" y="connsiteY48"/>
              </a:cxn>
              <a:cxn ang="0">
                <a:pos x="connisteX49" y="connsiteY49"/>
              </a:cxn>
              <a:cxn ang="0">
                <a:pos x="connisteX50" y="connsiteY50"/>
              </a:cxn>
              <a:cxn ang="0">
                <a:pos x="connisteX51" y="connsiteY51"/>
              </a:cxn>
              <a:cxn ang="0">
                <a:pos x="connisteX52" y="connsiteY52"/>
              </a:cxn>
              <a:cxn ang="0">
                <a:pos x="connisteX53" y="connsiteY53"/>
              </a:cxn>
              <a:cxn ang="0">
                <a:pos x="connisteX54" y="connsiteY54"/>
              </a:cxn>
              <a:cxn ang="0">
                <a:pos x="connisteX55" y="connsiteY55"/>
              </a:cxn>
              <a:cxn ang="0">
                <a:pos x="connisteX56" y="connsiteY56"/>
              </a:cxn>
              <a:cxn ang="0">
                <a:pos x="connisteX57" y="connsiteY57"/>
              </a:cxn>
              <a:cxn ang="0">
                <a:pos x="connisteX58" y="connsiteY58"/>
              </a:cxn>
              <a:cxn ang="0">
                <a:pos x="connisteX59" y="connsiteY59"/>
              </a:cxn>
              <a:cxn ang="0">
                <a:pos x="connisteX60" y="connsiteY60"/>
              </a:cxn>
              <a:cxn ang="0">
                <a:pos x="connisteX61" y="connsiteY61"/>
              </a:cxn>
              <a:cxn ang="0">
                <a:pos x="connisteX62" y="connsiteY62"/>
              </a:cxn>
              <a:cxn ang="0">
                <a:pos x="connisteX63" y="connsiteY63"/>
              </a:cxn>
              <a:cxn ang="0">
                <a:pos x="connisteX64" y="connsiteY64"/>
              </a:cxn>
              <a:cxn ang="0">
                <a:pos x="connisteX65" y="connsiteY65"/>
              </a:cxn>
              <a:cxn ang="0">
                <a:pos x="connisteX66" y="connsiteY66"/>
              </a:cxn>
              <a:cxn ang="0">
                <a:pos x="connisteX67" y="connsiteY67"/>
              </a:cxn>
              <a:cxn ang="0">
                <a:pos x="connisteX68" y="connsiteY68"/>
              </a:cxn>
              <a:cxn ang="0">
                <a:pos x="connisteX69" y="connsiteY69"/>
              </a:cxn>
              <a:cxn ang="0">
                <a:pos x="connisteX70" y="connsiteY70"/>
              </a:cxn>
              <a:cxn ang="0">
                <a:pos x="connisteX71" y="connsiteY71"/>
              </a:cxn>
              <a:cxn ang="0">
                <a:pos x="connisteX72" y="connsiteY72"/>
              </a:cxn>
              <a:cxn ang="0">
                <a:pos x="connisteX73" y="connsiteY73"/>
              </a:cxn>
              <a:cxn ang="0">
                <a:pos x="connisteX74" y="connsiteY74"/>
              </a:cxn>
              <a:cxn ang="0">
                <a:pos x="connisteX75" y="connsiteY75"/>
              </a:cxn>
              <a:cxn ang="0">
                <a:pos x="connisteX76" y="connsiteY76"/>
              </a:cxn>
              <a:cxn ang="0">
                <a:pos x="connisteX77" y="connsiteY77"/>
              </a:cxn>
              <a:cxn ang="0">
                <a:pos x="connisteX78" y="connsiteY78"/>
              </a:cxn>
              <a:cxn ang="0">
                <a:pos x="connisteX79" y="connsiteY79"/>
              </a:cxn>
              <a:cxn ang="0">
                <a:pos x="connisteX80" y="connsiteY80"/>
              </a:cxn>
              <a:cxn ang="0">
                <a:pos x="connisteX81" y="connsiteY81"/>
              </a:cxn>
              <a:cxn ang="0">
                <a:pos x="connisteX82" y="connsiteY82"/>
              </a:cxn>
              <a:cxn ang="0">
                <a:pos x="connisteX83" y="connsiteY83"/>
              </a:cxn>
              <a:cxn ang="0">
                <a:pos x="connisteX84" y="connsiteY84"/>
              </a:cxn>
              <a:cxn ang="0">
                <a:pos x="connisteX85" y="connsiteY85"/>
              </a:cxn>
              <a:cxn ang="0">
                <a:pos x="connisteX86" y="connsiteY86"/>
              </a:cxn>
              <a:cxn ang="0">
                <a:pos x="connisteX87" y="connsiteY87"/>
              </a:cxn>
              <a:cxn ang="0">
                <a:pos x="connisteX88" y="connsiteY88"/>
              </a:cxn>
              <a:cxn ang="0">
                <a:pos x="connisteX89" y="connsiteY89"/>
              </a:cxn>
              <a:cxn ang="0">
                <a:pos x="connisteX90" y="connsiteY90"/>
              </a:cxn>
              <a:cxn ang="0">
                <a:pos x="connisteX91" y="connsiteY91"/>
              </a:cxn>
              <a:cxn ang="0">
                <a:pos x="connisteX92" y="connsiteY92"/>
              </a:cxn>
              <a:cxn ang="0">
                <a:pos x="connisteX93" y="connsiteY93"/>
              </a:cxn>
              <a:cxn ang="0">
                <a:pos x="connisteX94" y="connsiteY94"/>
              </a:cxn>
              <a:cxn ang="0">
                <a:pos x="connisteX95" y="connsiteY95"/>
              </a:cxn>
              <a:cxn ang="0">
                <a:pos x="connisteX96" y="connsiteY96"/>
              </a:cxn>
              <a:cxn ang="0">
                <a:pos x="connisteX97" y="connsiteY97"/>
              </a:cxn>
              <a:cxn ang="0">
                <a:pos x="connisteX98" y="connsiteY98"/>
              </a:cxn>
              <a:cxn ang="0">
                <a:pos x="connisteX99" y="connsiteY99"/>
              </a:cxn>
            </a:cxnLst>
            <a:rect l="l" t="t" r="r" b="b"/>
            <a:pathLst>
              <a:path w="2853127" h="1908673">
                <a:moveTo>
                  <a:pt x="213" y="452191"/>
                </a:moveTo>
                <a:cubicBezTo>
                  <a:pt x="-2327" y="466161"/>
                  <a:pt x="18628" y="493466"/>
                  <a:pt x="23073" y="521406"/>
                </a:cubicBezTo>
                <a:cubicBezTo>
                  <a:pt x="27518" y="549346"/>
                  <a:pt x="16088" y="562681"/>
                  <a:pt x="23073" y="590621"/>
                </a:cubicBezTo>
                <a:cubicBezTo>
                  <a:pt x="30058" y="618561"/>
                  <a:pt x="46568" y="631896"/>
                  <a:pt x="57998" y="659836"/>
                </a:cubicBezTo>
                <a:cubicBezTo>
                  <a:pt x="69428" y="687776"/>
                  <a:pt x="62443" y="703651"/>
                  <a:pt x="80858" y="729051"/>
                </a:cubicBezTo>
                <a:cubicBezTo>
                  <a:pt x="99273" y="754451"/>
                  <a:pt x="122133" y="765881"/>
                  <a:pt x="150073" y="786836"/>
                </a:cubicBezTo>
                <a:cubicBezTo>
                  <a:pt x="178013" y="807791"/>
                  <a:pt x="191348" y="821761"/>
                  <a:pt x="219288" y="833191"/>
                </a:cubicBezTo>
                <a:cubicBezTo>
                  <a:pt x="247228" y="844621"/>
                  <a:pt x="256118" y="842081"/>
                  <a:pt x="288503" y="844621"/>
                </a:cubicBezTo>
                <a:cubicBezTo>
                  <a:pt x="320888" y="847161"/>
                  <a:pt x="348828" y="842081"/>
                  <a:pt x="381213" y="844621"/>
                </a:cubicBezTo>
                <a:cubicBezTo>
                  <a:pt x="413598" y="847161"/>
                  <a:pt x="422488" y="851606"/>
                  <a:pt x="450428" y="856051"/>
                </a:cubicBezTo>
                <a:cubicBezTo>
                  <a:pt x="478368" y="860496"/>
                  <a:pt x="489798" y="860496"/>
                  <a:pt x="519643" y="867481"/>
                </a:cubicBezTo>
                <a:cubicBezTo>
                  <a:pt x="549488" y="874466"/>
                  <a:pt x="570443" y="886531"/>
                  <a:pt x="600288" y="890976"/>
                </a:cubicBezTo>
                <a:cubicBezTo>
                  <a:pt x="630133" y="895421"/>
                  <a:pt x="641563" y="886531"/>
                  <a:pt x="669503" y="890976"/>
                </a:cubicBezTo>
                <a:cubicBezTo>
                  <a:pt x="697443" y="895421"/>
                  <a:pt x="711413" y="909391"/>
                  <a:pt x="739353" y="913836"/>
                </a:cubicBezTo>
                <a:cubicBezTo>
                  <a:pt x="767293" y="918281"/>
                  <a:pt x="780628" y="913836"/>
                  <a:pt x="808568" y="913836"/>
                </a:cubicBezTo>
                <a:cubicBezTo>
                  <a:pt x="836508" y="913836"/>
                  <a:pt x="847938" y="913836"/>
                  <a:pt x="877783" y="913836"/>
                </a:cubicBezTo>
                <a:cubicBezTo>
                  <a:pt x="907628" y="913836"/>
                  <a:pt x="926043" y="913836"/>
                  <a:pt x="958428" y="913836"/>
                </a:cubicBezTo>
                <a:cubicBezTo>
                  <a:pt x="990813" y="913836"/>
                  <a:pt x="1009228" y="913836"/>
                  <a:pt x="1039073" y="913836"/>
                </a:cubicBezTo>
                <a:cubicBezTo>
                  <a:pt x="1068918" y="913836"/>
                  <a:pt x="1078443" y="913836"/>
                  <a:pt x="1108288" y="913836"/>
                </a:cubicBezTo>
                <a:cubicBezTo>
                  <a:pt x="1138133" y="913836"/>
                  <a:pt x="1157183" y="906851"/>
                  <a:pt x="1189568" y="913836"/>
                </a:cubicBezTo>
                <a:cubicBezTo>
                  <a:pt x="1221953" y="920821"/>
                  <a:pt x="1235923" y="930346"/>
                  <a:pt x="1270213" y="948761"/>
                </a:cubicBezTo>
                <a:cubicBezTo>
                  <a:pt x="1304503" y="967176"/>
                  <a:pt x="1329903" y="990036"/>
                  <a:pt x="1362288" y="1005911"/>
                </a:cubicBezTo>
                <a:cubicBezTo>
                  <a:pt x="1394673" y="1021786"/>
                  <a:pt x="1401658" y="1010991"/>
                  <a:pt x="1431503" y="1029406"/>
                </a:cubicBezTo>
                <a:cubicBezTo>
                  <a:pt x="1461348" y="1047821"/>
                  <a:pt x="1482938" y="1070681"/>
                  <a:pt x="1512783" y="1098621"/>
                </a:cubicBezTo>
                <a:cubicBezTo>
                  <a:pt x="1542628" y="1126561"/>
                  <a:pt x="1563583" y="1137991"/>
                  <a:pt x="1581998" y="1167836"/>
                </a:cubicBezTo>
                <a:cubicBezTo>
                  <a:pt x="1600413" y="1197681"/>
                  <a:pt x="1600413" y="1218636"/>
                  <a:pt x="1604858" y="1248481"/>
                </a:cubicBezTo>
                <a:cubicBezTo>
                  <a:pt x="1609303" y="1278326"/>
                  <a:pt x="1604858" y="1289756"/>
                  <a:pt x="1604858" y="1317696"/>
                </a:cubicBezTo>
                <a:cubicBezTo>
                  <a:pt x="1604858" y="1345636"/>
                  <a:pt x="1604858" y="1359606"/>
                  <a:pt x="1604858" y="1387546"/>
                </a:cubicBezTo>
                <a:cubicBezTo>
                  <a:pt x="1604858" y="1415486"/>
                  <a:pt x="1604858" y="1428821"/>
                  <a:pt x="1604858" y="1456761"/>
                </a:cubicBezTo>
                <a:cubicBezTo>
                  <a:pt x="1604858" y="1484701"/>
                  <a:pt x="1604858" y="1496131"/>
                  <a:pt x="1604858" y="1525976"/>
                </a:cubicBezTo>
                <a:cubicBezTo>
                  <a:pt x="1604858" y="1555821"/>
                  <a:pt x="1600413" y="1576776"/>
                  <a:pt x="1604858" y="1606621"/>
                </a:cubicBezTo>
                <a:cubicBezTo>
                  <a:pt x="1609303" y="1636466"/>
                  <a:pt x="1613748" y="1645991"/>
                  <a:pt x="1627718" y="1675836"/>
                </a:cubicBezTo>
                <a:cubicBezTo>
                  <a:pt x="1641688" y="1705681"/>
                  <a:pt x="1651213" y="1726636"/>
                  <a:pt x="1674073" y="1756481"/>
                </a:cubicBezTo>
                <a:cubicBezTo>
                  <a:pt x="1696933" y="1786326"/>
                  <a:pt x="1715348" y="1809186"/>
                  <a:pt x="1743288" y="1825696"/>
                </a:cubicBezTo>
                <a:cubicBezTo>
                  <a:pt x="1771228" y="1842206"/>
                  <a:pt x="1782658" y="1830776"/>
                  <a:pt x="1812503" y="1837761"/>
                </a:cubicBezTo>
                <a:cubicBezTo>
                  <a:pt x="1842348" y="1844746"/>
                  <a:pt x="1863938" y="1856176"/>
                  <a:pt x="1893783" y="1860621"/>
                </a:cubicBezTo>
                <a:cubicBezTo>
                  <a:pt x="1923628" y="1865066"/>
                  <a:pt x="1933153" y="1860621"/>
                  <a:pt x="1962998" y="1860621"/>
                </a:cubicBezTo>
                <a:cubicBezTo>
                  <a:pt x="1992843" y="1860621"/>
                  <a:pt x="2013798" y="1865066"/>
                  <a:pt x="2043643" y="1860621"/>
                </a:cubicBezTo>
                <a:cubicBezTo>
                  <a:pt x="2073488" y="1856176"/>
                  <a:pt x="2084918" y="1849191"/>
                  <a:pt x="2112858" y="1837761"/>
                </a:cubicBezTo>
                <a:cubicBezTo>
                  <a:pt x="2140798" y="1826331"/>
                  <a:pt x="2154133" y="1814266"/>
                  <a:pt x="2182073" y="1802836"/>
                </a:cubicBezTo>
                <a:cubicBezTo>
                  <a:pt x="2210013" y="1791406"/>
                  <a:pt x="2221443" y="1784421"/>
                  <a:pt x="2251288" y="1779976"/>
                </a:cubicBezTo>
                <a:cubicBezTo>
                  <a:pt x="2281133" y="1775531"/>
                  <a:pt x="2297643" y="1779976"/>
                  <a:pt x="2332568" y="1779976"/>
                </a:cubicBezTo>
                <a:cubicBezTo>
                  <a:pt x="2367493" y="1779976"/>
                  <a:pt x="2390353" y="1771086"/>
                  <a:pt x="2424643" y="1779976"/>
                </a:cubicBezTo>
                <a:cubicBezTo>
                  <a:pt x="2458933" y="1788866"/>
                  <a:pt x="2475443" y="1811726"/>
                  <a:pt x="2505288" y="1825696"/>
                </a:cubicBezTo>
                <a:cubicBezTo>
                  <a:pt x="2535133" y="1839666"/>
                  <a:pt x="2546563" y="1835221"/>
                  <a:pt x="2574503" y="1849191"/>
                </a:cubicBezTo>
                <a:cubicBezTo>
                  <a:pt x="2602443" y="1863161"/>
                  <a:pt x="2615778" y="1884116"/>
                  <a:pt x="2643718" y="1895546"/>
                </a:cubicBezTo>
                <a:cubicBezTo>
                  <a:pt x="2671658" y="1906976"/>
                  <a:pt x="2685628" y="1911421"/>
                  <a:pt x="2713568" y="1906976"/>
                </a:cubicBezTo>
                <a:cubicBezTo>
                  <a:pt x="2741508" y="1902531"/>
                  <a:pt x="2764368" y="1893006"/>
                  <a:pt x="2782783" y="1872051"/>
                </a:cubicBezTo>
                <a:cubicBezTo>
                  <a:pt x="2801198" y="1851096"/>
                  <a:pt x="2798658" y="1832681"/>
                  <a:pt x="2805643" y="1802836"/>
                </a:cubicBezTo>
                <a:cubicBezTo>
                  <a:pt x="2812628" y="1772991"/>
                  <a:pt x="2812628" y="1754576"/>
                  <a:pt x="2817073" y="1722191"/>
                </a:cubicBezTo>
                <a:cubicBezTo>
                  <a:pt x="2821518" y="1689806"/>
                  <a:pt x="2825963" y="1671391"/>
                  <a:pt x="2828503" y="1641546"/>
                </a:cubicBezTo>
                <a:cubicBezTo>
                  <a:pt x="2831043" y="1611701"/>
                  <a:pt x="2828503" y="1599636"/>
                  <a:pt x="2828503" y="1571696"/>
                </a:cubicBezTo>
                <a:cubicBezTo>
                  <a:pt x="2828503" y="1543756"/>
                  <a:pt x="2828503" y="1534866"/>
                  <a:pt x="2828503" y="1502481"/>
                </a:cubicBezTo>
                <a:cubicBezTo>
                  <a:pt x="2828503" y="1470096"/>
                  <a:pt x="2825963" y="1444696"/>
                  <a:pt x="2828503" y="1410406"/>
                </a:cubicBezTo>
                <a:cubicBezTo>
                  <a:pt x="2831043" y="1376116"/>
                  <a:pt x="2836123" y="1362146"/>
                  <a:pt x="2840568" y="1329761"/>
                </a:cubicBezTo>
                <a:cubicBezTo>
                  <a:pt x="2845013" y="1297376"/>
                  <a:pt x="2849458" y="1280866"/>
                  <a:pt x="2851998" y="1248481"/>
                </a:cubicBezTo>
                <a:cubicBezTo>
                  <a:pt x="2854538" y="1216096"/>
                  <a:pt x="2851998" y="1197681"/>
                  <a:pt x="2851998" y="1167836"/>
                </a:cubicBezTo>
                <a:cubicBezTo>
                  <a:pt x="2851998" y="1137991"/>
                  <a:pt x="2851998" y="1126561"/>
                  <a:pt x="2851998" y="1098621"/>
                </a:cubicBezTo>
                <a:cubicBezTo>
                  <a:pt x="2851998" y="1070681"/>
                  <a:pt x="2851998" y="1057346"/>
                  <a:pt x="2851998" y="1029406"/>
                </a:cubicBezTo>
                <a:cubicBezTo>
                  <a:pt x="2851998" y="1001466"/>
                  <a:pt x="2851998" y="988131"/>
                  <a:pt x="2851998" y="960191"/>
                </a:cubicBezTo>
                <a:cubicBezTo>
                  <a:pt x="2851998" y="932251"/>
                  <a:pt x="2851998" y="918916"/>
                  <a:pt x="2851998" y="890976"/>
                </a:cubicBezTo>
                <a:cubicBezTo>
                  <a:pt x="2851998" y="863036"/>
                  <a:pt x="2854538" y="849701"/>
                  <a:pt x="2851998" y="821761"/>
                </a:cubicBezTo>
                <a:cubicBezTo>
                  <a:pt x="2849458" y="793821"/>
                  <a:pt x="2843108" y="779851"/>
                  <a:pt x="2840568" y="751911"/>
                </a:cubicBezTo>
                <a:cubicBezTo>
                  <a:pt x="2838028" y="723971"/>
                  <a:pt x="2847553" y="710636"/>
                  <a:pt x="2840568" y="682696"/>
                </a:cubicBezTo>
                <a:cubicBezTo>
                  <a:pt x="2833583" y="654756"/>
                  <a:pt x="2819613" y="643326"/>
                  <a:pt x="2805643" y="613481"/>
                </a:cubicBezTo>
                <a:cubicBezTo>
                  <a:pt x="2791673" y="583636"/>
                  <a:pt x="2792308" y="569666"/>
                  <a:pt x="2771353" y="532836"/>
                </a:cubicBezTo>
                <a:cubicBezTo>
                  <a:pt x="2750398" y="496006"/>
                  <a:pt x="2724363" y="465526"/>
                  <a:pt x="2701503" y="428696"/>
                </a:cubicBezTo>
                <a:cubicBezTo>
                  <a:pt x="2678643" y="391866"/>
                  <a:pt x="2681183" y="382341"/>
                  <a:pt x="2655783" y="348051"/>
                </a:cubicBezTo>
                <a:cubicBezTo>
                  <a:pt x="2630383" y="313761"/>
                  <a:pt x="2604348" y="285821"/>
                  <a:pt x="2574503" y="255976"/>
                </a:cubicBezTo>
                <a:cubicBezTo>
                  <a:pt x="2544658" y="226131"/>
                  <a:pt x="2535133" y="223591"/>
                  <a:pt x="2505288" y="198191"/>
                </a:cubicBezTo>
                <a:cubicBezTo>
                  <a:pt x="2475443" y="172791"/>
                  <a:pt x="2457028" y="151836"/>
                  <a:pt x="2424643" y="128976"/>
                </a:cubicBezTo>
                <a:cubicBezTo>
                  <a:pt x="2392258" y="106116"/>
                  <a:pt x="2376383" y="103576"/>
                  <a:pt x="2343998" y="82621"/>
                </a:cubicBezTo>
                <a:cubicBezTo>
                  <a:pt x="2311613" y="61666"/>
                  <a:pt x="2297643" y="40711"/>
                  <a:pt x="2262718" y="24836"/>
                </a:cubicBezTo>
                <a:cubicBezTo>
                  <a:pt x="2227793" y="8961"/>
                  <a:pt x="2214458" y="6421"/>
                  <a:pt x="2170643" y="1976"/>
                </a:cubicBezTo>
                <a:cubicBezTo>
                  <a:pt x="2126828" y="-2469"/>
                  <a:pt x="2083013" y="1976"/>
                  <a:pt x="2043643" y="1976"/>
                </a:cubicBezTo>
                <a:cubicBezTo>
                  <a:pt x="2004273" y="1976"/>
                  <a:pt x="2015703" y="1976"/>
                  <a:pt x="1974428" y="1976"/>
                </a:cubicBezTo>
                <a:cubicBezTo>
                  <a:pt x="1933153" y="1976"/>
                  <a:pt x="1882353" y="1976"/>
                  <a:pt x="1835998" y="1976"/>
                </a:cubicBezTo>
                <a:cubicBezTo>
                  <a:pt x="1789643" y="1976"/>
                  <a:pt x="1785198" y="1976"/>
                  <a:pt x="1743288" y="1976"/>
                </a:cubicBezTo>
                <a:cubicBezTo>
                  <a:pt x="1701378" y="1976"/>
                  <a:pt x="1664548" y="1976"/>
                  <a:pt x="1627718" y="1976"/>
                </a:cubicBezTo>
                <a:cubicBezTo>
                  <a:pt x="1590888" y="1976"/>
                  <a:pt x="1592793" y="1976"/>
                  <a:pt x="1558503" y="1976"/>
                </a:cubicBezTo>
                <a:cubicBezTo>
                  <a:pt x="1524213" y="1976"/>
                  <a:pt x="1489288" y="1976"/>
                  <a:pt x="1454998" y="1976"/>
                </a:cubicBezTo>
                <a:cubicBezTo>
                  <a:pt x="1420708" y="1976"/>
                  <a:pt x="1413723" y="-2469"/>
                  <a:pt x="1385783" y="1976"/>
                </a:cubicBezTo>
                <a:cubicBezTo>
                  <a:pt x="1357843" y="6421"/>
                  <a:pt x="1348953" y="20391"/>
                  <a:pt x="1316568" y="24836"/>
                </a:cubicBezTo>
                <a:cubicBezTo>
                  <a:pt x="1284183" y="29281"/>
                  <a:pt x="1263228" y="24836"/>
                  <a:pt x="1223858" y="24836"/>
                </a:cubicBezTo>
                <a:cubicBezTo>
                  <a:pt x="1184488" y="24836"/>
                  <a:pt x="1157183" y="24836"/>
                  <a:pt x="1120353" y="24836"/>
                </a:cubicBezTo>
                <a:cubicBezTo>
                  <a:pt x="1083523" y="24836"/>
                  <a:pt x="1068918" y="24836"/>
                  <a:pt x="1039073" y="24836"/>
                </a:cubicBezTo>
                <a:cubicBezTo>
                  <a:pt x="1009228" y="24836"/>
                  <a:pt x="1002243" y="22296"/>
                  <a:pt x="969858" y="24836"/>
                </a:cubicBezTo>
                <a:cubicBezTo>
                  <a:pt x="937473" y="27376"/>
                  <a:pt x="912708" y="29281"/>
                  <a:pt x="877783" y="36266"/>
                </a:cubicBezTo>
                <a:cubicBezTo>
                  <a:pt x="842858" y="43251"/>
                  <a:pt x="831428" y="52776"/>
                  <a:pt x="796503" y="59761"/>
                </a:cubicBezTo>
                <a:cubicBezTo>
                  <a:pt x="761578" y="66746"/>
                  <a:pt x="741258" y="64206"/>
                  <a:pt x="704428" y="71191"/>
                </a:cubicBezTo>
                <a:cubicBezTo>
                  <a:pt x="667598" y="78176"/>
                  <a:pt x="647278" y="82621"/>
                  <a:pt x="612353" y="94051"/>
                </a:cubicBezTo>
                <a:cubicBezTo>
                  <a:pt x="577428" y="105481"/>
                  <a:pt x="563458" y="110561"/>
                  <a:pt x="531073" y="128976"/>
                </a:cubicBezTo>
                <a:cubicBezTo>
                  <a:pt x="498688" y="147391"/>
                  <a:pt x="480273" y="170886"/>
                  <a:pt x="450428" y="186761"/>
                </a:cubicBezTo>
                <a:cubicBezTo>
                  <a:pt x="420583" y="202636"/>
                  <a:pt x="409153" y="198191"/>
                  <a:pt x="381213" y="209621"/>
                </a:cubicBezTo>
                <a:cubicBezTo>
                  <a:pt x="353273" y="221051"/>
                  <a:pt x="339938" y="225496"/>
                  <a:pt x="311998" y="243911"/>
                </a:cubicBezTo>
                <a:cubicBezTo>
                  <a:pt x="284058" y="262326"/>
                  <a:pt x="270723" y="278836"/>
                  <a:pt x="242783" y="301696"/>
                </a:cubicBezTo>
                <a:cubicBezTo>
                  <a:pt x="214843" y="324556"/>
                  <a:pt x="201508" y="336621"/>
                  <a:pt x="173568" y="359481"/>
                </a:cubicBezTo>
                <a:cubicBezTo>
                  <a:pt x="145628" y="382341"/>
                  <a:pt x="131658" y="398851"/>
                  <a:pt x="103718" y="417266"/>
                </a:cubicBezTo>
                <a:cubicBezTo>
                  <a:pt x="75778" y="435681"/>
                  <a:pt x="55458" y="445206"/>
                  <a:pt x="34503" y="452191"/>
                </a:cubicBezTo>
                <a:cubicBezTo>
                  <a:pt x="13548" y="459176"/>
                  <a:pt x="2753" y="438221"/>
                  <a:pt x="213" y="452191"/>
                </a:cubicBezTo>
                <a:close/>
              </a:path>
            </a:pathLst>
          </a:cu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47" name="Text Box 46"/>
          <p:cNvSpPr txBox="1"/>
          <p:nvPr/>
        </p:nvSpPr>
        <p:spPr>
          <a:xfrm>
            <a:off x="3484245" y="1691005"/>
            <a:ext cx="5226050" cy="2306955"/>
          </a:xfrm>
          <a:prstGeom prst="rect">
            <a:avLst/>
          </a:prstGeom>
          <a:noFill/>
        </p:spPr>
        <p:txBody>
          <a:bodyPr wrap="square" rtlCol="0">
            <a:spAutoFit/>
          </a:bodyPr>
          <a:lstStyle/>
          <a:p>
            <a:pPr algn="just"/>
            <a:r>
              <a:rPr lang="it-IT" altLang="en-US" dirty="0">
                <a:latin typeface="Arial" panose="020B0604020202020204" pitchFamily="34" charset="0"/>
                <a:cs typeface="Arial" panose="020B0604020202020204" pitchFamily="34" charset="0"/>
              </a:rPr>
              <a:t>Il Natale, viene festeggiato il 7 di Dicembre. L'avvento viene rispettato per quaranta giorni e quindi non si mangia carne, pollame o </a:t>
            </a:r>
            <a:r>
              <a:rPr lang="it-IT" altLang="en-US" dirty="0" err="1">
                <a:latin typeface="Arial" panose="020B0604020202020204" pitchFamily="34" charset="0"/>
                <a:cs typeface="Arial" panose="020B0604020202020204" pitchFamily="34" charset="0"/>
              </a:rPr>
              <a:t>potti</a:t>
            </a:r>
            <a:r>
              <a:rPr lang="it-IT" altLang="en-US" dirty="0">
                <a:latin typeface="Arial" panose="020B0604020202020204" pitchFamily="34" charset="0"/>
                <a:cs typeface="Arial" panose="020B0604020202020204" pitchFamily="34" charset="0"/>
              </a:rPr>
              <a:t> di latteria. La mattina di Natale si fa visita agli amici ed ai </a:t>
            </a:r>
            <a:r>
              <a:rPr lang="it-IT" altLang="en-US" dirty="0" smtClean="0">
                <a:latin typeface="Arial" panose="020B0604020202020204" pitchFamily="34" charset="0"/>
                <a:cs typeface="Arial" panose="020B0604020202020204" pitchFamily="34" charset="0"/>
              </a:rPr>
              <a:t>vicini </a:t>
            </a:r>
            <a:r>
              <a:rPr lang="it-IT" altLang="en-US" dirty="0">
                <a:latin typeface="Arial" panose="020B0604020202020204" pitchFamily="34" charset="0"/>
                <a:cs typeface="Arial" panose="020B0604020202020204" pitchFamily="34" charset="0"/>
              </a:rPr>
              <a:t>portando loro dei biscotti di pastafrolla da mangiare con una bevanda chiamata</a:t>
            </a:r>
            <a:r>
              <a:rPr lang="it-IT" altLang="en-US" b="1" dirty="0">
                <a:solidFill>
                  <a:srgbClr val="D81E05"/>
                </a:solidFill>
                <a:latin typeface="Arial" panose="020B0604020202020204" pitchFamily="34" charset="0"/>
                <a:cs typeface="Arial" panose="020B0604020202020204" pitchFamily="34" charset="0"/>
              </a:rPr>
              <a:t> “</a:t>
            </a:r>
            <a:r>
              <a:rPr lang="it-IT" altLang="en-US" b="1" dirty="0" err="1">
                <a:solidFill>
                  <a:srgbClr val="D81E05"/>
                </a:solidFill>
                <a:latin typeface="Arial" panose="020B0604020202020204" pitchFamily="34" charset="0"/>
                <a:cs typeface="Arial" panose="020B0604020202020204" pitchFamily="34" charset="0"/>
              </a:rPr>
              <a:t>Kaik</a:t>
            </a:r>
            <a:r>
              <a:rPr lang="it-IT" altLang="en-US" b="1" dirty="0">
                <a:solidFill>
                  <a:srgbClr val="D81E05"/>
                </a:solidFill>
                <a:latin typeface="Arial" panose="020B0604020202020204" pitchFamily="34" charset="0"/>
                <a:cs typeface="Arial" panose="020B0604020202020204" pitchFamily="34" charset="0"/>
              </a:rPr>
              <a:t>”.</a:t>
            </a:r>
            <a:r>
              <a:rPr lang="it-IT" altLang="en-US" dirty="0">
                <a:latin typeface="Arial" panose="020B0604020202020204" pitchFamily="34" charset="0"/>
                <a:cs typeface="Arial" panose="020B0604020202020204" pitchFamily="34" charset="0"/>
              </a:rPr>
              <a:t> Il giorno di Natale è un giorno di festa pubblica per tutti i cristiani.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s 11"/>
          <p:cNvSpPr/>
          <p:nvPr/>
        </p:nvSpPr>
        <p:spPr>
          <a:xfrm>
            <a:off x="0" y="0"/>
            <a:ext cx="12191365" cy="6866890"/>
          </a:xfrm>
          <a:prstGeom prst="rect">
            <a:avLst/>
          </a:prstGeom>
          <a:noFill/>
          <a:ln w="76200">
            <a:solidFill>
              <a:srgbClr val="B20B1F"/>
            </a:solidFill>
          </a:ln>
          <a:extLst>
            <a:ext uri="{909E8E84-426E-40DD-AFC4-6F175D3DCCD1}">
              <a14:hiddenFill xmlns:a14="http://schemas.microsoft.com/office/drawing/2010/main">
                <a:solidFill>
                  <a:srgbClr val="F6FBF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255770" y="710565"/>
            <a:ext cx="3679825" cy="950595"/>
          </a:xfrm>
        </p:spPr>
        <p:txBody>
          <a:bodyPr/>
          <a:lstStyle/>
          <a:p>
            <a:r>
              <a:rPr lang="it-IT" altLang="en-US" sz="5400">
                <a:solidFill>
                  <a:srgbClr val="1A8954"/>
                </a:solidFill>
                <a:latin typeface="Berlin Sans FB Demi" panose="020E0802020502020306" charset="0"/>
                <a:cs typeface="Berlin Sans FB Demi" panose="020E0802020502020306" charset="0"/>
              </a:rPr>
              <a:t>UNGHERIA</a:t>
            </a:r>
          </a:p>
        </p:txBody>
      </p:sp>
      <p:pic>
        <p:nvPicPr>
          <p:cNvPr id="11" name="Content Placeholder 10" descr="589-5890763_natale-fai-da-te-ornamenti-natalizi-decorazioni-di"/>
          <p:cNvPicPr>
            <a:picLocks noGrp="1" noChangeAspect="1"/>
          </p:cNvPicPr>
          <p:nvPr>
            <p:ph idx="1"/>
          </p:nvPr>
        </p:nvPicPr>
        <p:blipFill>
          <a:blip r:embed="rId2"/>
          <a:srcRect r="54520" b="39397"/>
          <a:stretch>
            <a:fillRect/>
          </a:stretch>
        </p:blipFill>
        <p:spPr>
          <a:xfrm>
            <a:off x="-179705" y="130175"/>
            <a:ext cx="1628775" cy="2262505"/>
          </a:xfrm>
          <a:prstGeom prst="rect">
            <a:avLst/>
          </a:prstGeom>
        </p:spPr>
      </p:pic>
      <p:pic>
        <p:nvPicPr>
          <p:cNvPr id="14" name="Content Placeholder 10" descr="589-5890763_natale-fai-da-te-ornamenti-natalizi-decorazioni-di"/>
          <p:cNvPicPr>
            <a:picLocks noChangeAspect="1"/>
          </p:cNvPicPr>
          <p:nvPr/>
        </p:nvPicPr>
        <p:blipFill>
          <a:blip r:embed="rId2"/>
          <a:srcRect l="41366" t="29902" r="423" b="-829"/>
          <a:stretch>
            <a:fillRect/>
          </a:stretch>
        </p:blipFill>
        <p:spPr>
          <a:xfrm>
            <a:off x="10252710" y="4210050"/>
            <a:ext cx="2084705" cy="2647950"/>
          </a:xfrm>
          <a:prstGeom prst="rect">
            <a:avLst/>
          </a:prstGeom>
        </p:spPr>
      </p:pic>
      <p:sp>
        <p:nvSpPr>
          <p:cNvPr id="15" name="Rectangles 14"/>
          <p:cNvSpPr/>
          <p:nvPr/>
        </p:nvSpPr>
        <p:spPr>
          <a:xfrm>
            <a:off x="970280" y="1661160"/>
            <a:ext cx="953770" cy="10140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5"/>
          <p:cNvSpPr txBox="1"/>
          <p:nvPr/>
        </p:nvSpPr>
        <p:spPr>
          <a:xfrm>
            <a:off x="1924050" y="1935480"/>
            <a:ext cx="8345170" cy="3415030"/>
          </a:xfrm>
          <a:prstGeom prst="rect">
            <a:avLst/>
          </a:prstGeom>
          <a:noFill/>
        </p:spPr>
        <p:txBody>
          <a:bodyPr wrap="square" rtlCol="0">
            <a:spAutoFit/>
          </a:bodyPr>
          <a:lstStyle/>
          <a:p>
            <a:pPr algn="just"/>
            <a:r>
              <a:rPr lang="it-IT" altLang="en-US" b="1" dirty="0" err="1" smtClean="0">
                <a:solidFill>
                  <a:srgbClr val="C00000"/>
                </a:solidFill>
                <a:latin typeface="Arial" panose="020B0604020202020204" pitchFamily="34" charset="0"/>
                <a:cs typeface="Arial" panose="020B0604020202020204" pitchFamily="34" charset="0"/>
              </a:rPr>
              <a:t>S.Nicola</a:t>
            </a:r>
            <a:r>
              <a:rPr lang="it-IT" altLang="en-US" b="1" dirty="0" smtClean="0">
                <a:solidFill>
                  <a:srgbClr val="C00000"/>
                </a:solidFill>
                <a:latin typeface="Arial" panose="020B0604020202020204" pitchFamily="34" charset="0"/>
                <a:cs typeface="Arial" panose="020B0604020202020204" pitchFamily="34" charset="0"/>
              </a:rPr>
              <a:t> </a:t>
            </a:r>
            <a:r>
              <a:rPr lang="it-IT" altLang="en-US" dirty="0" smtClean="0">
                <a:latin typeface="Arial" panose="020B0604020202020204" pitchFamily="34" charset="0"/>
                <a:cs typeface="Arial" panose="020B0604020202020204" pitchFamily="34" charset="0"/>
              </a:rPr>
              <a:t>- </a:t>
            </a:r>
            <a:r>
              <a:rPr lang="it-IT" altLang="en-US" dirty="0">
                <a:latin typeface="Arial" panose="020B0604020202020204" pitchFamily="34" charset="0"/>
                <a:cs typeface="Arial" panose="020B0604020202020204" pitchFamily="34" charset="0"/>
              </a:rPr>
              <a:t>in ungherese: </a:t>
            </a:r>
            <a:r>
              <a:rPr lang="it-IT" altLang="en-US" dirty="0" err="1">
                <a:latin typeface="Arial" panose="020B0604020202020204" pitchFamily="34" charset="0"/>
                <a:cs typeface="Arial" panose="020B0604020202020204" pitchFamily="34" charset="0"/>
              </a:rPr>
              <a:t>Miklòs</a:t>
            </a:r>
            <a:r>
              <a:rPr lang="it-IT" altLang="en-US" dirty="0">
                <a:latin typeface="Arial" panose="020B0604020202020204" pitchFamily="34" charset="0"/>
                <a:cs typeface="Arial" panose="020B0604020202020204" pitchFamily="34" charset="0"/>
              </a:rPr>
              <a:t>, da cui viene il nome </a:t>
            </a:r>
            <a:r>
              <a:rPr lang="it-IT" altLang="en-US" dirty="0" err="1">
                <a:latin typeface="Arial" panose="020B0604020202020204" pitchFamily="34" charset="0"/>
                <a:cs typeface="Arial" panose="020B0604020202020204" pitchFamily="34" charset="0"/>
              </a:rPr>
              <a:t>Mikulàs</a:t>
            </a:r>
            <a:r>
              <a:rPr lang="it-IT" altLang="en-US" dirty="0">
                <a:latin typeface="Arial" panose="020B0604020202020204" pitchFamily="34" charset="0"/>
                <a:cs typeface="Arial" panose="020B0604020202020204" pitchFamily="34" charset="0"/>
              </a:rPr>
              <a:t>, che viene inteso come </a:t>
            </a:r>
            <a:r>
              <a:rPr lang="it-IT" altLang="en-US" b="1" dirty="0">
                <a:solidFill>
                  <a:srgbClr val="C00000"/>
                </a:solidFill>
                <a:latin typeface="Arial" panose="020B0604020202020204" pitchFamily="34" charset="0"/>
                <a:cs typeface="Arial" panose="020B0604020202020204" pitchFamily="34" charset="0"/>
              </a:rPr>
              <a:t>Babbo Natale</a:t>
            </a:r>
            <a:r>
              <a:rPr lang="it-IT" altLang="en-US" dirty="0">
                <a:latin typeface="Arial" panose="020B0604020202020204" pitchFamily="34" charset="0"/>
                <a:cs typeface="Arial" panose="020B0604020202020204" pitchFamily="34" charset="0"/>
              </a:rPr>
              <a:t>. Al contrario delle tradizioni anglosassoni, </a:t>
            </a:r>
            <a:r>
              <a:rPr lang="it-IT" altLang="en-US" dirty="0" err="1">
                <a:latin typeface="Arial" panose="020B0604020202020204" pitchFamily="34" charset="0"/>
                <a:cs typeface="Arial" panose="020B0604020202020204" pitchFamily="34" charset="0"/>
              </a:rPr>
              <a:t>Mikulàs</a:t>
            </a:r>
            <a:r>
              <a:rPr lang="it-IT" altLang="en-US" dirty="0">
                <a:latin typeface="Arial" panose="020B0604020202020204" pitchFamily="34" charset="0"/>
                <a:cs typeface="Arial" panose="020B0604020202020204" pitchFamily="34" charset="0"/>
              </a:rPr>
              <a:t> non viene a Natale, ma il giorno del suo onomastico, il 6 dicembre, e porta solo dolci (impacchettati in una bustina rossa) ai bambini buoni e fraschette dorate ai cattivi (naturalmente ogni bambino riceve i dolci e le fraschette solo per scherzo). In questo senso somiglia alla Befana Italiana. </a:t>
            </a:r>
          </a:p>
          <a:p>
            <a:endParaRPr lang="it-IT" altLang="en-US" dirty="0">
              <a:latin typeface="Arial" panose="020B0604020202020204" pitchFamily="34" charset="0"/>
              <a:cs typeface="Arial" panose="020B0604020202020204" pitchFamily="34" charset="0"/>
            </a:endParaRPr>
          </a:p>
          <a:p>
            <a:pPr algn="just"/>
            <a:r>
              <a:rPr lang="it-IT" altLang="en-US" dirty="0">
                <a:latin typeface="Arial" panose="020B0604020202020204" pitchFamily="34" charset="0"/>
                <a:cs typeface="Arial" panose="020B0604020202020204" pitchFamily="34" charset="0"/>
              </a:rPr>
              <a:t>Similmente  ad altri paesi </a:t>
            </a:r>
            <a:r>
              <a:rPr lang="it-IT" altLang="en-US" dirty="0" smtClean="0">
                <a:latin typeface="Arial" panose="020B0604020202020204" pitchFamily="34" charset="0"/>
                <a:cs typeface="Arial" panose="020B0604020202020204" pitchFamily="34" charset="0"/>
              </a:rPr>
              <a:t>europei, </a:t>
            </a:r>
            <a:r>
              <a:rPr lang="it-IT" altLang="en-US" dirty="0">
                <a:latin typeface="Arial" panose="020B0604020202020204" pitchFamily="34" charset="0"/>
                <a:cs typeface="Arial" panose="020B0604020202020204" pitchFamily="34" charset="0"/>
              </a:rPr>
              <a:t>si usa addobbare l'albero di Natale, ma solo alla Vigilia di Natale e non </a:t>
            </a:r>
            <a:r>
              <a:rPr lang="it-IT" altLang="en-US" dirty="0" smtClean="0">
                <a:latin typeface="Arial" panose="020B0604020202020204" pitchFamily="34" charset="0"/>
                <a:cs typeface="Arial" panose="020B0604020202020204" pitchFamily="34" charset="0"/>
              </a:rPr>
              <a:t>prima</a:t>
            </a:r>
            <a:r>
              <a:rPr lang="it-IT" altLang="en-US" dirty="0">
                <a:latin typeface="Arial" panose="020B0604020202020204" pitchFamily="34" charset="0"/>
                <a:cs typeface="Arial" panose="020B0604020202020204" pitchFamily="34" charset="0"/>
              </a:rPr>
              <a:t>. Come addobbi si usano anche dolcetti (in generale cioccolatini) a forma ovale, impacchettati in carta lucente. I bambini trovano il regalo (che non viene attribuito a Babbo Natale, ma al bambino</a:t>
            </a:r>
            <a:r>
              <a:rPr lang="it-IT" altLang="en-US" b="1" dirty="0">
                <a:solidFill>
                  <a:srgbClr val="C00000"/>
                </a:solidFill>
                <a:latin typeface="Arial" panose="020B0604020202020204" pitchFamily="34" charset="0"/>
                <a:cs typeface="Arial" panose="020B0604020202020204" pitchFamily="34" charset="0"/>
              </a:rPr>
              <a:t> Gesù</a:t>
            </a:r>
            <a:r>
              <a:rPr lang="it-IT" altLang="en-US" dirty="0">
                <a:latin typeface="Arial" panose="020B0604020202020204" pitchFamily="34" charset="0"/>
                <a:cs typeface="Arial" panose="020B0604020202020204" pitchFamily="34" charset="0"/>
              </a:rPr>
              <a:t>) sotto l'albero la stessa sera. A mezzanotte si va alla messa.</a:t>
            </a:r>
          </a:p>
        </p:txBody>
      </p:sp>
      <p:pic>
        <p:nvPicPr>
          <p:cNvPr id="17" name="Picture 16"/>
          <p:cNvPicPr>
            <a:picLocks noChangeAspect="1"/>
          </p:cNvPicPr>
          <p:nvPr/>
        </p:nvPicPr>
        <p:blipFill>
          <a:blip r:embed="rId3"/>
          <a:srcRect l="17064" r="14788"/>
          <a:stretch>
            <a:fillRect/>
          </a:stretch>
        </p:blipFill>
        <p:spPr>
          <a:xfrm>
            <a:off x="10460990" y="710565"/>
            <a:ext cx="1061720" cy="7613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CasellaDiTesto 7"/>
          <p:cNvSpPr txBox="1"/>
          <p:nvPr/>
        </p:nvSpPr>
        <p:spPr>
          <a:xfrm>
            <a:off x="-443755" y="187745"/>
            <a:ext cx="12191999" cy="523220"/>
          </a:xfrm>
          <a:prstGeom prst="rect">
            <a:avLst/>
          </a:prstGeom>
          <a:noFill/>
        </p:spPr>
        <p:txBody>
          <a:bodyPr wrap="square" rtlCol="0">
            <a:spAutoFit/>
          </a:bodyPr>
          <a:lstStyle/>
          <a:p>
            <a:pPr algn="ctr"/>
            <a:r>
              <a:rPr lang="it-IT" sz="2800" dirty="0" smtClean="0"/>
              <a:t>GRAN BRETAGNA</a:t>
            </a:r>
            <a:endParaRPr lang="it-IT" sz="2800" dirty="0"/>
          </a:p>
        </p:txBody>
      </p:sp>
      <p:pic>
        <p:nvPicPr>
          <p:cNvPr id="12" name="Immagin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8745" y="710965"/>
            <a:ext cx="2667000" cy="1333500"/>
          </a:xfrm>
          <a:prstGeom prst="rect">
            <a:avLst/>
          </a:prstGeom>
        </p:spPr>
      </p:pic>
      <p:pic>
        <p:nvPicPr>
          <p:cNvPr id="13" name="Immagin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2708" y="5048954"/>
            <a:ext cx="2952750" cy="1543050"/>
          </a:xfrm>
          <a:prstGeom prst="rect">
            <a:avLst/>
          </a:prstGeom>
        </p:spPr>
      </p:pic>
      <p:pic>
        <p:nvPicPr>
          <p:cNvPr id="14" name="Immagin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84513" y="4744154"/>
            <a:ext cx="2466975" cy="1847850"/>
          </a:xfrm>
          <a:prstGeom prst="rect">
            <a:avLst/>
          </a:prstGeom>
        </p:spPr>
      </p:pic>
      <p:sp>
        <p:nvSpPr>
          <p:cNvPr id="15" name="Rettangolo 14"/>
          <p:cNvSpPr/>
          <p:nvPr/>
        </p:nvSpPr>
        <p:spPr>
          <a:xfrm>
            <a:off x="1853450" y="2247570"/>
            <a:ext cx="7597588" cy="2554545"/>
          </a:xfrm>
          <a:prstGeom prst="rect">
            <a:avLst/>
          </a:prstGeom>
        </p:spPr>
        <p:txBody>
          <a:bodyPr wrap="square">
            <a:spAutoFit/>
          </a:bodyPr>
          <a:lstStyle/>
          <a:p>
            <a:pPr lvl="1"/>
            <a:r>
              <a:rPr lang="it-IT" sz="2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 dicembre si inizia  ad aprire il calendario </a:t>
            </a:r>
            <a:r>
              <a:rPr lang="it-IT" sz="20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dell’Avvento e </a:t>
            </a:r>
            <a:r>
              <a:rPr lang="it-IT" sz="2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due settimane prima di Natale a decorare la casa e </a:t>
            </a:r>
            <a:r>
              <a:rPr lang="it-IT" sz="20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l’albero. La sera della vigilia, i bambini appendono delle calze per </a:t>
            </a:r>
            <a:r>
              <a:rPr lang="it-IT" sz="2000" b="1" dirty="0" err="1"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Father</a:t>
            </a:r>
            <a:r>
              <a:rPr lang="it-IT" sz="20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Christmas e per ringraziarlo dei regali gli lasciano un bicchiere di latte e un dolce (</a:t>
            </a:r>
            <a:r>
              <a:rPr lang="it-IT" sz="2000" b="1" dirty="0" err="1"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mince</a:t>
            </a:r>
            <a:r>
              <a:rPr lang="it-IT" sz="2000" b="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pie); per la renna Rudolph lasciano anche una carota. Il giorno di Natale è il più bello perché si aprono tutti i regali che  Babbo Natale ha lasciato sotto l’albero.</a:t>
            </a:r>
            <a:endParaRPr lang="it-IT" sz="2000" b="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052562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215</TotalTime>
  <Words>2024</Words>
  <Application>Microsoft Office PowerPoint</Application>
  <PresentationFormat>Widescreen</PresentationFormat>
  <Paragraphs>107</Paragraphs>
  <Slides>15</Slides>
  <Notes>6</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15</vt:i4>
      </vt:variant>
    </vt:vector>
  </HeadingPairs>
  <TitlesOfParts>
    <vt:vector size="21" baseType="lpstr">
      <vt:lpstr>AR CHRISTY</vt:lpstr>
      <vt:lpstr>Arial</vt:lpstr>
      <vt:lpstr>Berlin Sans FB Demi</vt:lpstr>
      <vt:lpstr>Calibri</vt:lpstr>
      <vt:lpstr>Calibri Light</vt:lpstr>
      <vt:lpstr>Tema di Office</vt:lpstr>
      <vt:lpstr>IL NATALE NEL MONDO</vt:lpstr>
      <vt:lpstr>È NATALE!</vt:lpstr>
      <vt:lpstr>Presentazione standard di PowerPoint</vt:lpstr>
      <vt:lpstr>ITALIA</vt:lpstr>
      <vt:lpstr>AUSTRIA</vt:lpstr>
      <vt:lpstr>ARGENTINA</vt:lpstr>
      <vt:lpstr>EGITTO</vt:lpstr>
      <vt:lpstr>UNGHERIA</vt:lpstr>
      <vt:lpstr>Presentazione standard di PowerPoint</vt:lpstr>
      <vt:lpstr>CILE</vt:lpstr>
      <vt:lpstr>Presentazione standard di PowerPoint</vt:lpstr>
      <vt:lpstr>Presentazione standard di PowerPoint</vt:lpstr>
      <vt:lpstr>poesia: NATALE NEL MONDO</vt:lpstr>
      <vt:lpstr>Presentazione standard di PowerPoint</vt:lpstr>
      <vt:lpstr>Presentazione standard di PowerPoint</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 Natale nel mondo</dc:title>
  <dc:creator>Ospite</dc:creator>
  <cp:lastModifiedBy>Ospite</cp:lastModifiedBy>
  <cp:revision>42</cp:revision>
  <dcterms:created xsi:type="dcterms:W3CDTF">2020-12-06T18:48:00Z</dcterms:created>
  <dcterms:modified xsi:type="dcterms:W3CDTF">2020-12-14T18:38:42Z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1033-11.2.0.9669</vt:lpwstr>
  </property>
</Properties>
</file>