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57" r:id="rId3"/>
    <p:sldId id="258" r:id="rId4"/>
    <p:sldId id="256" r:id="rId5"/>
    <p:sldId id="260" r:id="rId6"/>
    <p:sldId id="261" r:id="rId7"/>
    <p:sldId id="262"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E8101FA-6838-463E-B810-F09B235DE535}">
          <p14:sldIdLst>
            <p14:sldId id="259"/>
          </p14:sldIdLst>
        </p14:section>
        <p14:section name="Sezione senza titolo" id="{DA5118AB-880D-4045-9750-0D934F139EE6}">
          <p14:sldIdLst>
            <p14:sldId id="257"/>
            <p14:sldId id="258"/>
            <p14:sldId id="256"/>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E12"/>
    <a:srgbClr val="9933FF"/>
    <a:srgbClr val="FF66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08688-E4AF-4076-B6BF-52624DB8C0B2}" type="datetimeFigureOut">
              <a:rPr lang="it-IT" smtClean="0"/>
              <a:t>01/12/2020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EAE0A-B1EC-4915-B2A5-E7B81EC636F2}" type="slidenum">
              <a:rPr lang="it-IT" smtClean="0"/>
              <a:t>‹N›</a:t>
            </a:fld>
            <a:endParaRPr lang="it-IT"/>
          </a:p>
        </p:txBody>
      </p:sp>
    </p:spTree>
    <p:extLst>
      <p:ext uri="{BB962C8B-B14F-4D97-AF65-F5344CB8AC3E}">
        <p14:creationId xmlns:p14="http://schemas.microsoft.com/office/powerpoint/2010/main" val="379367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C5EAE0A-B1EC-4915-B2A5-E7B81EC636F2}" type="slidenum">
              <a:rPr lang="it-IT" smtClean="0"/>
              <a:t>3</a:t>
            </a:fld>
            <a:endParaRPr lang="it-IT"/>
          </a:p>
        </p:txBody>
      </p:sp>
    </p:spTree>
    <p:extLst>
      <p:ext uri="{BB962C8B-B14F-4D97-AF65-F5344CB8AC3E}">
        <p14:creationId xmlns:p14="http://schemas.microsoft.com/office/powerpoint/2010/main" val="62229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BE1797-9583-4E2A-A977-C8E12FEDB5A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BFF559B-17FE-41A4-9E1F-A963302D6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3D02A40-8DA9-4833-AE07-5A656545099B}"/>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5" name="Segnaposto piè di pagina 4">
            <a:extLst>
              <a:ext uri="{FF2B5EF4-FFF2-40B4-BE49-F238E27FC236}">
                <a16:creationId xmlns:a16="http://schemas.microsoft.com/office/drawing/2014/main" id="{8EB92FB9-8BC2-4B3E-A87F-7C90699B21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9D03CB-84EA-4F80-8D8A-237E60549797}"/>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303720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AA5F7D-B069-48A1-A643-8A536CDA60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68EDD9D-ECAC-4ADE-8F9C-AA70F7B8EB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C3938F-36EB-48DC-BD0F-0F5A5ABE3A51}"/>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5" name="Segnaposto piè di pagina 4">
            <a:extLst>
              <a:ext uri="{FF2B5EF4-FFF2-40B4-BE49-F238E27FC236}">
                <a16:creationId xmlns:a16="http://schemas.microsoft.com/office/drawing/2014/main" id="{B4C78792-06ED-46E4-BF7F-ED4ABBB84E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184E74-04E1-441B-ADC1-C2BAAE77DEA4}"/>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282910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693D28F-DE9A-441B-AE06-8FFB242C0AB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06156F-FD5E-4652-9DAC-9B0ED617968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4FE0E1-62E6-401F-87FB-5F194B2A4D99}"/>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5" name="Segnaposto piè di pagina 4">
            <a:extLst>
              <a:ext uri="{FF2B5EF4-FFF2-40B4-BE49-F238E27FC236}">
                <a16:creationId xmlns:a16="http://schemas.microsoft.com/office/drawing/2014/main" id="{F100D6F4-6452-44DD-BCA9-B76978B361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8F76BB-55BF-47A1-8AF4-A0DB3EDF4630}"/>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89128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9297D3-22DE-4547-8E4C-64DE1870D78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EAADB4-B4E0-446A-8F8B-CE592BEDE12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957721-C083-4E5B-87A2-A89E478E272C}"/>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5" name="Segnaposto piè di pagina 4">
            <a:extLst>
              <a:ext uri="{FF2B5EF4-FFF2-40B4-BE49-F238E27FC236}">
                <a16:creationId xmlns:a16="http://schemas.microsoft.com/office/drawing/2014/main" id="{A1991A2D-C36D-4AD9-A749-C7C4462E38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29E2F2-A8C5-4403-A6C8-66D2B8C87DEB}"/>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32680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74DFD-D293-46E1-9B54-CE5D3AAA093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4D07145-8837-4CF9-8F3E-00827B560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7369252-B47C-43D4-AFC8-77AFF7ECEF1B}"/>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5" name="Segnaposto piè di pagina 4">
            <a:extLst>
              <a:ext uri="{FF2B5EF4-FFF2-40B4-BE49-F238E27FC236}">
                <a16:creationId xmlns:a16="http://schemas.microsoft.com/office/drawing/2014/main" id="{4002476B-DAA6-4CD4-8662-FE9BD808F6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3B6A87-8A30-40A7-A5F9-6D3237F655F8}"/>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416026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6F5B0-9462-4A72-BE60-A8606A8D38E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83C268-122B-43FF-B048-F969DC7D963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71A3283-35A9-4B76-9AC8-43A0A94C674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677DC38-0E9E-4179-BAF4-2BDC808295D6}"/>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6" name="Segnaposto piè di pagina 5">
            <a:extLst>
              <a:ext uri="{FF2B5EF4-FFF2-40B4-BE49-F238E27FC236}">
                <a16:creationId xmlns:a16="http://schemas.microsoft.com/office/drawing/2014/main" id="{B94E7B19-4BA0-4570-971A-7DADC9C1B37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07D2FA-03CF-448E-AD3C-36F45E0CCB3D}"/>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296272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3B5853-CF3E-4C00-A986-0AB36A21956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7CE6B17-6AE4-4F9A-924D-D8862276E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49EF293-90A9-4C4D-B863-BA088DE2E8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CB1030C-105C-4B14-93BC-6C16D2F77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EBA9575-A3FF-4BBC-B3FB-DA162C383C9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9CCC2EE-1413-4710-8198-F8516F2CA6E7}"/>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8" name="Segnaposto piè di pagina 7">
            <a:extLst>
              <a:ext uri="{FF2B5EF4-FFF2-40B4-BE49-F238E27FC236}">
                <a16:creationId xmlns:a16="http://schemas.microsoft.com/office/drawing/2014/main" id="{5C403DB2-21AC-4911-B145-A3DB7949CFD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07E9D9F-0179-4F35-B908-9400C5105014}"/>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145316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B3578-9634-4EB0-AC61-70D1F09506A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98C79E7-5A86-4D83-953D-1AFC263C1F70}"/>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4" name="Segnaposto piè di pagina 3">
            <a:extLst>
              <a:ext uri="{FF2B5EF4-FFF2-40B4-BE49-F238E27FC236}">
                <a16:creationId xmlns:a16="http://schemas.microsoft.com/office/drawing/2014/main" id="{F24E2F71-01BA-40D4-BF77-562481F23D2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11B08DB-C2E0-4A36-9E3F-4862DA488E24}"/>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327533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FABB93D-641D-4957-B0FB-7F7E15C0475C}"/>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3" name="Segnaposto piè di pagina 2">
            <a:extLst>
              <a:ext uri="{FF2B5EF4-FFF2-40B4-BE49-F238E27FC236}">
                <a16:creationId xmlns:a16="http://schemas.microsoft.com/office/drawing/2014/main" id="{2E722432-DBF2-423F-AF8E-2EBE085259C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B424688-90D1-4948-B264-C5FEDE2BDCBF}"/>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323490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4950F-90EC-40A6-B271-A9EC63B7A58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80EA85-BC40-4709-8ACF-7EE411533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C245C2E-9417-4BC5-B0A3-FC0FECC73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B73B902-C1D5-4B43-A8F9-34FD2C37BC18}"/>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6" name="Segnaposto piè di pagina 5">
            <a:extLst>
              <a:ext uri="{FF2B5EF4-FFF2-40B4-BE49-F238E27FC236}">
                <a16:creationId xmlns:a16="http://schemas.microsoft.com/office/drawing/2014/main" id="{7DCA70DC-7955-44E5-93E8-F77B78CF0D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336E56-78AE-4B3B-8EE2-9C9317B7D57D}"/>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302054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8C7E4E-3CCF-4283-8F62-B71822011B7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4B8F03F-C59A-4F65-8330-79CAA5CE9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53251F3-B840-4714-B74F-2DA7EE875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FC3D363-1EEB-4B5C-99C5-B4F6C7B529B7}"/>
              </a:ext>
            </a:extLst>
          </p:cNvPr>
          <p:cNvSpPr>
            <a:spLocks noGrp="1"/>
          </p:cNvSpPr>
          <p:nvPr>
            <p:ph type="dt" sz="half" idx="10"/>
          </p:nvPr>
        </p:nvSpPr>
        <p:spPr/>
        <p:txBody>
          <a:bodyPr/>
          <a:lstStyle/>
          <a:p>
            <a:fld id="{274955E7-5C8B-4CF3-8615-73C19397765D}" type="datetimeFigureOut">
              <a:rPr lang="it-IT" smtClean="0"/>
              <a:t>01/12/2020</a:t>
            </a:fld>
            <a:endParaRPr lang="it-IT"/>
          </a:p>
        </p:txBody>
      </p:sp>
      <p:sp>
        <p:nvSpPr>
          <p:cNvPr id="6" name="Segnaposto piè di pagina 5">
            <a:extLst>
              <a:ext uri="{FF2B5EF4-FFF2-40B4-BE49-F238E27FC236}">
                <a16:creationId xmlns:a16="http://schemas.microsoft.com/office/drawing/2014/main" id="{04529754-0950-42FB-88F0-69262DA19DC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04B18D-654F-428D-B266-C73305B0CCBF}"/>
              </a:ext>
            </a:extLst>
          </p:cNvPr>
          <p:cNvSpPr>
            <a:spLocks noGrp="1"/>
          </p:cNvSpPr>
          <p:nvPr>
            <p:ph type="sldNum" sz="quarter" idx="12"/>
          </p:nvPr>
        </p:nvSpPr>
        <p:spPr/>
        <p:txBody>
          <a:bodyPr/>
          <a:lstStyle/>
          <a:p>
            <a:fld id="{D845F1FC-C78B-4003-8496-5A2659E4DED2}" type="slidenum">
              <a:rPr lang="it-IT" smtClean="0"/>
              <a:t>‹N›</a:t>
            </a:fld>
            <a:endParaRPr lang="it-IT"/>
          </a:p>
        </p:txBody>
      </p:sp>
    </p:spTree>
    <p:extLst>
      <p:ext uri="{BB962C8B-B14F-4D97-AF65-F5344CB8AC3E}">
        <p14:creationId xmlns:p14="http://schemas.microsoft.com/office/powerpoint/2010/main" val="101676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245A5C5-0CD2-4965-9DE0-05A3EF79D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5259C6A-75F2-47EF-8F5B-5918113E6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E6155B-DF3E-4B44-AC9A-F0A9A3928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55E7-5C8B-4CF3-8615-73C19397765D}" type="datetimeFigureOut">
              <a:rPr lang="it-IT" smtClean="0"/>
              <a:t>01/12/2020</a:t>
            </a:fld>
            <a:endParaRPr lang="it-IT"/>
          </a:p>
        </p:txBody>
      </p:sp>
      <p:sp>
        <p:nvSpPr>
          <p:cNvPr id="5" name="Segnaposto piè di pagina 4">
            <a:extLst>
              <a:ext uri="{FF2B5EF4-FFF2-40B4-BE49-F238E27FC236}">
                <a16:creationId xmlns:a16="http://schemas.microsoft.com/office/drawing/2014/main" id="{006AF9DC-8DE3-4429-9914-A25B1E10E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F6E8A02-F0B9-4404-882E-D033E8F9A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5F1FC-C78B-4003-8496-5A2659E4DED2}" type="slidenum">
              <a:rPr lang="it-IT" smtClean="0"/>
              <a:t>‹N›</a:t>
            </a:fld>
            <a:endParaRPr lang="it-IT"/>
          </a:p>
        </p:txBody>
      </p:sp>
    </p:spTree>
    <p:extLst>
      <p:ext uri="{BB962C8B-B14F-4D97-AF65-F5344CB8AC3E}">
        <p14:creationId xmlns:p14="http://schemas.microsoft.com/office/powerpoint/2010/main" val="92816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egnaposto contenuto 2">
            <a:extLst>
              <a:ext uri="{FF2B5EF4-FFF2-40B4-BE49-F238E27FC236}">
                <a16:creationId xmlns:a16="http://schemas.microsoft.com/office/drawing/2014/main" id="{2DFDBB51-8066-4736-BE2E-C19F541745ED}"/>
              </a:ext>
            </a:extLst>
          </p:cNvPr>
          <p:cNvSpPr>
            <a:spLocks noGrp="1"/>
          </p:cNvSpPr>
          <p:nvPr>
            <p:ph idx="1"/>
          </p:nvPr>
        </p:nvSpPr>
        <p:spPr>
          <a:xfrm>
            <a:off x="277091" y="4268143"/>
            <a:ext cx="8520367" cy="1392631"/>
          </a:xfrm>
          <a:noFill/>
        </p:spPr>
        <p:txBody>
          <a:bodyPr vert="horz" lIns="91440" tIns="45720" rIns="91440" bIns="45720" rtlCol="0">
            <a:normAutofit/>
          </a:bodyPr>
          <a:lstStyle/>
          <a:p>
            <a:pPr marL="0" indent="0">
              <a:buNone/>
            </a:pPr>
            <a:r>
              <a:rPr lang="en-US" sz="2000" b="1" kern="1200" dirty="0">
                <a:solidFill>
                  <a:srgbClr val="FFC000"/>
                </a:solidFill>
                <a:latin typeface="Times New Roman" panose="02020603050405020304" pitchFamily="18" charset="0"/>
                <a:cs typeface="Times New Roman" panose="02020603050405020304" pitchFamily="18" charset="0"/>
              </a:rPr>
              <a:t>CLASSE 4 A RODARI</a:t>
            </a:r>
          </a:p>
          <a:p>
            <a:pPr marL="0" indent="0">
              <a:buNone/>
            </a:pPr>
            <a:r>
              <a:rPr lang="en-US" sz="2000" b="1" dirty="0">
                <a:solidFill>
                  <a:srgbClr val="FFC000"/>
                </a:solidFill>
                <a:latin typeface="Times New Roman" panose="02020603050405020304" pitchFamily="18" charset="0"/>
                <a:cs typeface="Times New Roman" panose="02020603050405020304" pitchFamily="18" charset="0"/>
              </a:rPr>
              <a:t>ITALIANO- INGLESE</a:t>
            </a:r>
          </a:p>
          <a:p>
            <a:pPr marL="0" indent="0">
              <a:buNone/>
            </a:pPr>
            <a:r>
              <a:rPr lang="en-US" sz="2000" b="1" kern="1200" dirty="0">
                <a:solidFill>
                  <a:srgbClr val="FFC000"/>
                </a:solidFill>
                <a:latin typeface="Times New Roman" panose="02020603050405020304" pitchFamily="18" charset="0"/>
                <a:cs typeface="Times New Roman" panose="02020603050405020304" pitchFamily="18" charset="0"/>
              </a:rPr>
              <a:t>INS.    ALLOCCA C.  -   PERNA F.</a:t>
            </a:r>
          </a:p>
        </p:txBody>
      </p:sp>
      <p:sp>
        <p:nvSpPr>
          <p:cNvPr id="2" name="Titolo 1">
            <a:extLst>
              <a:ext uri="{FF2B5EF4-FFF2-40B4-BE49-F238E27FC236}">
                <a16:creationId xmlns:a16="http://schemas.microsoft.com/office/drawing/2014/main" id="{0C72D6C5-06C4-436A-8CB9-06EE80D817B6}"/>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FFC000"/>
                </a:solidFill>
                <a:latin typeface="Times New Roman" panose="02020603050405020304" pitchFamily="18" charset="0"/>
                <a:cs typeface="Times New Roman" panose="02020603050405020304" pitchFamily="18" charset="0"/>
              </a:rPr>
              <a:t>IL TESTO DESCRITTIVO</a:t>
            </a:r>
            <a:endParaRPr lang="en-US" sz="3600" b="1" kern="1200" dirty="0">
              <a:solidFill>
                <a:srgbClr val="FFC000"/>
              </a:solidFill>
              <a:latin typeface="Times New Roman" panose="02020603050405020304" pitchFamily="18" charset="0"/>
              <a:cs typeface="Times New Roman" panose="02020603050405020304" pitchFamily="18" charset="0"/>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5215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86B858B-A790-44E1-9866-E3DCA66958F3}"/>
              </a:ext>
            </a:extLst>
          </p:cNvPr>
          <p:cNvSpPr>
            <a:spLocks noGrp="1"/>
          </p:cNvSpPr>
          <p:nvPr>
            <p:ph type="title"/>
          </p:nvPr>
        </p:nvSpPr>
        <p:spPr>
          <a:xfrm>
            <a:off x="838200" y="585216"/>
            <a:ext cx="10515600" cy="1325563"/>
          </a:xfrm>
        </p:spPr>
        <p:txBody>
          <a:bodyPr>
            <a:normAutofit/>
          </a:bodyPr>
          <a:lstStyle/>
          <a:p>
            <a:r>
              <a:rPr lang="it-IT" sz="2100">
                <a:solidFill>
                  <a:schemeClr val="bg1"/>
                </a:solidFill>
              </a:rPr>
              <a:t>Il testo descrittivo rappresenta la realtà che ci circonda usando le percezioni sensoriali. Può anche descrivere la realtà interiore: sensazioni, emozioni, sentimenti, pensieri.</a:t>
            </a:r>
            <a:br>
              <a:rPr lang="it-IT" sz="2100">
                <a:solidFill>
                  <a:schemeClr val="bg1"/>
                </a:solidFill>
              </a:rPr>
            </a:br>
            <a:endParaRPr lang="it-IT" sz="2100">
              <a:solidFill>
                <a:schemeClr val="bg1"/>
              </a:solidFill>
            </a:endParaRPr>
          </a:p>
        </p:txBody>
      </p:sp>
      <p:pic>
        <p:nvPicPr>
          <p:cNvPr id="9" name="Immagine 8">
            <a:extLst>
              <a:ext uri="{FF2B5EF4-FFF2-40B4-BE49-F238E27FC236}">
                <a16:creationId xmlns:a16="http://schemas.microsoft.com/office/drawing/2014/main" id="{E137C107-C061-4E30-9A16-26BC34AE913E}"/>
              </a:ext>
            </a:extLst>
          </p:cNvPr>
          <p:cNvPicPr>
            <a:picLocks noChangeAspect="1"/>
          </p:cNvPicPr>
          <p:nvPr/>
        </p:nvPicPr>
        <p:blipFill rotWithShape="1">
          <a:blip r:embed="rId2">
            <a:extLst>
              <a:ext uri="{28A0092B-C50C-407E-A947-70E740481C1C}">
                <a14:useLocalDpi xmlns:a14="http://schemas.microsoft.com/office/drawing/2010/main" val="0"/>
              </a:ext>
            </a:extLst>
          </a:blip>
          <a:srcRect l="953" r="3206" b="-3"/>
          <a:stretch/>
        </p:blipFill>
        <p:spPr>
          <a:xfrm>
            <a:off x="841248" y="2516777"/>
            <a:ext cx="6236208" cy="3660185"/>
          </a:xfrm>
          <a:prstGeom prst="rect">
            <a:avLst/>
          </a:prstGeom>
        </p:spPr>
      </p:pic>
      <p:sp>
        <p:nvSpPr>
          <p:cNvPr id="3" name="Segnaposto contenuto 2">
            <a:extLst>
              <a:ext uri="{FF2B5EF4-FFF2-40B4-BE49-F238E27FC236}">
                <a16:creationId xmlns:a16="http://schemas.microsoft.com/office/drawing/2014/main" id="{D8123396-D38A-4F64-B21A-B74A4AE42D88}"/>
              </a:ext>
            </a:extLst>
          </p:cNvPr>
          <p:cNvSpPr>
            <a:spLocks noGrp="1"/>
          </p:cNvSpPr>
          <p:nvPr>
            <p:ph idx="1"/>
          </p:nvPr>
        </p:nvSpPr>
        <p:spPr>
          <a:xfrm>
            <a:off x="7546848" y="2516777"/>
            <a:ext cx="3803904" cy="3660185"/>
          </a:xfrm>
        </p:spPr>
        <p:txBody>
          <a:bodyPr anchor="ctr">
            <a:normAutofit/>
          </a:bodyPr>
          <a:lstStyle/>
          <a:p>
            <a:r>
              <a:rPr lang="it-IT" sz="2200" dirty="0"/>
              <a:t>Si possono descrivere: </a:t>
            </a:r>
          </a:p>
          <a:p>
            <a:r>
              <a:rPr lang="it-IT" sz="2200" dirty="0"/>
              <a:t>Persone (aspetto fisico, abbigliamento,  carattere, interessi, emozioni);</a:t>
            </a:r>
          </a:p>
          <a:p>
            <a:r>
              <a:rPr lang="it-IT" sz="2200" dirty="0"/>
              <a:t>animali (aspetto fisico, carattere, comportamento);</a:t>
            </a:r>
          </a:p>
          <a:p>
            <a:r>
              <a:rPr lang="it-IT" sz="2200" dirty="0"/>
              <a:t>ambienti esterni o interni e fenomeni atmosferici.</a:t>
            </a:r>
          </a:p>
          <a:p>
            <a:endParaRPr lang="it-IT" sz="2200" dirty="0"/>
          </a:p>
        </p:txBody>
      </p:sp>
      <p:sp>
        <p:nvSpPr>
          <p:cNvPr id="4" name="AutoShape 2">
            <a:extLst>
              <a:ext uri="{FF2B5EF4-FFF2-40B4-BE49-F238E27FC236}">
                <a16:creationId xmlns:a16="http://schemas.microsoft.com/office/drawing/2014/main" id="{A53624F9-1D92-4DF2-8837-28F227DE86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a:extLst>
              <a:ext uri="{FF2B5EF4-FFF2-40B4-BE49-F238E27FC236}">
                <a16:creationId xmlns:a16="http://schemas.microsoft.com/office/drawing/2014/main" id="{EF9BD831-244B-422E-AF31-7A525B3467B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881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E4EA19-B8ED-4D83-B463-CDDFC9722427}"/>
              </a:ext>
            </a:extLst>
          </p:cNvPr>
          <p:cNvSpPr>
            <a:spLocks noGrp="1"/>
          </p:cNvSpPr>
          <p:nvPr>
            <p:ph type="title"/>
          </p:nvPr>
        </p:nvSpPr>
        <p:spPr/>
        <p:txBody>
          <a:bodyPr/>
          <a:lstStyle/>
          <a:p>
            <a:r>
              <a:rPr lang="it-IT" dirty="0"/>
              <a:t>Una descrizione può essere: </a:t>
            </a:r>
          </a:p>
        </p:txBody>
      </p:sp>
      <p:sp>
        <p:nvSpPr>
          <p:cNvPr id="3" name="Segnaposto contenuto 2">
            <a:extLst>
              <a:ext uri="{FF2B5EF4-FFF2-40B4-BE49-F238E27FC236}">
                <a16:creationId xmlns:a16="http://schemas.microsoft.com/office/drawing/2014/main" id="{7E3CACCB-B9DC-4C71-AAB8-D9A8CCA1D9D5}"/>
              </a:ext>
            </a:extLst>
          </p:cNvPr>
          <p:cNvSpPr>
            <a:spLocks noGrp="1"/>
          </p:cNvSpPr>
          <p:nvPr>
            <p:ph idx="1"/>
          </p:nvPr>
        </p:nvSpPr>
        <p:spPr>
          <a:xfrm>
            <a:off x="838200" y="1336431"/>
            <a:ext cx="10515600" cy="4840532"/>
          </a:xfrm>
        </p:spPr>
        <p:txBody>
          <a:bodyPr>
            <a:normAutofit fontScale="92500" lnSpcReduction="10000"/>
          </a:bodyPr>
          <a:lstStyle/>
          <a:p>
            <a:pPr marL="0" indent="0" algn="just">
              <a:buNone/>
            </a:pPr>
            <a:endParaRPr lang="it-IT" dirty="0"/>
          </a:p>
          <a:p>
            <a:pPr algn="just"/>
            <a:r>
              <a:rPr lang="it-IT" dirty="0"/>
              <a:t> oggettiva quando l’ autore descrive una persona, un animale, un oggetto o un luogo con lo scopo di informare utilizzando termini specifici, senza esprimere sentimenti e opinioni personali;</a:t>
            </a:r>
          </a:p>
          <a:p>
            <a:pPr algn="just"/>
            <a:r>
              <a:rPr lang="it-IT" dirty="0"/>
              <a:t>soggettiva quando l’autore descrive una persona, un animale, un oggetto o un luogo con lo scopo di far immedesimare il lettore, esprimendo anche i suoi sentimenti e le sue opinioni personali.</a:t>
            </a:r>
          </a:p>
          <a:p>
            <a:pPr algn="just"/>
            <a:r>
              <a:rPr lang="it-IT" dirty="0"/>
              <a:t>SCOPO DELLA DESCRIZIONE</a:t>
            </a:r>
          </a:p>
          <a:p>
            <a:pPr algn="just"/>
            <a:r>
              <a:rPr lang="it-IT" dirty="0"/>
              <a:t>Informare il lettore in modo preciso, riguardo a oggetti, luoghi, animali….(descrizione oggettiva);</a:t>
            </a:r>
          </a:p>
          <a:p>
            <a:pPr algn="just"/>
            <a:r>
              <a:rPr lang="it-IT" dirty="0"/>
              <a:t>suscitare emozioni , facendo  vedere, sentire al lettore quanto è descritto (descrizione soggettiva).</a:t>
            </a:r>
          </a:p>
        </p:txBody>
      </p:sp>
    </p:spTree>
    <p:extLst>
      <p:ext uri="{BB962C8B-B14F-4D97-AF65-F5344CB8AC3E}">
        <p14:creationId xmlns:p14="http://schemas.microsoft.com/office/powerpoint/2010/main" val="185950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081AE-E70A-47DB-9F07-F1B7DF9832DF}"/>
              </a:ext>
            </a:extLst>
          </p:cNvPr>
          <p:cNvSpPr>
            <a:spLocks noGrp="1"/>
          </p:cNvSpPr>
          <p:nvPr>
            <p:ph type="ctrTitle"/>
          </p:nvPr>
        </p:nvSpPr>
        <p:spPr/>
        <p:txBody>
          <a:bodyPr>
            <a:normAutofit/>
          </a:bodyPr>
          <a:lstStyle/>
          <a:p>
            <a:br>
              <a:rPr lang="it-IT" dirty="0"/>
            </a:br>
            <a:endParaRPr lang="it-IT" dirty="0"/>
          </a:p>
        </p:txBody>
      </p:sp>
      <p:sp>
        <p:nvSpPr>
          <p:cNvPr id="3" name="Sottotitolo 2">
            <a:extLst>
              <a:ext uri="{FF2B5EF4-FFF2-40B4-BE49-F238E27FC236}">
                <a16:creationId xmlns:a16="http://schemas.microsoft.com/office/drawing/2014/main" id="{55C01502-9A49-4915-B3F5-9ABDC8842D43}"/>
              </a:ext>
            </a:extLst>
          </p:cNvPr>
          <p:cNvSpPr>
            <a:spLocks noGrp="1"/>
          </p:cNvSpPr>
          <p:nvPr>
            <p:ph type="subTitle" idx="1"/>
          </p:nvPr>
        </p:nvSpPr>
        <p:spPr>
          <a:xfrm>
            <a:off x="1524000" y="140677"/>
            <a:ext cx="9144000" cy="6717323"/>
          </a:xfrm>
        </p:spPr>
        <p:txBody>
          <a:bodyPr>
            <a:normAutofit/>
          </a:bodyPr>
          <a:lstStyle/>
          <a:p>
            <a:pPr algn="just"/>
            <a:br>
              <a:rPr lang="it-IT" b="1" dirty="0"/>
            </a:br>
            <a:r>
              <a:rPr lang="it-IT" b="1" dirty="0">
                <a:solidFill>
                  <a:schemeClr val="accent1"/>
                </a:solidFill>
              </a:rPr>
              <a:t>DESCRIZIONE DI UNA PERSONA</a:t>
            </a:r>
            <a:br>
              <a:rPr lang="it-IT" b="1" dirty="0"/>
            </a:br>
            <a:r>
              <a:rPr lang="it-IT" i="1" dirty="0"/>
              <a:t>Il Signor </a:t>
            </a:r>
            <a:r>
              <a:rPr lang="it-IT" dirty="0"/>
              <a:t>Rossi, il mio vicino di casa, è un uomo di mezz’età, molto alto e piuttosto magro.  Ha i capelli corti   e  un paio di folti baffi rossi; ha due enormi occhi verdi e un naso minuscolo. Lavora all’Ufficio Postale della città; per via del suo lavoro è sempre vestito in modo elegante e impeccabile: indossa  la camicia bianca e di solito  delle cravatte colorate. Garbato e affabile, il Signor Rossi è un buon vicino: ci saluta ogni mattina con un cenno del capo e la sera, quando ritorna dal lavoro, se ci incontra sulle scale, ci offre dolci e </a:t>
            </a:r>
            <a:r>
              <a:rPr lang="it-IT"/>
              <a:t>cioccolatini.</a:t>
            </a:r>
            <a:endParaRPr lang="it-IT" dirty="0"/>
          </a:p>
          <a:p>
            <a:pPr algn="just"/>
            <a:r>
              <a:rPr lang="it-IT" dirty="0">
                <a:solidFill>
                  <a:srgbClr val="FF0000"/>
                </a:solidFill>
              </a:rPr>
              <a:t>ATTIVITA’</a:t>
            </a:r>
          </a:p>
          <a:p>
            <a:pPr algn="just"/>
            <a:r>
              <a:rPr lang="it-IT" dirty="0"/>
              <a:t>La descrizione di una persona è un </a:t>
            </a:r>
            <a:r>
              <a:rPr lang="it-IT" dirty="0">
                <a:solidFill>
                  <a:srgbClr val="FF0000"/>
                </a:solidFill>
              </a:rPr>
              <a:t>ritratto</a:t>
            </a:r>
            <a:r>
              <a:rPr lang="it-IT" dirty="0"/>
              <a:t> realizzato con le parole.</a:t>
            </a:r>
          </a:p>
          <a:p>
            <a:pPr algn="just"/>
            <a:r>
              <a:rPr lang="it-IT" dirty="0"/>
              <a:t>Colora nel testo la descrizione del signor Rossi distinguendo con due colori l’aspetto fisico e il comportamento.</a:t>
            </a:r>
          </a:p>
          <a:p>
            <a:pPr algn="just"/>
            <a:r>
              <a:rPr lang="it-IT" dirty="0"/>
              <a:t>Puoi capire il suo carattere? Secondo te, che tipo è?</a:t>
            </a:r>
          </a:p>
          <a:p>
            <a:br>
              <a:rPr lang="it-IT" dirty="0"/>
            </a:br>
            <a:endParaRPr lang="it-IT" dirty="0"/>
          </a:p>
        </p:txBody>
      </p:sp>
      <p:pic>
        <p:nvPicPr>
          <p:cNvPr id="9" name="Audio registrato">
            <a:hlinkClick r:id="" action="ppaction://media"/>
            <a:extLst>
              <a:ext uri="{FF2B5EF4-FFF2-40B4-BE49-F238E27FC236}">
                <a16:creationId xmlns:a16="http://schemas.microsoft.com/office/drawing/2014/main" id="{801C2ECA-447E-4424-8831-A1DE3C8A691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36259" y="5430837"/>
            <a:ext cx="609600" cy="609600"/>
          </a:xfrm>
          <a:prstGeom prst="rect">
            <a:avLst/>
          </a:prstGeom>
        </p:spPr>
      </p:pic>
    </p:spTree>
    <p:extLst>
      <p:ext uri="{BB962C8B-B14F-4D97-AF65-F5344CB8AC3E}">
        <p14:creationId xmlns:p14="http://schemas.microsoft.com/office/powerpoint/2010/main" val="35387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72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12192000" cy="1593273"/>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57150">
            <a:noFill/>
          </a:ln>
        </p:spPr>
        <p:txBody>
          <a:bodyPr>
            <a:normAutofit/>
          </a:bodyPr>
          <a:lstStyle/>
          <a:p>
            <a:pPr algn="l"/>
            <a:r>
              <a:rPr lang="en-US" sz="3600" b="1" dirty="0">
                <a:solidFill>
                  <a:srgbClr val="7030A0"/>
                </a:solidFill>
                <a:latin typeface="Times New Roman" panose="02020603050405020304" pitchFamily="18" charset="0"/>
                <a:cs typeface="Times New Roman" panose="02020603050405020304" pitchFamily="18" charset="0"/>
              </a:rPr>
              <a:t>Copy the text “ Two best friends”  on the exercise book. Then read the text</a:t>
            </a:r>
          </a:p>
        </p:txBody>
      </p:sp>
      <p:sp>
        <p:nvSpPr>
          <p:cNvPr id="6" name="Sottotitolo 5"/>
          <p:cNvSpPr>
            <a:spLocks noGrp="1"/>
          </p:cNvSpPr>
          <p:nvPr>
            <p:ph type="subTitle" idx="1"/>
          </p:nvPr>
        </p:nvSpPr>
        <p:spPr>
          <a:xfrm>
            <a:off x="0" y="1593273"/>
            <a:ext cx="12192000" cy="5569527"/>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a:noFill/>
          </a:ln>
        </p:spPr>
        <p:txBody>
          <a:bodyPr>
            <a:normAutofit/>
          </a:bodyPr>
          <a:lstStyle/>
          <a:p>
            <a:pPr algn="l"/>
            <a:endParaRPr lang="en-US" sz="3200" dirty="0">
              <a:solidFill>
                <a:srgbClr val="7030A0"/>
              </a:solidFill>
              <a:latin typeface="Times New Roman" panose="02020603050405020304" pitchFamily="18" charset="0"/>
              <a:cs typeface="Times New Roman" panose="02020603050405020304" pitchFamily="18" charset="0"/>
            </a:endParaRPr>
          </a:p>
          <a:p>
            <a:pPr algn="l"/>
            <a:r>
              <a:rPr lang="en-US" sz="3200" dirty="0">
                <a:solidFill>
                  <a:srgbClr val="7030A0"/>
                </a:solidFill>
                <a:latin typeface="Times New Roman" panose="02020603050405020304" pitchFamily="18" charset="0"/>
                <a:cs typeface="Times New Roman" panose="02020603050405020304" pitchFamily="18" charset="0"/>
              </a:rPr>
              <a:t>My name is Mary and I’m ten years old. I’m from Spain,  but now I live in London with my family. I have got long black hair and blue eyes. I’m tall and thin. My </a:t>
            </a:r>
            <a:r>
              <a:rPr lang="en-US" sz="3200" dirty="0" err="1">
                <a:solidFill>
                  <a:srgbClr val="7030A0"/>
                </a:solidFill>
                <a:latin typeface="Times New Roman" panose="02020603050405020304" pitchFamily="18" charset="0"/>
                <a:cs typeface="Times New Roman" panose="02020603050405020304" pitchFamily="18" charset="0"/>
              </a:rPr>
              <a:t>favourite</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colour</a:t>
            </a:r>
            <a:r>
              <a:rPr lang="en-US" sz="3200" dirty="0">
                <a:solidFill>
                  <a:srgbClr val="7030A0"/>
                </a:solidFill>
                <a:latin typeface="Times New Roman" panose="02020603050405020304" pitchFamily="18" charset="0"/>
                <a:cs typeface="Times New Roman" panose="02020603050405020304" pitchFamily="18" charset="0"/>
              </a:rPr>
              <a:t> is pink and my </a:t>
            </a:r>
            <a:r>
              <a:rPr lang="en-US" sz="3200" dirty="0" err="1">
                <a:solidFill>
                  <a:srgbClr val="7030A0"/>
                </a:solidFill>
                <a:latin typeface="Times New Roman" panose="02020603050405020304" pitchFamily="18" charset="0"/>
                <a:cs typeface="Times New Roman" panose="02020603050405020304" pitchFamily="18" charset="0"/>
              </a:rPr>
              <a:t>favourite</a:t>
            </a:r>
            <a:r>
              <a:rPr lang="en-US" sz="3200" dirty="0">
                <a:solidFill>
                  <a:srgbClr val="7030A0"/>
                </a:solidFill>
                <a:latin typeface="Times New Roman" panose="02020603050405020304" pitchFamily="18" charset="0"/>
                <a:cs typeface="Times New Roman" panose="02020603050405020304" pitchFamily="18" charset="0"/>
              </a:rPr>
              <a:t> animal is the dog. I’ve got a sister, Lucy, and a small brother, Pedro. He’s a baby. I’m a student at St. Mary School. In my school, there are children from different countries. My best friend is Paul and he is eleven years old. He isn’t from Italy like his parents. He is American. He’s tall and thin. He has got black eyes and brown hair. His </a:t>
            </a:r>
            <a:r>
              <a:rPr lang="en-US" sz="3200" dirty="0" err="1">
                <a:solidFill>
                  <a:srgbClr val="7030A0"/>
                </a:solidFill>
                <a:latin typeface="Times New Roman" panose="02020603050405020304" pitchFamily="18" charset="0"/>
                <a:cs typeface="Times New Roman" panose="02020603050405020304" pitchFamily="18" charset="0"/>
              </a:rPr>
              <a:t>favourite</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colour</a:t>
            </a:r>
            <a:r>
              <a:rPr lang="en-US" sz="3200" dirty="0">
                <a:solidFill>
                  <a:srgbClr val="7030A0"/>
                </a:solidFill>
                <a:latin typeface="Times New Roman" panose="02020603050405020304" pitchFamily="18" charset="0"/>
                <a:cs typeface="Times New Roman" panose="02020603050405020304" pitchFamily="18" charset="0"/>
              </a:rPr>
              <a:t> is green and his </a:t>
            </a:r>
            <a:r>
              <a:rPr lang="en-US" sz="3200" dirty="0" err="1">
                <a:solidFill>
                  <a:srgbClr val="7030A0"/>
                </a:solidFill>
                <a:latin typeface="Times New Roman" panose="02020603050405020304" pitchFamily="18" charset="0"/>
                <a:cs typeface="Times New Roman" panose="02020603050405020304" pitchFamily="18" charset="0"/>
              </a:rPr>
              <a:t>favourite</a:t>
            </a:r>
            <a:r>
              <a:rPr lang="en-US" sz="3200" dirty="0">
                <a:solidFill>
                  <a:srgbClr val="7030A0"/>
                </a:solidFill>
                <a:latin typeface="Times New Roman" panose="02020603050405020304" pitchFamily="18" charset="0"/>
                <a:cs typeface="Times New Roman" panose="02020603050405020304" pitchFamily="18" charset="0"/>
              </a:rPr>
              <a:t> animal is the cat. Paul has got two brothers: Mark  and Jim. They are nine years old. They are twins</a:t>
            </a:r>
            <a:endParaRPr lang="it-IT" sz="3200" dirty="0">
              <a:solidFill>
                <a:srgbClr val="7030A0"/>
              </a:solidFill>
              <a:latin typeface="Times New Roman" panose="02020603050405020304" pitchFamily="18" charset="0"/>
              <a:cs typeface="Times New Roman" panose="02020603050405020304" pitchFamily="18" charset="0"/>
            </a:endParaRPr>
          </a:p>
        </p:txBody>
      </p:sp>
      <p:pic>
        <p:nvPicPr>
          <p:cNvPr id="8"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1433946"/>
            <a:ext cx="609600" cy="609600"/>
          </a:xfrm>
          <a:prstGeom prst="rect">
            <a:avLst/>
          </a:prstGeom>
        </p:spPr>
      </p:pic>
    </p:spTree>
    <p:extLst>
      <p:ext uri="{BB962C8B-B14F-4D97-AF65-F5344CB8AC3E}">
        <p14:creationId xmlns:p14="http://schemas.microsoft.com/office/powerpoint/2010/main" val="4261291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7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0" y="1"/>
            <a:ext cx="12192000" cy="1274617"/>
          </a:xfr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l="50000" t="50000" r="50000" b="50000"/>
            </a:path>
            <a:tileRect/>
          </a:gradFill>
          <a:ln w="76200">
            <a:noFill/>
          </a:ln>
        </p:spPr>
        <p:txBody>
          <a:bodyPr>
            <a:normAutofit/>
          </a:bodyPr>
          <a:lstStyle/>
          <a:p>
            <a:pPr algn="l"/>
            <a:r>
              <a:rPr lang="en-US" sz="3600" b="1" dirty="0">
                <a:solidFill>
                  <a:srgbClr val="7030A0"/>
                </a:solidFill>
                <a:latin typeface="Times New Roman" panose="02020603050405020304" pitchFamily="18" charset="0"/>
                <a:cs typeface="Times New Roman" panose="02020603050405020304" pitchFamily="18" charset="0"/>
              </a:rPr>
              <a:t>Are the following sentences </a:t>
            </a:r>
            <a:r>
              <a:rPr lang="en-US" sz="3200" b="1" dirty="0">
                <a:solidFill>
                  <a:srgbClr val="7030A0"/>
                </a:solidFill>
                <a:latin typeface="Times New Roman" panose="02020603050405020304" pitchFamily="18" charset="0"/>
                <a:cs typeface="Times New Roman" panose="02020603050405020304" pitchFamily="18" charset="0"/>
              </a:rPr>
              <a:t>TRUE, FALSE or NOT GIVING?</a:t>
            </a:r>
            <a:br>
              <a:rPr lang="en-US" sz="3200" b="1" dirty="0">
                <a:solidFill>
                  <a:srgbClr val="7030A0"/>
                </a:solidFill>
                <a:latin typeface="Times New Roman" panose="02020603050405020304" pitchFamily="18" charset="0"/>
                <a:cs typeface="Times New Roman" panose="02020603050405020304" pitchFamily="18" charset="0"/>
              </a:rPr>
            </a:br>
            <a:endParaRPr lang="it-IT" sz="3200" b="1" dirty="0">
              <a:solidFill>
                <a:srgbClr val="7030A0"/>
              </a:solidFill>
              <a:latin typeface="Times New Roman" panose="02020603050405020304" pitchFamily="18" charset="0"/>
              <a:cs typeface="Times New Roman" panose="02020603050405020304" pitchFamily="18" charset="0"/>
            </a:endParaRPr>
          </a:p>
        </p:txBody>
      </p:sp>
      <p:sp>
        <p:nvSpPr>
          <p:cNvPr id="5" name="Sottotitolo 4"/>
          <p:cNvSpPr>
            <a:spLocks noGrp="1"/>
          </p:cNvSpPr>
          <p:nvPr>
            <p:ph type="subTitle" idx="1"/>
          </p:nvPr>
        </p:nvSpPr>
        <p:spPr>
          <a:xfrm>
            <a:off x="0" y="1274619"/>
            <a:ext cx="12192000" cy="5902036"/>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a:noAutofit/>
          </a:bodyPr>
          <a:lstStyle/>
          <a:p>
            <a:pPr algn="l"/>
            <a:endParaRPr lang="en-US" sz="3200" dirty="0">
              <a:solidFill>
                <a:srgbClr val="7030A0"/>
              </a:solidFill>
              <a:latin typeface="Times New Roman" panose="02020603050405020304" pitchFamily="18" charset="0"/>
              <a:cs typeface="Times New Roman" panose="02020603050405020304" pitchFamily="18" charset="0"/>
            </a:endParaRPr>
          </a:p>
          <a:p>
            <a:pPr algn="l"/>
            <a:r>
              <a:rPr lang="en-US" sz="3200" dirty="0">
                <a:solidFill>
                  <a:srgbClr val="7030A0"/>
                </a:solidFill>
                <a:latin typeface="Times New Roman" panose="02020603050405020304" pitchFamily="18" charset="0"/>
                <a:cs typeface="Times New Roman" panose="02020603050405020304" pitchFamily="18" charset="0"/>
              </a:rPr>
              <a:t>1. Maria is seven years old _________</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2. She lives in Paris ______________</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3. She’s Spanish ________________</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4. Her mother is a doctor _________ </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5. Her </a:t>
            </a:r>
            <a:r>
              <a:rPr lang="en-US" sz="3200" dirty="0" err="1">
                <a:solidFill>
                  <a:srgbClr val="7030A0"/>
                </a:solidFill>
                <a:latin typeface="Times New Roman" panose="02020603050405020304" pitchFamily="18" charset="0"/>
                <a:cs typeface="Times New Roman" panose="02020603050405020304" pitchFamily="18" charset="0"/>
              </a:rPr>
              <a:t>favourite</a:t>
            </a:r>
            <a:r>
              <a:rPr lang="en-US" sz="3200" dirty="0">
                <a:solidFill>
                  <a:srgbClr val="7030A0"/>
                </a:solidFill>
                <a:latin typeface="Times New Roman" panose="02020603050405020304" pitchFamily="18" charset="0"/>
                <a:cs typeface="Times New Roman" panose="02020603050405020304" pitchFamily="18" charset="0"/>
              </a:rPr>
              <a:t> color is pink _______ </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6.  Pedro is 11 years old ____________</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7. His father is a mechanic ________ </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8. He’s Italian ________________</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9. He’s American ______________</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 10.He’s got 2 brothers _________</a:t>
            </a:r>
            <a:endParaRPr lang="it-IT" sz="3200" dirty="0">
              <a:solidFill>
                <a:srgbClr val="7030A0"/>
              </a:solidFill>
            </a:endParaRPr>
          </a:p>
        </p:txBody>
      </p:sp>
      <p:pic>
        <p:nvPicPr>
          <p:cNvPr id="6"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60873" y="3920837"/>
            <a:ext cx="609600" cy="609600"/>
          </a:xfrm>
          <a:prstGeom prst="rect">
            <a:avLst/>
          </a:prstGeom>
        </p:spPr>
      </p:pic>
    </p:spTree>
    <p:extLst>
      <p:ext uri="{BB962C8B-B14F-4D97-AF65-F5344CB8AC3E}">
        <p14:creationId xmlns:p14="http://schemas.microsoft.com/office/powerpoint/2010/main" val="1326946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4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0" y="0"/>
            <a:ext cx="12192000" cy="1690255"/>
          </a:xfr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l="100000" b="100000"/>
            </a:path>
            <a:tileRect t="-100000" r="-100000"/>
          </a:gradFill>
        </p:spPr>
        <p:txBody>
          <a:bodyPr>
            <a:normAutofit/>
          </a:bodyPr>
          <a:lstStyle/>
          <a:p>
            <a:pPr algn="l"/>
            <a:r>
              <a:rPr lang="en-US" sz="3600" b="1" dirty="0">
                <a:solidFill>
                  <a:srgbClr val="7030A0"/>
                </a:solidFill>
                <a:latin typeface="Times New Roman" panose="02020603050405020304" pitchFamily="18" charset="0"/>
                <a:cs typeface="Times New Roman" panose="02020603050405020304" pitchFamily="18" charset="0"/>
              </a:rPr>
              <a:t>Answer the questions on your exercise-book.</a:t>
            </a:r>
            <a:br>
              <a:rPr lang="en-US" sz="3600" b="1" dirty="0">
                <a:solidFill>
                  <a:srgbClr val="7030A0"/>
                </a:solidFill>
                <a:latin typeface="Times New Roman" panose="02020603050405020304" pitchFamily="18" charset="0"/>
                <a:cs typeface="Times New Roman" panose="02020603050405020304" pitchFamily="18" charset="0"/>
              </a:rPr>
            </a:br>
            <a:br>
              <a:rPr lang="en-US" sz="3600" b="1" dirty="0">
                <a:solidFill>
                  <a:srgbClr val="7030A0"/>
                </a:solidFill>
                <a:latin typeface="Times New Roman" panose="02020603050405020304" pitchFamily="18" charset="0"/>
                <a:cs typeface="Times New Roman" panose="02020603050405020304" pitchFamily="18" charset="0"/>
              </a:rPr>
            </a:br>
            <a:endParaRPr lang="it-IT" sz="3600" dirty="0">
              <a:solidFill>
                <a:srgbClr val="7030A0"/>
              </a:solidFill>
            </a:endParaRPr>
          </a:p>
        </p:txBody>
      </p:sp>
      <p:sp>
        <p:nvSpPr>
          <p:cNvPr id="5" name="Sottotitolo 4"/>
          <p:cNvSpPr>
            <a:spLocks noGrp="1"/>
          </p:cNvSpPr>
          <p:nvPr>
            <p:ph type="subTitle" idx="1"/>
          </p:nvPr>
        </p:nvSpPr>
        <p:spPr>
          <a:xfrm>
            <a:off x="0" y="1025236"/>
            <a:ext cx="12192000" cy="6179128"/>
          </a:xfr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0" scaled="1"/>
            <a:tileRect/>
          </a:gradFill>
        </p:spPr>
        <p:txBody>
          <a:bodyPr>
            <a:normAutofit/>
          </a:bodyPr>
          <a:lstStyle/>
          <a:p>
            <a:pPr algn="l"/>
            <a:endParaRPr lang="en-US" sz="3600" dirty="0">
              <a:solidFill>
                <a:srgbClr val="7030A0"/>
              </a:solidFill>
              <a:latin typeface="Times New Roman" panose="02020603050405020304" pitchFamily="18" charset="0"/>
              <a:cs typeface="Times New Roman" panose="02020603050405020304" pitchFamily="18" charset="0"/>
            </a:endParaRPr>
          </a:p>
          <a:p>
            <a:pPr algn="l"/>
            <a:r>
              <a:rPr lang="en-US" sz="3600" dirty="0">
                <a:solidFill>
                  <a:srgbClr val="7030A0"/>
                </a:solidFill>
                <a:latin typeface="Times New Roman" panose="02020603050405020304" pitchFamily="18" charset="0"/>
                <a:cs typeface="Times New Roman" panose="02020603050405020304" pitchFamily="18" charset="0"/>
              </a:rPr>
              <a:t>1 How old is Aldo?</a:t>
            </a:r>
            <a:br>
              <a:rPr lang="en-US" sz="3600" dirty="0">
                <a:solidFill>
                  <a:srgbClr val="7030A0"/>
                </a:solidFill>
                <a:latin typeface="Times New Roman" panose="02020603050405020304" pitchFamily="18" charset="0"/>
                <a:cs typeface="Times New Roman" panose="02020603050405020304" pitchFamily="18" charset="0"/>
              </a:rPr>
            </a:br>
            <a:r>
              <a:rPr lang="en-US" sz="3600" dirty="0">
                <a:solidFill>
                  <a:srgbClr val="7030A0"/>
                </a:solidFill>
                <a:latin typeface="Times New Roman" panose="02020603050405020304" pitchFamily="18" charset="0"/>
                <a:cs typeface="Times New Roman" panose="02020603050405020304" pitchFamily="18" charset="0"/>
              </a:rPr>
              <a:t>2 What’s his surname? </a:t>
            </a:r>
            <a:br>
              <a:rPr lang="en-US" sz="3600" dirty="0">
                <a:solidFill>
                  <a:srgbClr val="7030A0"/>
                </a:solidFill>
                <a:latin typeface="Times New Roman" panose="02020603050405020304" pitchFamily="18" charset="0"/>
                <a:cs typeface="Times New Roman" panose="02020603050405020304" pitchFamily="18" charset="0"/>
              </a:rPr>
            </a:br>
            <a:r>
              <a:rPr lang="en-US" sz="3600" dirty="0">
                <a:solidFill>
                  <a:srgbClr val="7030A0"/>
                </a:solidFill>
                <a:latin typeface="Times New Roman" panose="02020603050405020304" pitchFamily="18" charset="0"/>
                <a:cs typeface="Times New Roman" panose="02020603050405020304" pitchFamily="18" charset="0"/>
              </a:rPr>
              <a:t>3 Is he from Italy?</a:t>
            </a:r>
            <a:br>
              <a:rPr lang="en-US" sz="3600" dirty="0">
                <a:solidFill>
                  <a:srgbClr val="7030A0"/>
                </a:solidFill>
                <a:latin typeface="Times New Roman" panose="02020603050405020304" pitchFamily="18" charset="0"/>
                <a:cs typeface="Times New Roman" panose="02020603050405020304" pitchFamily="18" charset="0"/>
              </a:rPr>
            </a:br>
            <a:r>
              <a:rPr lang="en-US" sz="3600" dirty="0">
                <a:solidFill>
                  <a:srgbClr val="7030A0"/>
                </a:solidFill>
                <a:latin typeface="Times New Roman" panose="02020603050405020304" pitchFamily="18" charset="0"/>
                <a:cs typeface="Times New Roman" panose="02020603050405020304" pitchFamily="18" charset="0"/>
              </a:rPr>
              <a:t>4 Is Maria from Spain?</a:t>
            </a:r>
            <a:br>
              <a:rPr lang="en-US" sz="3600" dirty="0">
                <a:solidFill>
                  <a:srgbClr val="7030A0"/>
                </a:solidFill>
                <a:latin typeface="Times New Roman" panose="02020603050405020304" pitchFamily="18" charset="0"/>
                <a:cs typeface="Times New Roman" panose="02020603050405020304" pitchFamily="18" charset="0"/>
              </a:rPr>
            </a:br>
            <a:r>
              <a:rPr lang="en-US" sz="3600" dirty="0">
                <a:solidFill>
                  <a:srgbClr val="7030A0"/>
                </a:solidFill>
                <a:latin typeface="Times New Roman" panose="02020603050405020304" pitchFamily="18" charset="0"/>
                <a:cs typeface="Times New Roman" panose="02020603050405020304" pitchFamily="18" charset="0"/>
              </a:rPr>
              <a:t>5 Are they students?</a:t>
            </a:r>
          </a:p>
          <a:p>
            <a:pPr marL="742950" indent="-742950" algn="l">
              <a:buAutoNum type="arabicPeriod"/>
            </a:pPr>
            <a:endParaRPr lang="en-US" sz="3600" dirty="0">
              <a:solidFill>
                <a:srgbClr val="7030A0"/>
              </a:solidFill>
              <a:latin typeface="Times New Roman" panose="02020603050405020304" pitchFamily="18" charset="0"/>
              <a:cs typeface="Times New Roman" panose="02020603050405020304" pitchFamily="18" charset="0"/>
            </a:endParaRPr>
          </a:p>
          <a:p>
            <a:pPr algn="l"/>
            <a:r>
              <a:rPr lang="en-US" sz="3600" b="1" dirty="0">
                <a:solidFill>
                  <a:srgbClr val="7030A0"/>
                </a:solidFill>
                <a:latin typeface="Times New Roman" panose="02020603050405020304" pitchFamily="18" charset="0"/>
                <a:cs typeface="Times New Roman" panose="02020603050405020304" pitchFamily="18" charset="0"/>
              </a:rPr>
              <a:t>Describe </a:t>
            </a:r>
            <a:r>
              <a:rPr lang="en-US" sz="3600" b="1" dirty="0" err="1">
                <a:solidFill>
                  <a:srgbClr val="7030A0"/>
                </a:solidFill>
                <a:latin typeface="Times New Roman" panose="02020603050405020304" pitchFamily="18" charset="0"/>
                <a:cs typeface="Times New Roman" panose="02020603050405020304" pitchFamily="18" charset="0"/>
              </a:rPr>
              <a:t>youself</a:t>
            </a:r>
            <a:r>
              <a:rPr lang="en-US" sz="3600" b="1" dirty="0">
                <a:solidFill>
                  <a:srgbClr val="7030A0"/>
                </a:solidFill>
                <a:latin typeface="Times New Roman" panose="02020603050405020304" pitchFamily="18" charset="0"/>
                <a:cs typeface="Times New Roman" panose="02020603050405020304" pitchFamily="18" charset="0"/>
              </a:rPr>
              <a:t>.</a:t>
            </a:r>
          </a:p>
          <a:p>
            <a:pPr marL="742950" indent="-742950" algn="l">
              <a:buAutoNum type="arabicPeriod"/>
            </a:pPr>
            <a:endParaRPr lang="it-IT" sz="3600" dirty="0">
              <a:solidFill>
                <a:srgbClr val="7030A0"/>
              </a:solidFill>
            </a:endParaRPr>
          </a:p>
        </p:txBody>
      </p:sp>
      <p:pic>
        <p:nvPicPr>
          <p:cNvPr id="6"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04364" y="3124200"/>
            <a:ext cx="609600" cy="609600"/>
          </a:xfrm>
          <a:prstGeom prst="rect">
            <a:avLst/>
          </a:prstGeom>
        </p:spPr>
      </p:pic>
    </p:spTree>
    <p:extLst>
      <p:ext uri="{BB962C8B-B14F-4D97-AF65-F5344CB8AC3E}">
        <p14:creationId xmlns:p14="http://schemas.microsoft.com/office/powerpoint/2010/main" val="35702048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682</Words>
  <Application>Microsoft Office PowerPoint</Application>
  <PresentationFormat>Widescreen</PresentationFormat>
  <Paragraphs>35</Paragraphs>
  <Slides>7</Slides>
  <Notes>1</Notes>
  <HiddenSlides>0</HiddenSlides>
  <MMClips>4</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Calibri Light</vt:lpstr>
      <vt:lpstr>Times New Roman</vt:lpstr>
      <vt:lpstr>Tema di Office</vt:lpstr>
      <vt:lpstr>IL TESTO DESCRITTIVO</vt:lpstr>
      <vt:lpstr>Il testo descrittivo rappresenta la realtà che ci circonda usando le percezioni sensoriali. Può anche descrivere la realtà interiore: sensazioni, emozioni, sentimenti, pensieri. </vt:lpstr>
      <vt:lpstr>Una descrizione può essere: </vt:lpstr>
      <vt:lpstr> </vt:lpstr>
      <vt:lpstr>Copy the text “ Two best friends”  on the exercise book. Then read the text</vt:lpstr>
      <vt:lpstr>Are the following sentences TRUE, FALSE or NOT GIVING? </vt:lpstr>
      <vt:lpstr>Answer the questions on your exercise-book.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PERCORSO DESCRIZIONE</dc:title>
  <dc:creator>Allocca Carmela</dc:creator>
  <cp:lastModifiedBy>Allocca Carmela</cp:lastModifiedBy>
  <cp:revision>30</cp:revision>
  <dcterms:created xsi:type="dcterms:W3CDTF">2020-11-29T13:31:25Z</dcterms:created>
  <dcterms:modified xsi:type="dcterms:W3CDTF">2020-12-01T13:23:41Z</dcterms:modified>
</cp:coreProperties>
</file>