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0" r:id="rId2"/>
    <p:sldId id="264" r:id="rId3"/>
    <p:sldId id="265" r:id="rId4"/>
    <p:sldId id="266" r:id="rId5"/>
    <p:sldId id="261" r:id="rId6"/>
    <p:sldId id="262" r:id="rId7"/>
    <p:sldId id="263" r:id="rId8"/>
    <p:sldId id="259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Documento_di_Microsoft_Word2.docx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97089" y="897209"/>
            <a:ext cx="85972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Singular</a:t>
            </a:r>
            <a:r>
              <a:rPr lang="it-IT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and </a:t>
            </a:r>
            <a:r>
              <a:rPr lang="it-IT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plural</a:t>
            </a:r>
            <a:r>
              <a:rPr lang="it-IT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it-IT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nouns</a:t>
            </a:r>
            <a:endParaRPr lang="it-IT" sz="6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it-IT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it-IT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s </a:t>
            </a:r>
            <a:r>
              <a:rPr lang="it-IT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it-IT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 - </a:t>
            </a:r>
            <a:r>
              <a:rPr lang="it-IT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ies</a:t>
            </a:r>
            <a:endParaRPr lang="it-IT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 descr="https://scuolaelettrica.it/primaria/classe3/italiano/singolare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836202"/>
            <a:ext cx="11751733" cy="3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8724" y="5535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5535" y="2942104"/>
            <a:ext cx="116247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5535" y="313265"/>
            <a:ext cx="113622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Il nome</a:t>
            </a:r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</a:rPr>
              <a:t> singolare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 è una parola che indica una sola persona, o un  solo animale, o una sola cosa. 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92D050"/>
                </a:solidFill>
                <a:latin typeface="Verdana" panose="020B0604030504040204" pitchFamily="34" charset="0"/>
              </a:rPr>
              <a:t>uomo = nome singolare di persona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FFFF00"/>
                </a:solidFill>
                <a:latin typeface="Verdana" panose="020B0604030504040204" pitchFamily="34" charset="0"/>
              </a:rPr>
              <a:t>cane = nome singolare di animale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D60093"/>
                </a:solidFill>
                <a:latin typeface="Verdana" panose="020B0604030504040204" pitchFamily="34" charset="0"/>
              </a:rPr>
              <a:t>telefono = nome singolare di cosa.</a:t>
            </a:r>
            <a:endParaRPr lang="it-IT" sz="1600" dirty="0">
              <a:solidFill>
                <a:srgbClr val="D60093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</a:rPr>
              <a:t>Il nome plurale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 è una parola che indica molte persone, o molti animali, o molte cose. 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uomini = nome plurale di persona.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cani = nome plurale di animale.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telefoni = nome plurale di cosa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42730"/>
              </p:ext>
            </p:extLst>
          </p:nvPr>
        </p:nvGraphicFramePr>
        <p:xfrm>
          <a:off x="347133" y="3087791"/>
          <a:ext cx="5842000" cy="1404622"/>
        </p:xfrm>
        <a:graphic>
          <a:graphicData uri="http://schemas.openxmlformats.org/drawingml/2006/table">
            <a:tbl>
              <a:tblPr/>
              <a:tblGrid>
                <a:gridCol w="2903490"/>
                <a:gridCol w="2938510"/>
              </a:tblGrid>
              <a:tr h="62992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SINGOLARE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PLURALE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0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gelat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o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gelat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tavol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o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tavol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telefon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o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telefon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60321"/>
              </p:ext>
            </p:extLst>
          </p:nvPr>
        </p:nvGraphicFramePr>
        <p:xfrm>
          <a:off x="440266" y="5347269"/>
          <a:ext cx="4512734" cy="1035082"/>
        </p:xfrm>
        <a:graphic>
          <a:graphicData uri="http://schemas.openxmlformats.org/drawingml/2006/table">
            <a:tbl>
              <a:tblPr/>
              <a:tblGrid>
                <a:gridCol w="2209800"/>
                <a:gridCol w="2302934"/>
              </a:tblGrid>
              <a:tr h="26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SINGOLARE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PLURALE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271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mamm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a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mamm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</a:rPr>
                        <a:t>sedi-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a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</a:rPr>
                        <a:t>sedi-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merend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a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</a:rPr>
                        <a:t>merend</a:t>
                      </a:r>
                      <a:r>
                        <a:rPr lang="it-IT" sz="1600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5535" y="4845520"/>
            <a:ext cx="11624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Se un nome femminile finisce con la vocale: A, il plurale lo formiamo togliendo la vocale A e mettendo al suo posto la vocale E.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5535" y="2409183"/>
            <a:ext cx="11158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Verdana" panose="020B0604030504040204" pitchFamily="34" charset="0"/>
              </a:rPr>
              <a:t>S</a:t>
            </a:r>
            <a:r>
              <a:rPr lang="it-IT" sz="16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e </a:t>
            </a:r>
            <a:r>
              <a:rPr lang="it-IT" sz="1600" dirty="0">
                <a:solidFill>
                  <a:srgbClr val="00B0F0"/>
                </a:solidFill>
                <a:latin typeface="Verdana" panose="020B0604030504040204" pitchFamily="34" charset="0"/>
              </a:rPr>
              <a:t>un nome maschile finisce con la </a:t>
            </a:r>
            <a:r>
              <a:rPr lang="it-IT" sz="1600" dirty="0" err="1" smtClean="0">
                <a:solidFill>
                  <a:srgbClr val="00B0F0"/>
                </a:solidFill>
                <a:latin typeface="Verdana" panose="020B0604030504040204" pitchFamily="34" charset="0"/>
              </a:rPr>
              <a:t>vocale:O</a:t>
            </a:r>
            <a:r>
              <a:rPr lang="it-IT" sz="16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,</a:t>
            </a:r>
            <a:r>
              <a:rPr lang="it-IT" sz="1600" dirty="0">
                <a:solidFill>
                  <a:srgbClr val="00B0F0"/>
                </a:solidFill>
                <a:latin typeface="Verdana" panose="020B0604030504040204" pitchFamily="34" charset="0"/>
              </a:rPr>
              <a:t> il plurale lo formiamo togliendo la vocale </a:t>
            </a:r>
            <a:r>
              <a:rPr lang="it-IT" sz="16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O</a:t>
            </a:r>
            <a:r>
              <a:rPr lang="it-IT" sz="1600" dirty="0">
                <a:solidFill>
                  <a:srgbClr val="00B0F0"/>
                </a:solidFill>
                <a:latin typeface="Verdana" panose="020B0604030504040204" pitchFamily="34" charset="0"/>
              </a:rPr>
              <a:t> e mettendo al suo posto la vocale </a:t>
            </a:r>
            <a:r>
              <a:rPr lang="it-IT" sz="16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I.</a:t>
            </a:r>
            <a:endParaRPr lang="it-IT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3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199" y="689802"/>
            <a:ext cx="1081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</a:rPr>
              <a:t>Se un nome, sia maschile che femminile, finisce con la vocale: </a:t>
            </a: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</a:rPr>
              <a:t>E,</a:t>
            </a: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</a:rPr>
              <a:t> il plurale lo formiamo togliendo la vocale </a:t>
            </a: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</a:rPr>
              <a:t>E</a:t>
            </a: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it-IT" dirty="0" err="1">
                <a:solidFill>
                  <a:srgbClr val="00B0F0"/>
                </a:solidFill>
                <a:latin typeface="Verdana" panose="020B0604030504040204" pitchFamily="34" charset="0"/>
              </a:rPr>
              <a:t>e</a:t>
            </a: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</a:rPr>
              <a:t> mettendo al suo posto la vocale </a:t>
            </a: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</a:rPr>
              <a:t>I.</a:t>
            </a:r>
            <a:endParaRPr lang="it-IT" dirty="0">
              <a:solidFill>
                <a:srgbClr val="00B0F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51718"/>
              </p:ext>
            </p:extLst>
          </p:nvPr>
        </p:nvGraphicFramePr>
        <p:xfrm>
          <a:off x="368431" y="2048933"/>
          <a:ext cx="4936332" cy="1808480"/>
        </p:xfrm>
        <a:graphic>
          <a:graphicData uri="http://schemas.openxmlformats.org/drawingml/2006/table">
            <a:tbl>
              <a:tblPr/>
              <a:tblGrid>
                <a:gridCol w="2468166"/>
                <a:gridCol w="2468166"/>
              </a:tblGrid>
              <a:tr h="36491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SINGOLARE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PLURALE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latt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latt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balcon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balcon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carn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e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</a:rPr>
                        <a:t>carn</a:t>
                      </a:r>
                      <a:r>
                        <a:rPr lang="it-IT" dirty="0"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t-IT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</a:rPr>
                        <a:t>i</a:t>
                      </a:r>
                      <a:endParaRPr lang="it-IT" dirty="0">
                        <a:solidFill>
                          <a:srgbClr val="00B0F0"/>
                        </a:solidFill>
                      </a:endParaRPr>
                    </a:p>
                  </a:txBody>
                  <a:tcPr marL="88900" marR="88900" marT="88900" marB="88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2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rtalebambini.it/wp-content/uploads/2019/09/il-nome-mappa-concettuale-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1" y="284162"/>
            <a:ext cx="3679826" cy="64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rtalebambini.it/wp-content/uploads/2018/04/nomi-singolari-e-plurali-1-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7" y="445028"/>
            <a:ext cx="3649134" cy="62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ortalebambini.it/wp-content/uploads/2018/04/nomi-singolari-e-plurali-2-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93" y="445028"/>
            <a:ext cx="40005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12593" r="1122" b="4592"/>
          <a:stretch/>
        </p:blipFill>
        <p:spPr>
          <a:xfrm rot="16200000">
            <a:off x="5709645" y="311951"/>
            <a:ext cx="6395749" cy="62904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b="7606"/>
          <a:stretch/>
        </p:blipFill>
        <p:spPr>
          <a:xfrm rot="16200000">
            <a:off x="-333489" y="592790"/>
            <a:ext cx="6318919" cy="5651936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4848" y="2592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442" r="713" b="1446"/>
          <a:stretch/>
        </p:blipFill>
        <p:spPr>
          <a:xfrm rot="16200000">
            <a:off x="5770180" y="260124"/>
            <a:ext cx="6219500" cy="62352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967" b="22926"/>
          <a:stretch/>
        </p:blipFill>
        <p:spPr>
          <a:xfrm rot="16200000">
            <a:off x="-202444" y="775014"/>
            <a:ext cx="6290437" cy="5134546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0255" y="4668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6420" r="4635" b="25457"/>
          <a:stretch/>
        </p:blipFill>
        <p:spPr>
          <a:xfrm rot="16200000">
            <a:off x="6463802" y="1046131"/>
            <a:ext cx="5699062" cy="53001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668" r="24436" b="3568"/>
          <a:stretch/>
        </p:blipFill>
        <p:spPr>
          <a:xfrm rot="16200000">
            <a:off x="549015" y="592337"/>
            <a:ext cx="5599110" cy="63076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38979" y="238730"/>
            <a:ext cx="5197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IRREGOLAR PLURALS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8150" y="339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8B07B063-47AD-42C5-93AD-E52C90066D0F}"/>
              </a:ext>
            </a:extLst>
          </p:cNvPr>
          <p:cNvSpPr txBox="1"/>
          <p:nvPr/>
        </p:nvSpPr>
        <p:spPr>
          <a:xfrm>
            <a:off x="611927" y="4693776"/>
            <a:ext cx="2993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NOUNS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A168E78-7B52-44CE-8A23-3EAD131F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3" y="234558"/>
            <a:ext cx="4896974" cy="32966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B969FFF-6D0D-478B-B3C0-5E188138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68" y="357565"/>
            <a:ext cx="4871019" cy="32966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B5FFB13-ED9E-4D54-8E9F-5D179B3B5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602" y="3372159"/>
            <a:ext cx="5270085" cy="32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31233"/>
              </p:ext>
            </p:extLst>
          </p:nvPr>
        </p:nvGraphicFramePr>
        <p:xfrm>
          <a:off x="303143" y="275897"/>
          <a:ext cx="5088664" cy="628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o" r:id="rId3" imgW="6951018" imgH="10083882" progId="Word.Document.12">
                  <p:embed/>
                </p:oleObj>
              </mc:Choice>
              <mc:Fallback>
                <p:oleObj name="Documento" r:id="rId3" imgW="6951018" imgH="10083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143" y="275897"/>
                        <a:ext cx="5088664" cy="628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36098"/>
              </p:ext>
            </p:extLst>
          </p:nvPr>
        </p:nvGraphicFramePr>
        <p:xfrm>
          <a:off x="6124903" y="408493"/>
          <a:ext cx="5628290" cy="615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o" r:id="rId5" imgW="6950298" imgH="10081003" progId="Word.Document.12">
                  <p:embed/>
                </p:oleObj>
              </mc:Choice>
              <mc:Fallback>
                <p:oleObj name="Documento" r:id="rId5" imgW="6950298" imgH="10081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903" y="408493"/>
                        <a:ext cx="5628290" cy="615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60531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71</Words>
  <Application>Microsoft Office PowerPoint</Application>
  <PresentationFormat>Widescreen</PresentationFormat>
  <Paragraphs>42</Paragraphs>
  <Slides>9</Slides>
  <Notes>0</Notes>
  <HiddenSlides>0</HiddenSlides>
  <MMClips>4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Corbel</vt:lpstr>
      <vt:lpstr>Times New Roman</vt:lpstr>
      <vt:lpstr>Verdana</vt:lpstr>
      <vt:lpstr>Base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19</cp:revision>
  <dcterms:created xsi:type="dcterms:W3CDTF">2020-12-02T08:55:00Z</dcterms:created>
  <dcterms:modified xsi:type="dcterms:W3CDTF">2020-12-11T11:38:58Z</dcterms:modified>
</cp:coreProperties>
</file>