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85" d="100"/>
          <a:sy n="85" d="100"/>
        </p:scale>
        <p:origin x="13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0F6C71-8441-4774-9591-753355A48A51}"/>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660B7ED5-6383-4BDA-A147-23C4B98AA0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C298F49E-8FF7-4F10-ABBE-40DDFB79F7E8}"/>
              </a:ext>
            </a:extLst>
          </p:cNvPr>
          <p:cNvSpPr>
            <a:spLocks noGrp="1"/>
          </p:cNvSpPr>
          <p:nvPr>
            <p:ph type="dt" sz="half" idx="10"/>
          </p:nvPr>
        </p:nvSpPr>
        <p:spPr/>
        <p:txBody>
          <a:bodyPr/>
          <a:lstStyle/>
          <a:p>
            <a:fld id="{98FFE43F-EA05-47F4-8F98-264B5630B226}" type="datetimeFigureOut">
              <a:rPr lang="it-IT" smtClean="0"/>
              <a:t>16/12/2020</a:t>
            </a:fld>
            <a:endParaRPr lang="it-IT"/>
          </a:p>
        </p:txBody>
      </p:sp>
      <p:sp>
        <p:nvSpPr>
          <p:cNvPr id="5" name="Segnaposto piè di pagina 4">
            <a:extLst>
              <a:ext uri="{FF2B5EF4-FFF2-40B4-BE49-F238E27FC236}">
                <a16:creationId xmlns:a16="http://schemas.microsoft.com/office/drawing/2014/main" id="{B9BCF1CD-0CF8-405F-A67A-69E2DBB88DC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3D5ADC2-6C65-461A-B2AD-064E33F348CC}"/>
              </a:ext>
            </a:extLst>
          </p:cNvPr>
          <p:cNvSpPr>
            <a:spLocks noGrp="1"/>
          </p:cNvSpPr>
          <p:nvPr>
            <p:ph type="sldNum" sz="quarter" idx="12"/>
          </p:nvPr>
        </p:nvSpPr>
        <p:spPr/>
        <p:txBody>
          <a:bodyPr/>
          <a:lstStyle/>
          <a:p>
            <a:fld id="{A90E836C-336F-453F-B116-71090C62D15E}" type="slidenum">
              <a:rPr lang="it-IT" smtClean="0"/>
              <a:t>‹N›</a:t>
            </a:fld>
            <a:endParaRPr lang="it-IT"/>
          </a:p>
        </p:txBody>
      </p:sp>
    </p:spTree>
    <p:extLst>
      <p:ext uri="{BB962C8B-B14F-4D97-AF65-F5344CB8AC3E}">
        <p14:creationId xmlns:p14="http://schemas.microsoft.com/office/powerpoint/2010/main" val="130159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294156-038E-4240-B6E8-6A53077270C2}"/>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6C7EC357-E1E5-447D-9076-7F8AD7D96ECC}"/>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5BF611C-4F55-4030-A2F4-892B0D78B280}"/>
              </a:ext>
            </a:extLst>
          </p:cNvPr>
          <p:cNvSpPr>
            <a:spLocks noGrp="1"/>
          </p:cNvSpPr>
          <p:nvPr>
            <p:ph type="dt" sz="half" idx="10"/>
          </p:nvPr>
        </p:nvSpPr>
        <p:spPr/>
        <p:txBody>
          <a:bodyPr/>
          <a:lstStyle/>
          <a:p>
            <a:fld id="{98FFE43F-EA05-47F4-8F98-264B5630B226}" type="datetimeFigureOut">
              <a:rPr lang="it-IT" smtClean="0"/>
              <a:t>16/12/2020</a:t>
            </a:fld>
            <a:endParaRPr lang="it-IT"/>
          </a:p>
        </p:txBody>
      </p:sp>
      <p:sp>
        <p:nvSpPr>
          <p:cNvPr id="5" name="Segnaposto piè di pagina 4">
            <a:extLst>
              <a:ext uri="{FF2B5EF4-FFF2-40B4-BE49-F238E27FC236}">
                <a16:creationId xmlns:a16="http://schemas.microsoft.com/office/drawing/2014/main" id="{C112BF33-B648-4CC4-8D0B-E0EE3C6024A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342BD9A-0562-4316-AD5B-B6FB67A32432}"/>
              </a:ext>
            </a:extLst>
          </p:cNvPr>
          <p:cNvSpPr>
            <a:spLocks noGrp="1"/>
          </p:cNvSpPr>
          <p:nvPr>
            <p:ph type="sldNum" sz="quarter" idx="12"/>
          </p:nvPr>
        </p:nvSpPr>
        <p:spPr/>
        <p:txBody>
          <a:bodyPr/>
          <a:lstStyle/>
          <a:p>
            <a:fld id="{A90E836C-336F-453F-B116-71090C62D15E}" type="slidenum">
              <a:rPr lang="it-IT" smtClean="0"/>
              <a:t>‹N›</a:t>
            </a:fld>
            <a:endParaRPr lang="it-IT"/>
          </a:p>
        </p:txBody>
      </p:sp>
    </p:spTree>
    <p:extLst>
      <p:ext uri="{BB962C8B-B14F-4D97-AF65-F5344CB8AC3E}">
        <p14:creationId xmlns:p14="http://schemas.microsoft.com/office/powerpoint/2010/main" val="3828326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9A09D150-8B9E-4475-8F4B-4DD873D13FDE}"/>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F0463E75-BFF9-48A5-A33E-AFD82EB660D5}"/>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CF162FC-9D21-4F91-9FAD-62E28F833E84}"/>
              </a:ext>
            </a:extLst>
          </p:cNvPr>
          <p:cNvSpPr>
            <a:spLocks noGrp="1"/>
          </p:cNvSpPr>
          <p:nvPr>
            <p:ph type="dt" sz="half" idx="10"/>
          </p:nvPr>
        </p:nvSpPr>
        <p:spPr/>
        <p:txBody>
          <a:bodyPr/>
          <a:lstStyle/>
          <a:p>
            <a:fld id="{98FFE43F-EA05-47F4-8F98-264B5630B226}" type="datetimeFigureOut">
              <a:rPr lang="it-IT" smtClean="0"/>
              <a:t>16/12/2020</a:t>
            </a:fld>
            <a:endParaRPr lang="it-IT"/>
          </a:p>
        </p:txBody>
      </p:sp>
      <p:sp>
        <p:nvSpPr>
          <p:cNvPr id="5" name="Segnaposto piè di pagina 4">
            <a:extLst>
              <a:ext uri="{FF2B5EF4-FFF2-40B4-BE49-F238E27FC236}">
                <a16:creationId xmlns:a16="http://schemas.microsoft.com/office/drawing/2014/main" id="{A4494ACF-5A4A-47E6-90F3-D28920A8FD9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5AA0AA7-B33A-4F89-8CD5-FBE5906F6E52}"/>
              </a:ext>
            </a:extLst>
          </p:cNvPr>
          <p:cNvSpPr>
            <a:spLocks noGrp="1"/>
          </p:cNvSpPr>
          <p:nvPr>
            <p:ph type="sldNum" sz="quarter" idx="12"/>
          </p:nvPr>
        </p:nvSpPr>
        <p:spPr/>
        <p:txBody>
          <a:bodyPr/>
          <a:lstStyle/>
          <a:p>
            <a:fld id="{A90E836C-336F-453F-B116-71090C62D15E}" type="slidenum">
              <a:rPr lang="it-IT" smtClean="0"/>
              <a:t>‹N›</a:t>
            </a:fld>
            <a:endParaRPr lang="it-IT"/>
          </a:p>
        </p:txBody>
      </p:sp>
    </p:spTree>
    <p:extLst>
      <p:ext uri="{BB962C8B-B14F-4D97-AF65-F5344CB8AC3E}">
        <p14:creationId xmlns:p14="http://schemas.microsoft.com/office/powerpoint/2010/main" val="1900878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5A1441-F4DF-4161-AE80-03531B779656}"/>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0A531AE-6E79-4ED3-83A9-C6975107AC60}"/>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627961F-2DF9-434F-8B99-42D57A990757}"/>
              </a:ext>
            </a:extLst>
          </p:cNvPr>
          <p:cNvSpPr>
            <a:spLocks noGrp="1"/>
          </p:cNvSpPr>
          <p:nvPr>
            <p:ph type="dt" sz="half" idx="10"/>
          </p:nvPr>
        </p:nvSpPr>
        <p:spPr/>
        <p:txBody>
          <a:bodyPr/>
          <a:lstStyle/>
          <a:p>
            <a:fld id="{98FFE43F-EA05-47F4-8F98-264B5630B226}" type="datetimeFigureOut">
              <a:rPr lang="it-IT" smtClean="0"/>
              <a:t>16/12/2020</a:t>
            </a:fld>
            <a:endParaRPr lang="it-IT"/>
          </a:p>
        </p:txBody>
      </p:sp>
      <p:sp>
        <p:nvSpPr>
          <p:cNvPr id="5" name="Segnaposto piè di pagina 4">
            <a:extLst>
              <a:ext uri="{FF2B5EF4-FFF2-40B4-BE49-F238E27FC236}">
                <a16:creationId xmlns:a16="http://schemas.microsoft.com/office/drawing/2014/main" id="{A8DB8156-FB10-42F4-8160-3BC0B634CD3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F2A3A71-E710-4767-8819-E444E8DFDCD7}"/>
              </a:ext>
            </a:extLst>
          </p:cNvPr>
          <p:cNvSpPr>
            <a:spLocks noGrp="1"/>
          </p:cNvSpPr>
          <p:nvPr>
            <p:ph type="sldNum" sz="quarter" idx="12"/>
          </p:nvPr>
        </p:nvSpPr>
        <p:spPr/>
        <p:txBody>
          <a:bodyPr/>
          <a:lstStyle/>
          <a:p>
            <a:fld id="{A90E836C-336F-453F-B116-71090C62D15E}" type="slidenum">
              <a:rPr lang="it-IT" smtClean="0"/>
              <a:t>‹N›</a:t>
            </a:fld>
            <a:endParaRPr lang="it-IT"/>
          </a:p>
        </p:txBody>
      </p:sp>
    </p:spTree>
    <p:extLst>
      <p:ext uri="{BB962C8B-B14F-4D97-AF65-F5344CB8AC3E}">
        <p14:creationId xmlns:p14="http://schemas.microsoft.com/office/powerpoint/2010/main" val="201445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2B79C8-862E-4EBC-B51C-220CCC7BBFD5}"/>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C17E876D-2881-4F56-A14F-019883E140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A4A1684D-83D8-44B6-9DB8-4B99E9188397}"/>
              </a:ext>
            </a:extLst>
          </p:cNvPr>
          <p:cNvSpPr>
            <a:spLocks noGrp="1"/>
          </p:cNvSpPr>
          <p:nvPr>
            <p:ph type="dt" sz="half" idx="10"/>
          </p:nvPr>
        </p:nvSpPr>
        <p:spPr/>
        <p:txBody>
          <a:bodyPr/>
          <a:lstStyle/>
          <a:p>
            <a:fld id="{98FFE43F-EA05-47F4-8F98-264B5630B226}" type="datetimeFigureOut">
              <a:rPr lang="it-IT" smtClean="0"/>
              <a:t>16/12/2020</a:t>
            </a:fld>
            <a:endParaRPr lang="it-IT"/>
          </a:p>
        </p:txBody>
      </p:sp>
      <p:sp>
        <p:nvSpPr>
          <p:cNvPr id="5" name="Segnaposto piè di pagina 4">
            <a:extLst>
              <a:ext uri="{FF2B5EF4-FFF2-40B4-BE49-F238E27FC236}">
                <a16:creationId xmlns:a16="http://schemas.microsoft.com/office/drawing/2014/main" id="{17BE839F-7FA4-4E1E-AFB8-6210AEF98F3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628E13A-1BD9-4047-924A-F476BD40BF5F}"/>
              </a:ext>
            </a:extLst>
          </p:cNvPr>
          <p:cNvSpPr>
            <a:spLocks noGrp="1"/>
          </p:cNvSpPr>
          <p:nvPr>
            <p:ph type="sldNum" sz="quarter" idx="12"/>
          </p:nvPr>
        </p:nvSpPr>
        <p:spPr/>
        <p:txBody>
          <a:bodyPr/>
          <a:lstStyle/>
          <a:p>
            <a:fld id="{A90E836C-336F-453F-B116-71090C62D15E}" type="slidenum">
              <a:rPr lang="it-IT" smtClean="0"/>
              <a:t>‹N›</a:t>
            </a:fld>
            <a:endParaRPr lang="it-IT"/>
          </a:p>
        </p:txBody>
      </p:sp>
    </p:spTree>
    <p:extLst>
      <p:ext uri="{BB962C8B-B14F-4D97-AF65-F5344CB8AC3E}">
        <p14:creationId xmlns:p14="http://schemas.microsoft.com/office/powerpoint/2010/main" val="4167529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5BE815-EC64-4E0B-AEF5-6BA80DDE029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7D038C4-197F-42B6-AE39-4933A4A0210A}"/>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4A66342F-8989-4420-8EF3-9DFA74E829C2}"/>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AA546037-B8F5-4E06-AA62-6D5E45196212}"/>
              </a:ext>
            </a:extLst>
          </p:cNvPr>
          <p:cNvSpPr>
            <a:spLocks noGrp="1"/>
          </p:cNvSpPr>
          <p:nvPr>
            <p:ph type="dt" sz="half" idx="10"/>
          </p:nvPr>
        </p:nvSpPr>
        <p:spPr/>
        <p:txBody>
          <a:bodyPr/>
          <a:lstStyle/>
          <a:p>
            <a:fld id="{98FFE43F-EA05-47F4-8F98-264B5630B226}" type="datetimeFigureOut">
              <a:rPr lang="it-IT" smtClean="0"/>
              <a:t>16/12/2020</a:t>
            </a:fld>
            <a:endParaRPr lang="it-IT"/>
          </a:p>
        </p:txBody>
      </p:sp>
      <p:sp>
        <p:nvSpPr>
          <p:cNvPr id="6" name="Segnaposto piè di pagina 5">
            <a:extLst>
              <a:ext uri="{FF2B5EF4-FFF2-40B4-BE49-F238E27FC236}">
                <a16:creationId xmlns:a16="http://schemas.microsoft.com/office/drawing/2014/main" id="{E88EF52E-5217-41BE-85BF-2CFF3B007AE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6D4C74C-C83E-4398-B1DA-FEBEC70E0F37}"/>
              </a:ext>
            </a:extLst>
          </p:cNvPr>
          <p:cNvSpPr>
            <a:spLocks noGrp="1"/>
          </p:cNvSpPr>
          <p:nvPr>
            <p:ph type="sldNum" sz="quarter" idx="12"/>
          </p:nvPr>
        </p:nvSpPr>
        <p:spPr/>
        <p:txBody>
          <a:bodyPr/>
          <a:lstStyle/>
          <a:p>
            <a:fld id="{A90E836C-336F-453F-B116-71090C62D15E}" type="slidenum">
              <a:rPr lang="it-IT" smtClean="0"/>
              <a:t>‹N›</a:t>
            </a:fld>
            <a:endParaRPr lang="it-IT"/>
          </a:p>
        </p:txBody>
      </p:sp>
    </p:spTree>
    <p:extLst>
      <p:ext uri="{BB962C8B-B14F-4D97-AF65-F5344CB8AC3E}">
        <p14:creationId xmlns:p14="http://schemas.microsoft.com/office/powerpoint/2010/main" val="1193441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010F4BE-ECAB-4743-9BA1-C8F3A4796CE6}"/>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55E0BAB9-C77F-4F45-AD48-2C671A454F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C14A77B1-2804-4FB8-8AAC-D6326E2E275C}"/>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33AF73A7-94CD-4B5B-B406-4EE8770136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35247290-FADF-4E6F-87E3-4E8E8319BAA0}"/>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3D154658-BDF6-46C5-A570-CE2B1848A596}"/>
              </a:ext>
            </a:extLst>
          </p:cNvPr>
          <p:cNvSpPr>
            <a:spLocks noGrp="1"/>
          </p:cNvSpPr>
          <p:nvPr>
            <p:ph type="dt" sz="half" idx="10"/>
          </p:nvPr>
        </p:nvSpPr>
        <p:spPr/>
        <p:txBody>
          <a:bodyPr/>
          <a:lstStyle/>
          <a:p>
            <a:fld id="{98FFE43F-EA05-47F4-8F98-264B5630B226}" type="datetimeFigureOut">
              <a:rPr lang="it-IT" smtClean="0"/>
              <a:t>16/12/2020</a:t>
            </a:fld>
            <a:endParaRPr lang="it-IT"/>
          </a:p>
        </p:txBody>
      </p:sp>
      <p:sp>
        <p:nvSpPr>
          <p:cNvPr id="8" name="Segnaposto piè di pagina 7">
            <a:extLst>
              <a:ext uri="{FF2B5EF4-FFF2-40B4-BE49-F238E27FC236}">
                <a16:creationId xmlns:a16="http://schemas.microsoft.com/office/drawing/2014/main" id="{7C5F7D86-4AB3-4D4E-AD27-C148E7C964E9}"/>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2318FC1F-4DCC-4753-9C58-5C4FA3075872}"/>
              </a:ext>
            </a:extLst>
          </p:cNvPr>
          <p:cNvSpPr>
            <a:spLocks noGrp="1"/>
          </p:cNvSpPr>
          <p:nvPr>
            <p:ph type="sldNum" sz="quarter" idx="12"/>
          </p:nvPr>
        </p:nvSpPr>
        <p:spPr/>
        <p:txBody>
          <a:bodyPr/>
          <a:lstStyle/>
          <a:p>
            <a:fld id="{A90E836C-336F-453F-B116-71090C62D15E}" type="slidenum">
              <a:rPr lang="it-IT" smtClean="0"/>
              <a:t>‹N›</a:t>
            </a:fld>
            <a:endParaRPr lang="it-IT"/>
          </a:p>
        </p:txBody>
      </p:sp>
    </p:spTree>
    <p:extLst>
      <p:ext uri="{BB962C8B-B14F-4D97-AF65-F5344CB8AC3E}">
        <p14:creationId xmlns:p14="http://schemas.microsoft.com/office/powerpoint/2010/main" val="2028788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7D56FB-EC97-4ADA-851C-1B90CD1C1B53}"/>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E0ACE89C-7F0A-432E-9E46-2E535ADFF972}"/>
              </a:ext>
            </a:extLst>
          </p:cNvPr>
          <p:cNvSpPr>
            <a:spLocks noGrp="1"/>
          </p:cNvSpPr>
          <p:nvPr>
            <p:ph type="dt" sz="half" idx="10"/>
          </p:nvPr>
        </p:nvSpPr>
        <p:spPr/>
        <p:txBody>
          <a:bodyPr/>
          <a:lstStyle/>
          <a:p>
            <a:fld id="{98FFE43F-EA05-47F4-8F98-264B5630B226}" type="datetimeFigureOut">
              <a:rPr lang="it-IT" smtClean="0"/>
              <a:t>16/12/2020</a:t>
            </a:fld>
            <a:endParaRPr lang="it-IT"/>
          </a:p>
        </p:txBody>
      </p:sp>
      <p:sp>
        <p:nvSpPr>
          <p:cNvPr id="4" name="Segnaposto piè di pagina 3">
            <a:extLst>
              <a:ext uri="{FF2B5EF4-FFF2-40B4-BE49-F238E27FC236}">
                <a16:creationId xmlns:a16="http://schemas.microsoft.com/office/drawing/2014/main" id="{74E52CD2-E4DD-439D-9C09-1FE10E1A4380}"/>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CC81F2CD-691A-4B09-8D85-8EEFE524F299}"/>
              </a:ext>
            </a:extLst>
          </p:cNvPr>
          <p:cNvSpPr>
            <a:spLocks noGrp="1"/>
          </p:cNvSpPr>
          <p:nvPr>
            <p:ph type="sldNum" sz="quarter" idx="12"/>
          </p:nvPr>
        </p:nvSpPr>
        <p:spPr/>
        <p:txBody>
          <a:bodyPr/>
          <a:lstStyle/>
          <a:p>
            <a:fld id="{A90E836C-336F-453F-B116-71090C62D15E}" type="slidenum">
              <a:rPr lang="it-IT" smtClean="0"/>
              <a:t>‹N›</a:t>
            </a:fld>
            <a:endParaRPr lang="it-IT"/>
          </a:p>
        </p:txBody>
      </p:sp>
    </p:spTree>
    <p:extLst>
      <p:ext uri="{BB962C8B-B14F-4D97-AF65-F5344CB8AC3E}">
        <p14:creationId xmlns:p14="http://schemas.microsoft.com/office/powerpoint/2010/main" val="2909963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C6DA16A6-79B6-4D94-963B-4C93295F9CD8}"/>
              </a:ext>
            </a:extLst>
          </p:cNvPr>
          <p:cNvSpPr>
            <a:spLocks noGrp="1"/>
          </p:cNvSpPr>
          <p:nvPr>
            <p:ph type="dt" sz="half" idx="10"/>
          </p:nvPr>
        </p:nvSpPr>
        <p:spPr/>
        <p:txBody>
          <a:bodyPr/>
          <a:lstStyle/>
          <a:p>
            <a:fld id="{98FFE43F-EA05-47F4-8F98-264B5630B226}" type="datetimeFigureOut">
              <a:rPr lang="it-IT" smtClean="0"/>
              <a:t>16/12/2020</a:t>
            </a:fld>
            <a:endParaRPr lang="it-IT"/>
          </a:p>
        </p:txBody>
      </p:sp>
      <p:sp>
        <p:nvSpPr>
          <p:cNvPr id="3" name="Segnaposto piè di pagina 2">
            <a:extLst>
              <a:ext uri="{FF2B5EF4-FFF2-40B4-BE49-F238E27FC236}">
                <a16:creationId xmlns:a16="http://schemas.microsoft.com/office/drawing/2014/main" id="{0E61713B-AC61-4306-973F-5ECC99B7AB41}"/>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D8EB1176-6758-4B93-9325-DBB1F2603729}"/>
              </a:ext>
            </a:extLst>
          </p:cNvPr>
          <p:cNvSpPr>
            <a:spLocks noGrp="1"/>
          </p:cNvSpPr>
          <p:nvPr>
            <p:ph type="sldNum" sz="quarter" idx="12"/>
          </p:nvPr>
        </p:nvSpPr>
        <p:spPr/>
        <p:txBody>
          <a:bodyPr/>
          <a:lstStyle/>
          <a:p>
            <a:fld id="{A90E836C-336F-453F-B116-71090C62D15E}" type="slidenum">
              <a:rPr lang="it-IT" smtClean="0"/>
              <a:t>‹N›</a:t>
            </a:fld>
            <a:endParaRPr lang="it-IT"/>
          </a:p>
        </p:txBody>
      </p:sp>
    </p:spTree>
    <p:extLst>
      <p:ext uri="{BB962C8B-B14F-4D97-AF65-F5344CB8AC3E}">
        <p14:creationId xmlns:p14="http://schemas.microsoft.com/office/powerpoint/2010/main" val="3022857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8937C2B-580B-4BD2-90E8-45536F814D64}"/>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B5E9011-12D0-4B02-9BC8-FE0ED39688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B293B4EE-346F-4893-AF09-E4B1057209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BFBEC8E-B90D-4A62-813A-3AAA0C9AA035}"/>
              </a:ext>
            </a:extLst>
          </p:cNvPr>
          <p:cNvSpPr>
            <a:spLocks noGrp="1"/>
          </p:cNvSpPr>
          <p:nvPr>
            <p:ph type="dt" sz="half" idx="10"/>
          </p:nvPr>
        </p:nvSpPr>
        <p:spPr/>
        <p:txBody>
          <a:bodyPr/>
          <a:lstStyle/>
          <a:p>
            <a:fld id="{98FFE43F-EA05-47F4-8F98-264B5630B226}" type="datetimeFigureOut">
              <a:rPr lang="it-IT" smtClean="0"/>
              <a:t>16/12/2020</a:t>
            </a:fld>
            <a:endParaRPr lang="it-IT"/>
          </a:p>
        </p:txBody>
      </p:sp>
      <p:sp>
        <p:nvSpPr>
          <p:cNvPr id="6" name="Segnaposto piè di pagina 5">
            <a:extLst>
              <a:ext uri="{FF2B5EF4-FFF2-40B4-BE49-F238E27FC236}">
                <a16:creationId xmlns:a16="http://schemas.microsoft.com/office/drawing/2014/main" id="{A98D4818-F613-49AD-BC10-C3FF710C89B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92C87E79-030B-4E38-83D0-BEBE46F81086}"/>
              </a:ext>
            </a:extLst>
          </p:cNvPr>
          <p:cNvSpPr>
            <a:spLocks noGrp="1"/>
          </p:cNvSpPr>
          <p:nvPr>
            <p:ph type="sldNum" sz="quarter" idx="12"/>
          </p:nvPr>
        </p:nvSpPr>
        <p:spPr/>
        <p:txBody>
          <a:bodyPr/>
          <a:lstStyle/>
          <a:p>
            <a:fld id="{A90E836C-336F-453F-B116-71090C62D15E}" type="slidenum">
              <a:rPr lang="it-IT" smtClean="0"/>
              <a:t>‹N›</a:t>
            </a:fld>
            <a:endParaRPr lang="it-IT"/>
          </a:p>
        </p:txBody>
      </p:sp>
    </p:spTree>
    <p:extLst>
      <p:ext uri="{BB962C8B-B14F-4D97-AF65-F5344CB8AC3E}">
        <p14:creationId xmlns:p14="http://schemas.microsoft.com/office/powerpoint/2010/main" val="1109435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95D637-09FB-4836-8395-051CA9B6338F}"/>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9E469C42-FE9C-47AD-AF64-25DF2856A9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65E04436-EDAD-49CF-AA72-9FF75F0966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824B9932-0F12-4917-9410-F390F276A198}"/>
              </a:ext>
            </a:extLst>
          </p:cNvPr>
          <p:cNvSpPr>
            <a:spLocks noGrp="1"/>
          </p:cNvSpPr>
          <p:nvPr>
            <p:ph type="dt" sz="half" idx="10"/>
          </p:nvPr>
        </p:nvSpPr>
        <p:spPr/>
        <p:txBody>
          <a:bodyPr/>
          <a:lstStyle/>
          <a:p>
            <a:fld id="{98FFE43F-EA05-47F4-8F98-264B5630B226}" type="datetimeFigureOut">
              <a:rPr lang="it-IT" smtClean="0"/>
              <a:t>16/12/2020</a:t>
            </a:fld>
            <a:endParaRPr lang="it-IT"/>
          </a:p>
        </p:txBody>
      </p:sp>
      <p:sp>
        <p:nvSpPr>
          <p:cNvPr id="6" name="Segnaposto piè di pagina 5">
            <a:extLst>
              <a:ext uri="{FF2B5EF4-FFF2-40B4-BE49-F238E27FC236}">
                <a16:creationId xmlns:a16="http://schemas.microsoft.com/office/drawing/2014/main" id="{94FD3126-0043-4DFE-9951-08EF42BE031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DF6293F-DF6F-4811-9229-4ABBAE518F1B}"/>
              </a:ext>
            </a:extLst>
          </p:cNvPr>
          <p:cNvSpPr>
            <a:spLocks noGrp="1"/>
          </p:cNvSpPr>
          <p:nvPr>
            <p:ph type="sldNum" sz="quarter" idx="12"/>
          </p:nvPr>
        </p:nvSpPr>
        <p:spPr/>
        <p:txBody>
          <a:bodyPr/>
          <a:lstStyle/>
          <a:p>
            <a:fld id="{A90E836C-336F-453F-B116-71090C62D15E}" type="slidenum">
              <a:rPr lang="it-IT" smtClean="0"/>
              <a:t>‹N›</a:t>
            </a:fld>
            <a:endParaRPr lang="it-IT"/>
          </a:p>
        </p:txBody>
      </p:sp>
    </p:spTree>
    <p:extLst>
      <p:ext uri="{BB962C8B-B14F-4D97-AF65-F5344CB8AC3E}">
        <p14:creationId xmlns:p14="http://schemas.microsoft.com/office/powerpoint/2010/main" val="3269468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09FBA06C-F956-44B0-9A0A-113F5E4723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1C712FF-9134-4CC1-8319-5B5A42686D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2EDCD97-3738-4553-964A-5C7876510B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FFE43F-EA05-47F4-8F98-264B5630B226}" type="datetimeFigureOut">
              <a:rPr lang="it-IT" smtClean="0"/>
              <a:t>16/12/2020</a:t>
            </a:fld>
            <a:endParaRPr lang="it-IT"/>
          </a:p>
        </p:txBody>
      </p:sp>
      <p:sp>
        <p:nvSpPr>
          <p:cNvPr id="5" name="Segnaposto piè di pagina 4">
            <a:extLst>
              <a:ext uri="{FF2B5EF4-FFF2-40B4-BE49-F238E27FC236}">
                <a16:creationId xmlns:a16="http://schemas.microsoft.com/office/drawing/2014/main" id="{D3DAA9E8-4FF6-4F61-AE22-0202280ABE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0CAA6784-6C98-42FD-8886-71AE1FF9BE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0E836C-336F-453F-B116-71090C62D15E}" type="slidenum">
              <a:rPr lang="it-IT" smtClean="0"/>
              <a:t>‹N›</a:t>
            </a:fld>
            <a:endParaRPr lang="it-IT"/>
          </a:p>
        </p:txBody>
      </p:sp>
    </p:spTree>
    <p:extLst>
      <p:ext uri="{BB962C8B-B14F-4D97-AF65-F5344CB8AC3E}">
        <p14:creationId xmlns:p14="http://schemas.microsoft.com/office/powerpoint/2010/main" val="39696175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emf"/><Relationship Id="rId1" Type="http://schemas.openxmlformats.org/officeDocument/2006/relationships/slideLayout" Target="../slideLayouts/slideLayout6.xml"/><Relationship Id="rId5" Type="http://schemas.openxmlformats.org/officeDocument/2006/relationships/image" Target="../media/image7.jp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A6328E3-B8CB-42EC-A5C5-B27971AE82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5734"/>
            <a:ext cx="11970367" cy="7433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014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F1D6197E-EA1B-492F-8BA6-FA50165F7C78}"/>
              </a:ext>
            </a:extLst>
          </p:cNvPr>
          <p:cNvSpPr>
            <a:spLocks noGrp="1"/>
          </p:cNvSpPr>
          <p:nvPr>
            <p:ph type="title"/>
          </p:nvPr>
        </p:nvSpPr>
        <p:spPr>
          <a:xfrm>
            <a:off x="838200" y="60536"/>
            <a:ext cx="4937567" cy="1235830"/>
          </a:xfrm>
        </p:spPr>
        <p:txBody>
          <a:bodyPr/>
          <a:lstStyle/>
          <a:p>
            <a:r>
              <a:rPr lang="it-IT" dirty="0"/>
              <a:t>IN GRAN BRETAGNA</a:t>
            </a:r>
          </a:p>
        </p:txBody>
      </p:sp>
      <p:sp>
        <p:nvSpPr>
          <p:cNvPr id="8" name="CasellaDiTesto 7">
            <a:extLst>
              <a:ext uri="{FF2B5EF4-FFF2-40B4-BE49-F238E27FC236}">
                <a16:creationId xmlns:a16="http://schemas.microsoft.com/office/drawing/2014/main" id="{41708816-7EC8-4D0F-962B-2DB7F5998E16}"/>
              </a:ext>
            </a:extLst>
          </p:cNvPr>
          <p:cNvSpPr txBox="1"/>
          <p:nvPr/>
        </p:nvSpPr>
        <p:spPr>
          <a:xfrm>
            <a:off x="588274" y="1296366"/>
            <a:ext cx="5278056" cy="5355312"/>
          </a:xfrm>
          <a:prstGeom prst="rect">
            <a:avLst/>
          </a:prstGeom>
          <a:noFill/>
        </p:spPr>
        <p:txBody>
          <a:bodyPr wrap="square">
            <a:spAutoFit/>
          </a:bodyPr>
          <a:lstStyle/>
          <a:p>
            <a:r>
              <a:rPr lang="it-IT" b="0" i="0" dirty="0">
                <a:solidFill>
                  <a:srgbClr val="1F1F1F"/>
                </a:solidFill>
                <a:effectLst/>
                <a:latin typeface="Lato"/>
              </a:rPr>
              <a:t>In Gran Bretagna il Natale è una festività molto attesa e sentita, dal grande significato simbolico e caratterizzata da un intenso fervore. Come in Italia, il 25 dicembre è </a:t>
            </a:r>
            <a:r>
              <a:rPr lang="it-IT" b="1" i="0" dirty="0">
                <a:solidFill>
                  <a:srgbClr val="1F1F1F"/>
                </a:solidFill>
                <a:effectLst/>
                <a:latin typeface="Lato"/>
              </a:rPr>
              <a:t>la festa dei bambini</a:t>
            </a:r>
            <a:r>
              <a:rPr lang="it-IT" b="0" i="0" dirty="0">
                <a:solidFill>
                  <a:srgbClr val="1F1F1F"/>
                </a:solidFill>
                <a:effectLst/>
                <a:latin typeface="Lato"/>
              </a:rPr>
              <a:t>. Nel Regno Unito essi iniziano solitamente ad attenderlo a partire da novembre, quando stilano la celebre letterina in cui elencano i regali che vorrebbero trovare sotto l’albero. A depositare i pacchettini sotto l’albero sarà </a:t>
            </a:r>
            <a:r>
              <a:rPr lang="it-IT" b="1" i="0" dirty="0">
                <a:solidFill>
                  <a:srgbClr val="1F1F1F"/>
                </a:solidFill>
                <a:effectLst/>
                <a:latin typeface="Lato"/>
              </a:rPr>
              <a:t>“</a:t>
            </a:r>
            <a:r>
              <a:rPr lang="it-IT" b="1" i="0" dirty="0" err="1">
                <a:solidFill>
                  <a:srgbClr val="1F1F1F"/>
                </a:solidFill>
                <a:effectLst/>
                <a:latin typeface="Lato"/>
              </a:rPr>
              <a:t>Father</a:t>
            </a:r>
            <a:r>
              <a:rPr lang="it-IT" b="1" i="0" dirty="0">
                <a:solidFill>
                  <a:srgbClr val="1F1F1F"/>
                </a:solidFill>
                <a:effectLst/>
                <a:latin typeface="Lato"/>
              </a:rPr>
              <a:t> Christmas”</a:t>
            </a:r>
            <a:r>
              <a:rPr lang="it-IT" b="0" i="0" dirty="0">
                <a:solidFill>
                  <a:srgbClr val="1F1F1F"/>
                </a:solidFill>
                <a:effectLst/>
                <a:latin typeface="Lato"/>
              </a:rPr>
              <a:t>, l’equivalente britannico di Babbo Natale, accompagnato dalla </a:t>
            </a:r>
            <a:r>
              <a:rPr lang="it-IT" b="1" i="0" dirty="0">
                <a:solidFill>
                  <a:srgbClr val="1F1F1F"/>
                </a:solidFill>
                <a:effectLst/>
                <a:latin typeface="Lato"/>
              </a:rPr>
              <a:t>renna Rudolph</a:t>
            </a:r>
            <a:r>
              <a:rPr lang="it-IT" b="0" i="0" dirty="0">
                <a:solidFill>
                  <a:srgbClr val="1F1F1F"/>
                </a:solidFill>
                <a:effectLst/>
                <a:latin typeface="Lato"/>
              </a:rPr>
              <a:t>. Per rendergli grazie della sua generosità i bambini inglesi sono soliti lasciargli un po’ di latte e un </a:t>
            </a:r>
            <a:r>
              <a:rPr lang="it-IT" b="1" i="0" dirty="0" err="1">
                <a:solidFill>
                  <a:srgbClr val="1F1F1F"/>
                </a:solidFill>
                <a:effectLst/>
                <a:latin typeface="Lato"/>
              </a:rPr>
              <a:t>mince</a:t>
            </a:r>
            <a:r>
              <a:rPr lang="it-IT" b="1" i="0" dirty="0">
                <a:solidFill>
                  <a:srgbClr val="1F1F1F"/>
                </a:solidFill>
                <a:effectLst/>
                <a:latin typeface="Lato"/>
              </a:rPr>
              <a:t> pie</a:t>
            </a:r>
            <a:r>
              <a:rPr lang="it-IT" b="0" i="0" dirty="0">
                <a:solidFill>
                  <a:srgbClr val="1F1F1F"/>
                </a:solidFill>
                <a:effectLst/>
                <a:latin typeface="Lato"/>
              </a:rPr>
              <a:t>, un tipico dolce inglese.</a:t>
            </a:r>
            <a:br>
              <a:rPr lang="it-IT" dirty="0"/>
            </a:br>
            <a:r>
              <a:rPr lang="it-IT" b="0" i="0" dirty="0">
                <a:solidFill>
                  <a:srgbClr val="1F1F1F"/>
                </a:solidFill>
                <a:effectLst/>
                <a:latin typeface="Lato"/>
              </a:rPr>
              <a:t>A partire da dicembre, come i bambini del continente, anche i bambini inglesi iniziano ad aprire </a:t>
            </a:r>
            <a:r>
              <a:rPr lang="it-IT" b="1" i="0" dirty="0">
                <a:solidFill>
                  <a:srgbClr val="1F1F1F"/>
                </a:solidFill>
                <a:effectLst/>
                <a:latin typeface="Lato"/>
              </a:rPr>
              <a:t>il calendario dell’avvento</a:t>
            </a:r>
            <a:r>
              <a:rPr lang="it-IT" b="0" i="0" dirty="0">
                <a:solidFill>
                  <a:srgbClr val="1F1F1F"/>
                </a:solidFill>
                <a:effectLst/>
                <a:latin typeface="Lato"/>
              </a:rPr>
              <a:t>, cominciando a </a:t>
            </a:r>
            <a:r>
              <a:rPr lang="it-IT" b="1" i="0" dirty="0">
                <a:solidFill>
                  <a:srgbClr val="1F1F1F"/>
                </a:solidFill>
                <a:effectLst/>
                <a:latin typeface="Lato"/>
              </a:rPr>
              <a:t>decorare l’albero</a:t>
            </a:r>
            <a:r>
              <a:rPr lang="it-IT" b="0" i="0" dirty="0">
                <a:solidFill>
                  <a:srgbClr val="1F1F1F"/>
                </a:solidFill>
                <a:effectLst/>
                <a:latin typeface="Lato"/>
              </a:rPr>
              <a:t> a qualche giorno dalla festività.</a:t>
            </a:r>
            <a:endParaRPr lang="it-IT" dirty="0"/>
          </a:p>
        </p:txBody>
      </p:sp>
      <p:pic>
        <p:nvPicPr>
          <p:cNvPr id="2052" name="Picture 4" descr=".">
            <a:extLst>
              <a:ext uri="{FF2B5EF4-FFF2-40B4-BE49-F238E27FC236}">
                <a16:creationId xmlns:a16="http://schemas.microsoft.com/office/drawing/2014/main" id="{938C9B34-3CC0-43D5-81CE-E87E7DDB0E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6330" y="1064871"/>
            <a:ext cx="6325670" cy="568181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a:extLst>
              <a:ext uri="{FF2B5EF4-FFF2-40B4-BE49-F238E27FC236}">
                <a16:creationId xmlns:a16="http://schemas.microsoft.com/office/drawing/2014/main" id="{2636575C-D7B5-43F9-B6D9-8FC8B04E1B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4853" y="0"/>
            <a:ext cx="959555" cy="10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a:extLst>
              <a:ext uri="{FF2B5EF4-FFF2-40B4-BE49-F238E27FC236}">
                <a16:creationId xmlns:a16="http://schemas.microsoft.com/office/drawing/2014/main" id="{F7F196A2-9484-4B01-B634-003E799258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5693" y="42428"/>
            <a:ext cx="1086778" cy="1001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7532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373D93-D0E3-44E7-AF8C-E63A632320CA}"/>
              </a:ext>
            </a:extLst>
          </p:cNvPr>
          <p:cNvSpPr>
            <a:spLocks noGrp="1"/>
          </p:cNvSpPr>
          <p:nvPr>
            <p:ph type="title"/>
          </p:nvPr>
        </p:nvSpPr>
        <p:spPr>
          <a:xfrm>
            <a:off x="601884" y="0"/>
            <a:ext cx="5011838" cy="1273215"/>
          </a:xfrm>
        </p:spPr>
        <p:txBody>
          <a:bodyPr/>
          <a:lstStyle/>
          <a:p>
            <a:r>
              <a:rPr lang="it-IT" dirty="0"/>
              <a:t>IN CANADA</a:t>
            </a:r>
          </a:p>
        </p:txBody>
      </p:sp>
      <p:sp>
        <p:nvSpPr>
          <p:cNvPr id="4" name="CasellaDiTesto 3">
            <a:extLst>
              <a:ext uri="{FF2B5EF4-FFF2-40B4-BE49-F238E27FC236}">
                <a16:creationId xmlns:a16="http://schemas.microsoft.com/office/drawing/2014/main" id="{EDA3E60A-E0D1-4FCE-9CA8-A5596E62F11C}"/>
              </a:ext>
            </a:extLst>
          </p:cNvPr>
          <p:cNvSpPr txBox="1"/>
          <p:nvPr/>
        </p:nvSpPr>
        <p:spPr>
          <a:xfrm>
            <a:off x="138896" y="1157469"/>
            <a:ext cx="5957104" cy="5632311"/>
          </a:xfrm>
          <a:prstGeom prst="rect">
            <a:avLst/>
          </a:prstGeom>
          <a:noFill/>
        </p:spPr>
        <p:txBody>
          <a:bodyPr wrap="square">
            <a:spAutoFit/>
          </a:bodyPr>
          <a:lstStyle/>
          <a:p>
            <a:r>
              <a:rPr lang="it-IT" b="0" i="0" dirty="0">
                <a:solidFill>
                  <a:srgbClr val="1F1F1F"/>
                </a:solidFill>
                <a:effectLst/>
                <a:latin typeface="Lato"/>
              </a:rPr>
              <a:t>Il fulcro delle </a:t>
            </a:r>
            <a:r>
              <a:rPr lang="it-IT" b="1" i="0" dirty="0">
                <a:solidFill>
                  <a:srgbClr val="1F1F1F"/>
                </a:solidFill>
                <a:effectLst/>
                <a:latin typeface="Lato"/>
              </a:rPr>
              <a:t>tradizioni natalizie in Canada</a:t>
            </a:r>
            <a:r>
              <a:rPr lang="it-IT" b="0" i="0" dirty="0">
                <a:solidFill>
                  <a:srgbClr val="1F1F1F"/>
                </a:solidFill>
                <a:effectLst/>
                <a:latin typeface="Lato"/>
              </a:rPr>
              <a:t> sono l’albero di Natale con le sue decorazioni, il presepe e lo scambio dei doni per i più piccini, così che la famiglia sia il fulcro centrale delle feste.</a:t>
            </a:r>
            <a:br>
              <a:rPr lang="it-IT" b="0" i="0" dirty="0">
                <a:solidFill>
                  <a:srgbClr val="1F1F1F"/>
                </a:solidFill>
                <a:effectLst/>
                <a:latin typeface="Lato"/>
              </a:rPr>
            </a:br>
            <a:r>
              <a:rPr lang="it-IT" b="0" i="0" dirty="0">
                <a:solidFill>
                  <a:srgbClr val="1F1F1F"/>
                </a:solidFill>
                <a:effectLst/>
                <a:latin typeface="Lato"/>
              </a:rPr>
              <a:t>Le tradizioni non sono le medesime in ogni angolo del paese, ma ce ne sono alcune molto particolari e curiose.</a:t>
            </a:r>
            <a:br>
              <a:rPr lang="it-IT" dirty="0"/>
            </a:br>
            <a:r>
              <a:rPr lang="it-IT" b="0" i="0" dirty="0">
                <a:solidFill>
                  <a:srgbClr val="1F1F1F"/>
                </a:solidFill>
                <a:effectLst/>
                <a:latin typeface="Lato"/>
              </a:rPr>
              <a:t>A </a:t>
            </a:r>
            <a:r>
              <a:rPr lang="it-IT" b="1" i="0" dirty="0">
                <a:solidFill>
                  <a:srgbClr val="1F1F1F"/>
                </a:solidFill>
                <a:effectLst/>
                <a:latin typeface="Lato"/>
              </a:rPr>
              <a:t>Labrador City</a:t>
            </a:r>
            <a:r>
              <a:rPr lang="it-IT" b="0" i="0" dirty="0">
                <a:solidFill>
                  <a:srgbClr val="1F1F1F"/>
                </a:solidFill>
                <a:effectLst/>
                <a:latin typeface="Lato"/>
              </a:rPr>
              <a:t> ad esempio, si svolge la gara della casa meglio decorata con l’utilizzo di luci e la presenza di statue di ghiaccio in giardino. In </a:t>
            </a:r>
            <a:r>
              <a:rPr lang="it-IT" b="1" i="0" dirty="0">
                <a:solidFill>
                  <a:srgbClr val="1F1F1F"/>
                </a:solidFill>
                <a:effectLst/>
                <a:latin typeface="Lato"/>
              </a:rPr>
              <a:t>Nova </a:t>
            </a:r>
            <a:r>
              <a:rPr lang="it-IT" b="1" i="0" dirty="0" err="1">
                <a:solidFill>
                  <a:srgbClr val="1F1F1F"/>
                </a:solidFill>
                <a:effectLst/>
                <a:latin typeface="Lato"/>
              </a:rPr>
              <a:t>Scotia</a:t>
            </a:r>
            <a:r>
              <a:rPr lang="it-IT" b="0" i="0" dirty="0">
                <a:solidFill>
                  <a:srgbClr val="1F1F1F"/>
                </a:solidFill>
                <a:effectLst/>
                <a:latin typeface="Lato"/>
              </a:rPr>
              <a:t>, le tradizioni natalizie prevedono il consumo di </a:t>
            </a:r>
            <a:r>
              <a:rPr lang="it-IT" b="1" i="0" dirty="0">
                <a:solidFill>
                  <a:srgbClr val="1F1F1F"/>
                </a:solidFill>
                <a:effectLst/>
                <a:latin typeface="Lato"/>
              </a:rPr>
              <a:t>aragosta e frutti di mare </a:t>
            </a:r>
            <a:r>
              <a:rPr lang="it-IT" b="0" i="0" dirty="0">
                <a:solidFill>
                  <a:srgbClr val="1F1F1F"/>
                </a:solidFill>
                <a:effectLst/>
                <a:latin typeface="Lato"/>
              </a:rPr>
              <a:t>al posto del classico tacchino. Questa zona è conosciuta in gran parte del mondo per la presenza dell’albero di Natale gigante che ogni anno dal 1917 viene donato alla città di Boston in segno di riconoscimento per l’aiuto offerto dopo l’esplosione che avvenne ad Halifax. In </a:t>
            </a:r>
            <a:r>
              <a:rPr lang="it-IT" b="1" i="0" dirty="0" err="1">
                <a:solidFill>
                  <a:srgbClr val="1F1F1F"/>
                </a:solidFill>
                <a:effectLst/>
                <a:latin typeface="Lato"/>
              </a:rPr>
              <a:t>Quebec</a:t>
            </a:r>
            <a:r>
              <a:rPr lang="it-IT" b="1" i="0" dirty="0">
                <a:solidFill>
                  <a:srgbClr val="1F1F1F"/>
                </a:solidFill>
                <a:effectLst/>
                <a:latin typeface="Lato"/>
              </a:rPr>
              <a:t> </a:t>
            </a:r>
            <a:r>
              <a:rPr lang="it-IT" b="0" i="0" dirty="0">
                <a:solidFill>
                  <a:srgbClr val="1F1F1F"/>
                </a:solidFill>
                <a:effectLst/>
                <a:latin typeface="Lato"/>
              </a:rPr>
              <a:t>invece, i festeggiamenti iniziano i primi giorni del mese di dicembre e si concludono circa a metà gennaio; la città è soprattutto famosa per la parata di Santa Claus che si svolge a Montreal.</a:t>
            </a:r>
            <a:endParaRPr lang="it-IT" dirty="0"/>
          </a:p>
        </p:txBody>
      </p:sp>
      <p:pic>
        <p:nvPicPr>
          <p:cNvPr id="3074" name="Picture 2" descr=".">
            <a:extLst>
              <a:ext uri="{FF2B5EF4-FFF2-40B4-BE49-F238E27FC236}">
                <a16:creationId xmlns:a16="http://schemas.microsoft.com/office/drawing/2014/main" id="{F76B5CAB-EA9F-43A8-9E15-F4DE09FB18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273215"/>
            <a:ext cx="6096000" cy="539191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a:extLst>
              <a:ext uri="{FF2B5EF4-FFF2-40B4-BE49-F238E27FC236}">
                <a16:creationId xmlns:a16="http://schemas.microsoft.com/office/drawing/2014/main" id="{3629E6F8-7DC2-4A26-BA22-AACBEAAAC8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0216" y="118567"/>
            <a:ext cx="908962" cy="10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magine 4">
            <a:extLst>
              <a:ext uri="{FF2B5EF4-FFF2-40B4-BE49-F238E27FC236}">
                <a16:creationId xmlns:a16="http://schemas.microsoft.com/office/drawing/2014/main" id="{CED494D7-0FB0-4198-8531-989CFAFD32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8797" y="10242"/>
            <a:ext cx="1112874" cy="1138324"/>
          </a:xfrm>
          <a:prstGeom prst="rect">
            <a:avLst/>
          </a:prstGeom>
        </p:spPr>
      </p:pic>
    </p:spTree>
    <p:extLst>
      <p:ext uri="{BB962C8B-B14F-4D97-AF65-F5344CB8AC3E}">
        <p14:creationId xmlns:p14="http://schemas.microsoft.com/office/powerpoint/2010/main" val="462667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F047339-4180-437B-8760-8C2BE7F59106}"/>
              </a:ext>
            </a:extLst>
          </p:cNvPr>
          <p:cNvSpPr>
            <a:spLocks noGrp="1"/>
          </p:cNvSpPr>
          <p:nvPr>
            <p:ph type="title"/>
          </p:nvPr>
        </p:nvSpPr>
        <p:spPr>
          <a:xfrm>
            <a:off x="838200" y="0"/>
            <a:ext cx="10515600" cy="1586516"/>
          </a:xfrm>
        </p:spPr>
        <p:txBody>
          <a:bodyPr/>
          <a:lstStyle/>
          <a:p>
            <a:r>
              <a:rPr lang="it-IT" dirty="0"/>
              <a:t>IN GERMANIA</a:t>
            </a:r>
          </a:p>
        </p:txBody>
      </p:sp>
      <p:sp>
        <p:nvSpPr>
          <p:cNvPr id="4" name="CasellaDiTesto 3">
            <a:extLst>
              <a:ext uri="{FF2B5EF4-FFF2-40B4-BE49-F238E27FC236}">
                <a16:creationId xmlns:a16="http://schemas.microsoft.com/office/drawing/2014/main" id="{B4A6CABE-E47D-490C-AF12-EFF8ABD2FC74}"/>
              </a:ext>
            </a:extLst>
          </p:cNvPr>
          <p:cNvSpPr txBox="1"/>
          <p:nvPr/>
        </p:nvSpPr>
        <p:spPr>
          <a:xfrm>
            <a:off x="476955" y="1586516"/>
            <a:ext cx="4963146" cy="4906359"/>
          </a:xfrm>
          <a:prstGeom prst="rect">
            <a:avLst/>
          </a:prstGeom>
          <a:noFill/>
        </p:spPr>
        <p:txBody>
          <a:bodyPr wrap="square">
            <a:spAutoFit/>
          </a:bodyPr>
          <a:lstStyle/>
          <a:p>
            <a:r>
              <a:rPr lang="it-IT" b="0" i="0" dirty="0">
                <a:solidFill>
                  <a:srgbClr val="1F1F1F"/>
                </a:solidFill>
                <a:effectLst/>
                <a:latin typeface="Lato"/>
              </a:rPr>
              <a:t>Come molti altri paesi del Nord Europa, anche la </a:t>
            </a:r>
            <a:r>
              <a:rPr lang="it-IT" b="1" i="0" dirty="0">
                <a:solidFill>
                  <a:srgbClr val="1F1F1F"/>
                </a:solidFill>
                <a:effectLst/>
                <a:latin typeface="Lato"/>
              </a:rPr>
              <a:t>Germania</a:t>
            </a:r>
            <a:r>
              <a:rPr lang="it-IT" b="0" i="0" dirty="0">
                <a:solidFill>
                  <a:srgbClr val="1F1F1F"/>
                </a:solidFill>
                <a:effectLst/>
                <a:latin typeface="Lato"/>
              </a:rPr>
              <a:t> si addobba a festa durante i mesi che precedono il giorno di Natale. Qui, come in Gran Bretagna, lo spirito natalizio si fa sentire già dalla fine del mese di Novembre, quando nelle piazze e nelle strade di ogni città del paese iniziano ad essere allestiti i primi mercatini di Natale. Quasi tutti i prodotti esposti sono frutto dell’artigianato locale. Potrete trovare </a:t>
            </a:r>
            <a:r>
              <a:rPr lang="it-IT" b="1" i="0" dirty="0">
                <a:solidFill>
                  <a:srgbClr val="1F1F1F"/>
                </a:solidFill>
                <a:effectLst/>
                <a:latin typeface="Lato"/>
              </a:rPr>
              <a:t>candele</a:t>
            </a:r>
            <a:r>
              <a:rPr lang="it-IT" b="0" i="0" dirty="0">
                <a:solidFill>
                  <a:srgbClr val="1F1F1F"/>
                </a:solidFill>
                <a:effectLst/>
                <a:latin typeface="Lato"/>
              </a:rPr>
              <a:t>, </a:t>
            </a:r>
            <a:r>
              <a:rPr lang="it-IT" b="1" i="0" dirty="0">
                <a:solidFill>
                  <a:srgbClr val="1F1F1F"/>
                </a:solidFill>
                <a:effectLst/>
                <a:latin typeface="Lato"/>
              </a:rPr>
              <a:t>marionette</a:t>
            </a:r>
            <a:r>
              <a:rPr lang="it-IT" b="0" i="0" dirty="0">
                <a:solidFill>
                  <a:srgbClr val="1F1F1F"/>
                </a:solidFill>
                <a:effectLst/>
                <a:latin typeface="Lato"/>
              </a:rPr>
              <a:t>, </a:t>
            </a:r>
            <a:r>
              <a:rPr lang="it-IT" b="1" i="0" dirty="0">
                <a:solidFill>
                  <a:srgbClr val="1F1F1F"/>
                </a:solidFill>
                <a:effectLst/>
                <a:latin typeface="Lato"/>
              </a:rPr>
              <a:t>giocattoli</a:t>
            </a:r>
            <a:r>
              <a:rPr lang="it-IT" b="0" i="0" dirty="0">
                <a:solidFill>
                  <a:srgbClr val="1F1F1F"/>
                </a:solidFill>
                <a:effectLst/>
                <a:latin typeface="Lato"/>
              </a:rPr>
              <a:t>, palline decorate per l’albero di Natale e anche </a:t>
            </a:r>
            <a:r>
              <a:rPr lang="it-IT" b="1" i="0" dirty="0">
                <a:solidFill>
                  <a:srgbClr val="1F1F1F"/>
                </a:solidFill>
                <a:effectLst/>
                <a:latin typeface="Lato"/>
              </a:rPr>
              <a:t>prodotti gastronomici. </a:t>
            </a:r>
            <a:r>
              <a:rPr lang="it-IT" b="0" i="0" dirty="0">
                <a:solidFill>
                  <a:srgbClr val="1F1F1F"/>
                </a:solidFill>
                <a:effectLst/>
                <a:latin typeface="Lato"/>
              </a:rPr>
              <a:t>Sebbene a Novembre i mercatini pullulino già di visitatori, secondo la </a:t>
            </a:r>
            <a:r>
              <a:rPr lang="it-IT" b="1" i="0" dirty="0">
                <a:solidFill>
                  <a:srgbClr val="1F1F1F"/>
                </a:solidFill>
                <a:effectLst/>
                <a:latin typeface="Lato"/>
              </a:rPr>
              <a:t>tradizione germanica</a:t>
            </a:r>
            <a:r>
              <a:rPr lang="it-IT" b="0" i="0" dirty="0">
                <a:solidFill>
                  <a:srgbClr val="1F1F1F"/>
                </a:solidFill>
                <a:effectLst/>
                <a:latin typeface="Lato"/>
              </a:rPr>
              <a:t> le danze vere e proprie hanno inizio il</a:t>
            </a:r>
            <a:r>
              <a:rPr lang="it-IT" b="1" i="0" dirty="0">
                <a:solidFill>
                  <a:srgbClr val="1F1F1F"/>
                </a:solidFill>
                <a:effectLst/>
                <a:latin typeface="Lato"/>
              </a:rPr>
              <a:t> </a:t>
            </a:r>
            <a:r>
              <a:rPr lang="it-IT" b="0" i="0" dirty="0">
                <a:solidFill>
                  <a:srgbClr val="1F1F1F"/>
                </a:solidFill>
                <a:effectLst/>
                <a:latin typeface="Lato"/>
              </a:rPr>
              <a:t>6 dicembre, nella giornata di </a:t>
            </a:r>
            <a:r>
              <a:rPr lang="it-IT" b="1" i="1" dirty="0" err="1">
                <a:solidFill>
                  <a:srgbClr val="1F1F1F"/>
                </a:solidFill>
                <a:effectLst/>
                <a:latin typeface="Lato"/>
              </a:rPr>
              <a:t>Nikolaustag</a:t>
            </a:r>
            <a:r>
              <a:rPr lang="it-IT" b="0" i="0" dirty="0">
                <a:solidFill>
                  <a:srgbClr val="1F1F1F"/>
                </a:solidFill>
                <a:effectLst/>
                <a:latin typeface="Lato"/>
              </a:rPr>
              <a:t>.</a:t>
            </a:r>
            <a:endParaRPr lang="it-IT" dirty="0"/>
          </a:p>
        </p:txBody>
      </p:sp>
      <p:pic>
        <p:nvPicPr>
          <p:cNvPr id="4098" name="Picture 2" descr=".">
            <a:extLst>
              <a:ext uri="{FF2B5EF4-FFF2-40B4-BE49-F238E27FC236}">
                <a16:creationId xmlns:a16="http://schemas.microsoft.com/office/drawing/2014/main" id="{E85491DF-2FA5-42B6-A471-DCFA9F8B6D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0962" y="1840376"/>
            <a:ext cx="6046654" cy="4652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a:extLst>
              <a:ext uri="{FF2B5EF4-FFF2-40B4-BE49-F238E27FC236}">
                <a16:creationId xmlns:a16="http://schemas.microsoft.com/office/drawing/2014/main" id="{C7E1D9E3-A742-44C8-BE5E-F3EC53C479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4838" y="356871"/>
            <a:ext cx="908962" cy="10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magine 4">
            <a:extLst>
              <a:ext uri="{FF2B5EF4-FFF2-40B4-BE49-F238E27FC236}">
                <a16:creationId xmlns:a16="http://schemas.microsoft.com/office/drawing/2014/main" id="{0E04EABF-5112-4E2E-9846-3F8CE6E044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1758" y="189402"/>
            <a:ext cx="1035192" cy="1431222"/>
          </a:xfrm>
          <a:prstGeom prst="rect">
            <a:avLst/>
          </a:prstGeom>
        </p:spPr>
      </p:pic>
    </p:spTree>
    <p:extLst>
      <p:ext uri="{BB962C8B-B14F-4D97-AF65-F5344CB8AC3E}">
        <p14:creationId xmlns:p14="http://schemas.microsoft.com/office/powerpoint/2010/main" val="1582841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72274ECD-49CB-4376-8738-D967414D80A4}"/>
              </a:ext>
            </a:extLst>
          </p:cNvPr>
          <p:cNvSpPr txBox="1"/>
          <p:nvPr/>
        </p:nvSpPr>
        <p:spPr>
          <a:xfrm>
            <a:off x="324091" y="725006"/>
            <a:ext cx="5104436" cy="5632311"/>
          </a:xfrm>
          <a:prstGeom prst="rect">
            <a:avLst/>
          </a:prstGeom>
          <a:noFill/>
        </p:spPr>
        <p:txBody>
          <a:bodyPr wrap="square">
            <a:spAutoFit/>
          </a:bodyPr>
          <a:lstStyle/>
          <a:p>
            <a:pPr algn="l"/>
            <a:r>
              <a:rPr lang="it-IT" b="0" i="0" dirty="0">
                <a:solidFill>
                  <a:srgbClr val="1F1F1F"/>
                </a:solidFill>
                <a:effectLst/>
                <a:latin typeface="Lato"/>
              </a:rPr>
              <a:t>La </a:t>
            </a:r>
            <a:r>
              <a:rPr lang="it-IT" b="1" i="0" dirty="0">
                <a:solidFill>
                  <a:srgbClr val="1F1F1F"/>
                </a:solidFill>
                <a:effectLst/>
                <a:latin typeface="Lato"/>
              </a:rPr>
              <a:t>leggenda </a:t>
            </a:r>
            <a:r>
              <a:rPr lang="it-IT" b="0" i="0" dirty="0">
                <a:solidFill>
                  <a:srgbClr val="1F1F1F"/>
                </a:solidFill>
                <a:effectLst/>
                <a:latin typeface="Lato"/>
              </a:rPr>
              <a:t>vuole che, durante la notte del 5 Dicembre, i bambini si preparino all’arrivo di St. Nikolaus lasciando le proprie scarpe sul davanzale o fuori dal portone di casa. Durante la notte, San Nicola si aggira per le case, tenendo in mano un grande libro sul quale ha annotato il comportamento di ogni bimbo e portando in spalla un sacco pieno di caramelle e ramoscelli di legno. I bimbi buoni troveranno nelle loro scarpe dei dolci, mentre quelli birichini solo dei ramoscelli. Questa tradizione viene ancora rispettata anche se, anziché lasciare le scarpe all’aperto, vengono appese al </a:t>
            </a:r>
            <a:r>
              <a:rPr lang="it-IT" b="1" i="0" dirty="0">
                <a:solidFill>
                  <a:srgbClr val="1F1F1F"/>
                </a:solidFill>
                <a:effectLst/>
                <a:latin typeface="Lato"/>
              </a:rPr>
              <a:t>camino delle calze colorate</a:t>
            </a:r>
            <a:r>
              <a:rPr lang="it-IT" b="0" i="0" dirty="0">
                <a:solidFill>
                  <a:srgbClr val="1F1F1F"/>
                </a:solidFill>
                <a:effectLst/>
                <a:latin typeface="Lato"/>
              </a:rPr>
              <a:t>. Un aspetto curioso della tradizione natalizia tedesca è che si attende la vigilia per addobbare l’albero e il menù del 25 dicembre prevede che vengano serviti a tavola </a:t>
            </a:r>
            <a:r>
              <a:rPr lang="it-IT" b="1" i="0" dirty="0">
                <a:solidFill>
                  <a:srgbClr val="1F1F1F"/>
                </a:solidFill>
                <a:effectLst/>
                <a:latin typeface="Lato"/>
              </a:rPr>
              <a:t>l’oca arrosto</a:t>
            </a:r>
            <a:r>
              <a:rPr lang="it-IT" b="0" i="0" dirty="0">
                <a:solidFill>
                  <a:srgbClr val="1F1F1F"/>
                </a:solidFill>
                <a:effectLst/>
                <a:latin typeface="Lato"/>
              </a:rPr>
              <a:t> e la </a:t>
            </a:r>
            <a:r>
              <a:rPr lang="it-IT" b="1" i="0" dirty="0">
                <a:solidFill>
                  <a:srgbClr val="1F1F1F"/>
                </a:solidFill>
                <a:effectLst/>
                <a:latin typeface="Lato"/>
              </a:rPr>
              <a:t>carpa di Natale</a:t>
            </a:r>
            <a:r>
              <a:rPr lang="it-IT" b="0" i="0" dirty="0">
                <a:solidFill>
                  <a:srgbClr val="1F1F1F"/>
                </a:solidFill>
                <a:effectLst/>
                <a:latin typeface="Lato"/>
              </a:rPr>
              <a:t>.</a:t>
            </a:r>
          </a:p>
          <a:p>
            <a:br>
              <a:rPr lang="it-IT" dirty="0"/>
            </a:br>
            <a:endParaRPr lang="it-IT" dirty="0"/>
          </a:p>
        </p:txBody>
      </p:sp>
      <p:pic>
        <p:nvPicPr>
          <p:cNvPr id="5122" name="Picture 2">
            <a:extLst>
              <a:ext uri="{FF2B5EF4-FFF2-40B4-BE49-F238E27FC236}">
                <a16:creationId xmlns:a16="http://schemas.microsoft.com/office/drawing/2014/main" id="{7A7A3B2A-52C3-49BD-B28C-363E1D9BEF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8527" y="1131405"/>
            <a:ext cx="6803537" cy="55065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a:extLst>
              <a:ext uri="{FF2B5EF4-FFF2-40B4-BE49-F238E27FC236}">
                <a16:creationId xmlns:a16="http://schemas.microsoft.com/office/drawing/2014/main" id="{6121F655-DF80-40C2-8325-F4BC48BCEF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424" y="-214164"/>
            <a:ext cx="908962" cy="10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0">
            <a:extLst>
              <a:ext uri="{FF2B5EF4-FFF2-40B4-BE49-F238E27FC236}">
                <a16:creationId xmlns:a16="http://schemas.microsoft.com/office/drawing/2014/main" id="{996E7DF6-6400-4081-982C-9A029FB5AF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35135" y="-30831"/>
            <a:ext cx="908962" cy="10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0">
            <a:extLst>
              <a:ext uri="{FF2B5EF4-FFF2-40B4-BE49-F238E27FC236}">
                <a16:creationId xmlns:a16="http://schemas.microsoft.com/office/drawing/2014/main" id="{CD9877F2-9C2A-4ECB-AED6-6B21A79374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8994" y="-115794"/>
            <a:ext cx="908962" cy="10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8596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831AAD-6D1E-446A-9C3F-B1D5FE44EF01}"/>
              </a:ext>
            </a:extLst>
          </p:cNvPr>
          <p:cNvSpPr>
            <a:spLocks noGrp="1"/>
          </p:cNvSpPr>
          <p:nvPr>
            <p:ph type="title"/>
          </p:nvPr>
        </p:nvSpPr>
        <p:spPr>
          <a:xfrm>
            <a:off x="1713054" y="109233"/>
            <a:ext cx="4467828" cy="1325563"/>
          </a:xfrm>
        </p:spPr>
        <p:txBody>
          <a:bodyPr/>
          <a:lstStyle/>
          <a:p>
            <a:r>
              <a:rPr lang="it-IT" dirty="0"/>
              <a:t>IN AFRICA</a:t>
            </a:r>
          </a:p>
        </p:txBody>
      </p:sp>
      <p:sp>
        <p:nvSpPr>
          <p:cNvPr id="4" name="CasellaDiTesto 3">
            <a:extLst>
              <a:ext uri="{FF2B5EF4-FFF2-40B4-BE49-F238E27FC236}">
                <a16:creationId xmlns:a16="http://schemas.microsoft.com/office/drawing/2014/main" id="{16F8E95D-815E-4B92-ACFE-F3E367004B21}"/>
              </a:ext>
            </a:extLst>
          </p:cNvPr>
          <p:cNvSpPr txBox="1"/>
          <p:nvPr/>
        </p:nvSpPr>
        <p:spPr>
          <a:xfrm>
            <a:off x="428979" y="1723662"/>
            <a:ext cx="5204177" cy="3970318"/>
          </a:xfrm>
          <a:prstGeom prst="rect">
            <a:avLst/>
          </a:prstGeom>
          <a:noFill/>
        </p:spPr>
        <p:txBody>
          <a:bodyPr wrap="square">
            <a:spAutoFit/>
          </a:bodyPr>
          <a:lstStyle/>
          <a:p>
            <a:r>
              <a:rPr lang="it-IT" b="0" i="0" dirty="0">
                <a:solidFill>
                  <a:srgbClr val="1F1F1F"/>
                </a:solidFill>
                <a:effectLst/>
                <a:latin typeface="Lato"/>
              </a:rPr>
              <a:t>Nei Paesi africani la coesistenza di culture religiose differenti e la massiccia presenza di Missioni Cattoliche, ha fatto si che anche in un continente apparentemente così lontano da quello che consideriamo Natale si sviluppasse una vera e propria tradizione natalizia. </a:t>
            </a:r>
            <a:br>
              <a:rPr lang="it-IT" dirty="0"/>
            </a:br>
            <a:r>
              <a:rPr lang="it-IT" b="0" i="0" dirty="0">
                <a:solidFill>
                  <a:srgbClr val="1F1F1F"/>
                </a:solidFill>
                <a:effectLst/>
                <a:latin typeface="Lato"/>
              </a:rPr>
              <a:t>In</a:t>
            </a:r>
            <a:r>
              <a:rPr lang="it-IT" b="1" i="0" dirty="0">
                <a:solidFill>
                  <a:srgbClr val="1F1F1F"/>
                </a:solidFill>
                <a:effectLst/>
                <a:latin typeface="Lato"/>
              </a:rPr>
              <a:t> Africa centrale</a:t>
            </a:r>
            <a:r>
              <a:rPr lang="it-IT" b="0" i="0" dirty="0">
                <a:solidFill>
                  <a:srgbClr val="1F1F1F"/>
                </a:solidFill>
                <a:effectLst/>
                <a:latin typeface="Lato"/>
              </a:rPr>
              <a:t> il Natale coincide spesso con la fine della raccolta del cacao ed i lavoratori delle piantagioni hanno la possibilità di tornare dalle famiglie per festeggiare. In </a:t>
            </a:r>
            <a:r>
              <a:rPr lang="it-IT" b="1" i="0" dirty="0">
                <a:solidFill>
                  <a:srgbClr val="1F1F1F"/>
                </a:solidFill>
                <a:effectLst/>
                <a:latin typeface="Lato"/>
              </a:rPr>
              <a:t>Nigeria</a:t>
            </a:r>
            <a:r>
              <a:rPr lang="it-IT" b="0" i="0" dirty="0">
                <a:solidFill>
                  <a:srgbClr val="1F1F1F"/>
                </a:solidFill>
                <a:effectLst/>
                <a:latin typeface="Lato"/>
              </a:rPr>
              <a:t>, nei giorni che precedono la natività, le ragazze visitano le case della zona ballando e cantando accompagnandosi con i tamburi; danze e canti variano in base all’appartenenza etnica.</a:t>
            </a:r>
            <a:endParaRPr lang="it-IT" dirty="0"/>
          </a:p>
        </p:txBody>
      </p:sp>
      <p:pic>
        <p:nvPicPr>
          <p:cNvPr id="6146" name="Picture 2" descr=".">
            <a:extLst>
              <a:ext uri="{FF2B5EF4-FFF2-40B4-BE49-F238E27FC236}">
                <a16:creationId xmlns:a16="http://schemas.microsoft.com/office/drawing/2014/main" id="{FF07CCF1-2E22-4B9D-ADEF-54F66DBA37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434796"/>
            <a:ext cx="6254045" cy="485604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a:extLst>
              <a:ext uri="{FF2B5EF4-FFF2-40B4-BE49-F238E27FC236}">
                <a16:creationId xmlns:a16="http://schemas.microsoft.com/office/drawing/2014/main" id="{71927FA2-1C19-4CBA-909D-B64503C24E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9616" y="318940"/>
            <a:ext cx="908962" cy="10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magine 4">
            <a:extLst>
              <a:ext uri="{FF2B5EF4-FFF2-40B4-BE49-F238E27FC236}">
                <a16:creationId xmlns:a16="http://schemas.microsoft.com/office/drawing/2014/main" id="{61F2E2D8-1B16-491F-811A-201FF20CDF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1217" y="109233"/>
            <a:ext cx="1309579" cy="1683292"/>
          </a:xfrm>
          <a:prstGeom prst="rect">
            <a:avLst/>
          </a:prstGeom>
        </p:spPr>
      </p:pic>
    </p:spTree>
    <p:extLst>
      <p:ext uri="{BB962C8B-B14F-4D97-AF65-F5344CB8AC3E}">
        <p14:creationId xmlns:p14="http://schemas.microsoft.com/office/powerpoint/2010/main" val="2078889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87C5F9-CA3E-41F8-B4AA-9207BE400B81}"/>
              </a:ext>
            </a:extLst>
          </p:cNvPr>
          <p:cNvSpPr>
            <a:spLocks noGrp="1"/>
          </p:cNvSpPr>
          <p:nvPr>
            <p:ph type="title"/>
          </p:nvPr>
        </p:nvSpPr>
        <p:spPr>
          <a:xfrm>
            <a:off x="1401488" y="63004"/>
            <a:ext cx="3702756" cy="1131039"/>
          </a:xfrm>
        </p:spPr>
        <p:txBody>
          <a:bodyPr/>
          <a:lstStyle/>
          <a:p>
            <a:r>
              <a:rPr lang="it-IT" dirty="0"/>
              <a:t>IN FINLANDIA</a:t>
            </a:r>
          </a:p>
        </p:txBody>
      </p:sp>
      <p:pic>
        <p:nvPicPr>
          <p:cNvPr id="7170" name="Picture 2" descr="Natale in Finlandia">
            <a:extLst>
              <a:ext uri="{FF2B5EF4-FFF2-40B4-BE49-F238E27FC236}">
                <a16:creationId xmlns:a16="http://schemas.microsoft.com/office/drawing/2014/main" id="{04C71B5F-FC52-44D1-A305-E17A7606B3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7178" y="1513975"/>
            <a:ext cx="6594822" cy="4792133"/>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B883B2A1-10E4-43BB-A22B-D81D57943F3F}"/>
              </a:ext>
            </a:extLst>
          </p:cNvPr>
          <p:cNvSpPr txBox="1"/>
          <p:nvPr/>
        </p:nvSpPr>
        <p:spPr>
          <a:xfrm>
            <a:off x="790222" y="1308164"/>
            <a:ext cx="4684889" cy="5355312"/>
          </a:xfrm>
          <a:prstGeom prst="rect">
            <a:avLst/>
          </a:prstGeom>
          <a:noFill/>
        </p:spPr>
        <p:txBody>
          <a:bodyPr wrap="square">
            <a:spAutoFit/>
          </a:bodyPr>
          <a:lstStyle/>
          <a:p>
            <a:r>
              <a:rPr lang="it-IT" b="0" i="0" dirty="0">
                <a:solidFill>
                  <a:srgbClr val="1A1A1A"/>
                </a:solidFill>
                <a:effectLst/>
                <a:latin typeface="Exo"/>
              </a:rPr>
              <a:t>Il periodo natalizio, in Finlandia, è molto sentito. I festeggiamenti iniziano da ottobre, con la preparazione degli addobbi e delle </a:t>
            </a:r>
            <a:r>
              <a:rPr lang="it-IT" b="0" i="0" dirty="0" err="1">
                <a:solidFill>
                  <a:srgbClr val="1A1A1A"/>
                </a:solidFill>
                <a:effectLst/>
                <a:latin typeface="Exo"/>
              </a:rPr>
              <a:t>Kermasse</a:t>
            </a:r>
            <a:r>
              <a:rPr lang="it-IT" b="0" i="0" dirty="0">
                <a:solidFill>
                  <a:srgbClr val="1A1A1A"/>
                </a:solidFill>
                <a:effectLst/>
                <a:latin typeface="Exo"/>
              </a:rPr>
              <a:t>: queste serate sono chiamate </a:t>
            </a:r>
            <a:r>
              <a:rPr lang="it-IT" b="0" i="0" dirty="0" err="1">
                <a:solidFill>
                  <a:srgbClr val="1A1A1A"/>
                </a:solidFill>
                <a:effectLst/>
                <a:latin typeface="Exo"/>
              </a:rPr>
              <a:t>Pikkujoulu</a:t>
            </a:r>
            <a:r>
              <a:rPr lang="it-IT" b="0" i="0" dirty="0">
                <a:solidFill>
                  <a:srgbClr val="1A1A1A"/>
                </a:solidFill>
                <a:effectLst/>
                <a:latin typeface="Exo"/>
              </a:rPr>
              <a:t> (piccoli Natali), e va fino al 13 gennaio, data in cui San Knut si porta via il Natale (in finlandese </a:t>
            </a:r>
            <a:r>
              <a:rPr lang="it-IT" b="0" i="0" dirty="0" err="1">
                <a:solidFill>
                  <a:srgbClr val="1A1A1A"/>
                </a:solidFill>
                <a:effectLst/>
                <a:latin typeface="Exo"/>
              </a:rPr>
              <a:t>Joulu</a:t>
            </a:r>
            <a:r>
              <a:rPr lang="it-IT" b="0" i="0" dirty="0">
                <a:solidFill>
                  <a:srgbClr val="1A1A1A"/>
                </a:solidFill>
                <a:effectLst/>
                <a:latin typeface="Exo"/>
              </a:rPr>
              <a:t> che coincide anche con il nome finlandese di solstizio d’inverno). Qui, oltre all’albero di Natale vero e proprio, addobbato soprattutto con dolcetti per i bambini, viene addobbato un altro alberello all’esterno delle case per gli uccellini! Si tratta di un covone di grano legato ad un palo e addobbato con semini appetitosi, per la gioia degli uccellini..</a:t>
            </a:r>
            <a:br>
              <a:rPr lang="it-IT" dirty="0"/>
            </a:br>
            <a:r>
              <a:rPr lang="it-IT" b="0" i="0" dirty="0">
                <a:solidFill>
                  <a:srgbClr val="1A1A1A"/>
                </a:solidFill>
                <a:effectLst/>
                <a:latin typeface="Exo"/>
              </a:rPr>
              <a:t>Il piatto tipico di Natale è il tortino di riso, con una mandorla al centro, che permette di fare un giochino particolare: chi trova la mandorla al centro vince un dolcino in più (se invece lo trova papà lui lava i piatti…)!</a:t>
            </a:r>
            <a:endParaRPr lang="it-IT" dirty="0"/>
          </a:p>
        </p:txBody>
      </p:sp>
      <p:pic>
        <p:nvPicPr>
          <p:cNvPr id="7" name="Picture 10">
            <a:extLst>
              <a:ext uri="{FF2B5EF4-FFF2-40B4-BE49-F238E27FC236}">
                <a16:creationId xmlns:a16="http://schemas.microsoft.com/office/drawing/2014/main" id="{1B3AFE8E-5808-4158-B2C8-11BE5C435C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81550" y="238043"/>
            <a:ext cx="908962" cy="10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mmagine 3">
            <a:extLst>
              <a:ext uri="{FF2B5EF4-FFF2-40B4-BE49-F238E27FC236}">
                <a16:creationId xmlns:a16="http://schemas.microsoft.com/office/drawing/2014/main" id="{A4DDF667-99F2-4B7F-9FFE-FA02DFBFFE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5956" y="63004"/>
            <a:ext cx="1162755" cy="1439723"/>
          </a:xfrm>
          <a:prstGeom prst="rect">
            <a:avLst/>
          </a:prstGeom>
        </p:spPr>
      </p:pic>
    </p:spTree>
    <p:extLst>
      <p:ext uri="{BB962C8B-B14F-4D97-AF65-F5344CB8AC3E}">
        <p14:creationId xmlns:p14="http://schemas.microsoft.com/office/powerpoint/2010/main" val="3499592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0A5DD3D-D41D-41DF-8BE1-9CBCDD1C5938}"/>
              </a:ext>
            </a:extLst>
          </p:cNvPr>
          <p:cNvSpPr>
            <a:spLocks noGrp="1"/>
          </p:cNvSpPr>
          <p:nvPr>
            <p:ph type="title"/>
          </p:nvPr>
        </p:nvSpPr>
        <p:spPr>
          <a:xfrm>
            <a:off x="479777" y="1"/>
            <a:ext cx="11232446" cy="1060399"/>
          </a:xfrm>
        </p:spPr>
        <p:txBody>
          <a:bodyPr>
            <a:normAutofit fontScale="90000"/>
          </a:bodyPr>
          <a:lstStyle/>
          <a:p>
            <a:r>
              <a:rPr lang="it-IT" dirty="0"/>
              <a:t>ATTIVITA’:</a:t>
            </a:r>
            <a:r>
              <a:rPr lang="it-IT" sz="3600" dirty="0"/>
              <a:t>FAI UNA RICERCA SULLE TRADIZIONI NATALIZIE IN ITALIA E SCRIVI LE NOTIZIE SUL QUADERNO E ILLUSTRA.</a:t>
            </a:r>
          </a:p>
        </p:txBody>
      </p:sp>
      <p:pic>
        <p:nvPicPr>
          <p:cNvPr id="4" name="Picture 2">
            <a:extLst>
              <a:ext uri="{FF2B5EF4-FFF2-40B4-BE49-F238E27FC236}">
                <a16:creationId xmlns:a16="http://schemas.microsoft.com/office/drawing/2014/main" id="{49A122A7-204C-48D9-8FEE-B9ADD2FC4B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570" y="958802"/>
            <a:ext cx="9691508" cy="5824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asellaDiTesto 5">
            <a:extLst>
              <a:ext uri="{FF2B5EF4-FFF2-40B4-BE49-F238E27FC236}">
                <a16:creationId xmlns:a16="http://schemas.microsoft.com/office/drawing/2014/main" id="{F55E554E-0473-4013-9D76-A3AFF309D08F}"/>
              </a:ext>
            </a:extLst>
          </p:cNvPr>
          <p:cNvSpPr txBox="1"/>
          <p:nvPr/>
        </p:nvSpPr>
        <p:spPr>
          <a:xfrm>
            <a:off x="2874590" y="4028532"/>
            <a:ext cx="6096000" cy="830997"/>
          </a:xfrm>
          <a:prstGeom prst="rect">
            <a:avLst/>
          </a:prstGeom>
          <a:noFill/>
        </p:spPr>
        <p:txBody>
          <a:bodyPr wrap="square">
            <a:spAutoFit/>
          </a:bodyPr>
          <a:lstStyle/>
          <a:p>
            <a:pPr algn="ctr"/>
            <a:r>
              <a:rPr lang="en-US" sz="48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hiller" pitchFamily="82" charset="0"/>
              </a:rPr>
              <a:t>Buone</a:t>
            </a:r>
            <a:r>
              <a:rPr lang="en-US" sz="4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hiller" pitchFamily="82" charset="0"/>
              </a:rPr>
              <a:t> Feste!</a:t>
            </a:r>
          </a:p>
        </p:txBody>
      </p:sp>
      <p:sp>
        <p:nvSpPr>
          <p:cNvPr id="8" name="CasellaDiTesto 7">
            <a:extLst>
              <a:ext uri="{FF2B5EF4-FFF2-40B4-BE49-F238E27FC236}">
                <a16:creationId xmlns:a16="http://schemas.microsoft.com/office/drawing/2014/main" id="{A88F0C25-00AF-4851-AD20-414C4998479D}"/>
              </a:ext>
            </a:extLst>
          </p:cNvPr>
          <p:cNvSpPr txBox="1"/>
          <p:nvPr/>
        </p:nvSpPr>
        <p:spPr>
          <a:xfrm>
            <a:off x="5828204" y="5053378"/>
            <a:ext cx="6096000" cy="369332"/>
          </a:xfrm>
          <a:prstGeom prst="rect">
            <a:avLst/>
          </a:prstGeom>
          <a:noFill/>
        </p:spPr>
        <p:txBody>
          <a:bodyPr wrap="square">
            <a:spAutoFit/>
          </a:bodyPr>
          <a:lstStyle/>
          <a:p>
            <a:r>
              <a:rPr lang="en-US" sz="1800" b="1" i="1" cap="none" spc="50" dirty="0">
                <a:ln w="11430"/>
                <a:solidFill>
                  <a:srgbClr val="C00000"/>
                </a:solidFill>
                <a:effectLst>
                  <a:outerShdw blurRad="76200" dist="50800" dir="5400000" algn="tl" rotWithShape="0">
                    <a:srgbClr val="000000">
                      <a:alpha val="65000"/>
                    </a:srgbClr>
                  </a:outerShdw>
                </a:effectLst>
                <a:latin typeface="Arial Rounded MT Bold" pitchFamily="34" charset="0"/>
              </a:rPr>
              <a:t>Merry Christmas</a:t>
            </a:r>
            <a:endParaRPr lang="it-IT" dirty="0"/>
          </a:p>
        </p:txBody>
      </p:sp>
      <p:sp>
        <p:nvSpPr>
          <p:cNvPr id="12" name="CasellaDiTesto 11">
            <a:extLst>
              <a:ext uri="{FF2B5EF4-FFF2-40B4-BE49-F238E27FC236}">
                <a16:creationId xmlns:a16="http://schemas.microsoft.com/office/drawing/2014/main" id="{A2523B4E-471F-41FD-9EA3-B2432CD61116}"/>
              </a:ext>
            </a:extLst>
          </p:cNvPr>
          <p:cNvSpPr txBox="1"/>
          <p:nvPr/>
        </p:nvSpPr>
        <p:spPr>
          <a:xfrm>
            <a:off x="2874590" y="3659200"/>
            <a:ext cx="1573232" cy="646331"/>
          </a:xfrm>
          <a:prstGeom prst="rect">
            <a:avLst/>
          </a:prstGeom>
          <a:noFill/>
        </p:spPr>
        <p:txBody>
          <a:bodyPr wrap="square">
            <a:spAutoFit/>
          </a:bodyPr>
          <a:lstStyle/>
          <a:p>
            <a:pPr algn="ctr"/>
            <a:r>
              <a:rPr lang="en-US" sz="1800" b="1" i="1" cap="none" spc="50" dirty="0">
                <a:ln w="11430"/>
                <a:solidFill>
                  <a:srgbClr val="C00000"/>
                </a:solidFill>
                <a:effectLst>
                  <a:outerShdw blurRad="76200" dist="50800" dir="5400000" algn="tl" rotWithShape="0">
                    <a:srgbClr val="000000">
                      <a:alpha val="65000"/>
                    </a:srgbClr>
                  </a:outerShdw>
                </a:effectLst>
                <a:latin typeface="Arial Rounded MT Bold" pitchFamily="34" charset="0"/>
              </a:rPr>
              <a:t>¡</a:t>
            </a:r>
            <a:r>
              <a:rPr lang="en-US" sz="1800" b="1" i="1" cap="none" spc="50" dirty="0" err="1">
                <a:ln w="11430"/>
                <a:solidFill>
                  <a:srgbClr val="C00000"/>
                </a:solidFill>
                <a:effectLst>
                  <a:outerShdw blurRad="76200" dist="50800" dir="5400000" algn="tl" rotWithShape="0">
                    <a:srgbClr val="000000">
                      <a:alpha val="65000"/>
                    </a:srgbClr>
                  </a:outerShdw>
                </a:effectLst>
                <a:latin typeface="Arial Rounded MT Bold" pitchFamily="34" charset="0"/>
              </a:rPr>
              <a:t>Feliz</a:t>
            </a:r>
            <a:r>
              <a:rPr lang="en-US" sz="1800" b="1" i="1" cap="none" spc="50" dirty="0">
                <a:ln w="11430"/>
                <a:solidFill>
                  <a:srgbClr val="C00000"/>
                </a:solidFill>
                <a:effectLst>
                  <a:outerShdw blurRad="76200" dist="50800" dir="5400000" algn="tl" rotWithShape="0">
                    <a:srgbClr val="000000">
                      <a:alpha val="65000"/>
                    </a:srgbClr>
                  </a:outerShdw>
                </a:effectLst>
                <a:latin typeface="Arial Rounded MT Bold" pitchFamily="34" charset="0"/>
              </a:rPr>
              <a:t> Navidad!</a:t>
            </a:r>
          </a:p>
        </p:txBody>
      </p:sp>
      <p:pic>
        <p:nvPicPr>
          <p:cNvPr id="15" name="Picture 10">
            <a:extLst>
              <a:ext uri="{FF2B5EF4-FFF2-40B4-BE49-F238E27FC236}">
                <a16:creationId xmlns:a16="http://schemas.microsoft.com/office/drawing/2014/main" id="{783D2645-93FA-4AAC-9298-EE8DC9EDAF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5104" y="5014593"/>
            <a:ext cx="908962" cy="10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0">
            <a:extLst>
              <a:ext uri="{FF2B5EF4-FFF2-40B4-BE49-F238E27FC236}">
                <a16:creationId xmlns:a16="http://schemas.microsoft.com/office/drawing/2014/main" id="{DAC004C1-7456-40AE-8D30-DDB4DFF841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7038" y="5299625"/>
            <a:ext cx="908962" cy="10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0">
            <a:extLst>
              <a:ext uri="{FF2B5EF4-FFF2-40B4-BE49-F238E27FC236}">
                <a16:creationId xmlns:a16="http://schemas.microsoft.com/office/drawing/2014/main" id="{9BEC9560-B70E-42D6-B8C3-EEA61D817A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5657" y="4971332"/>
            <a:ext cx="908962" cy="10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magine 4">
            <a:extLst>
              <a:ext uri="{FF2B5EF4-FFF2-40B4-BE49-F238E27FC236}">
                <a16:creationId xmlns:a16="http://schemas.microsoft.com/office/drawing/2014/main" id="{94B00234-1CA9-4602-8D69-DCCA08CCE8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6576" y="2829468"/>
            <a:ext cx="1984014" cy="1416796"/>
          </a:xfrm>
          <a:prstGeom prst="rect">
            <a:avLst/>
          </a:prstGeom>
        </p:spPr>
      </p:pic>
      <p:pic>
        <p:nvPicPr>
          <p:cNvPr id="9" name="Immagine 8">
            <a:extLst>
              <a:ext uri="{FF2B5EF4-FFF2-40B4-BE49-F238E27FC236}">
                <a16:creationId xmlns:a16="http://schemas.microsoft.com/office/drawing/2014/main" id="{11940415-AF12-4E2F-9133-FA010B3971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5029" y="3104738"/>
            <a:ext cx="1407118" cy="1755253"/>
          </a:xfrm>
          <a:prstGeom prst="rect">
            <a:avLst/>
          </a:prstGeom>
        </p:spPr>
      </p:pic>
    </p:spTree>
    <p:extLst>
      <p:ext uri="{BB962C8B-B14F-4D97-AF65-F5344CB8AC3E}">
        <p14:creationId xmlns:p14="http://schemas.microsoft.com/office/powerpoint/2010/main" val="47966783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TotalTime>
  <Words>931</Words>
  <Application>Microsoft Office PowerPoint</Application>
  <PresentationFormat>Widescreen</PresentationFormat>
  <Paragraphs>16</Paragraphs>
  <Slides>8</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8</vt:i4>
      </vt:variant>
    </vt:vector>
  </HeadingPairs>
  <TitlesOfParts>
    <vt:vector size="16" baseType="lpstr">
      <vt:lpstr>Arial</vt:lpstr>
      <vt:lpstr>Arial Rounded MT Bold</vt:lpstr>
      <vt:lpstr>Calibri</vt:lpstr>
      <vt:lpstr>Calibri Light</vt:lpstr>
      <vt:lpstr>Chiller</vt:lpstr>
      <vt:lpstr>Exo</vt:lpstr>
      <vt:lpstr>Lato</vt:lpstr>
      <vt:lpstr>Tema di Office</vt:lpstr>
      <vt:lpstr>Presentazione standard di PowerPoint</vt:lpstr>
      <vt:lpstr>IN GRAN BRETAGNA</vt:lpstr>
      <vt:lpstr>IN CANADA</vt:lpstr>
      <vt:lpstr>IN GERMANIA</vt:lpstr>
      <vt:lpstr>Presentazione standard di PowerPoint</vt:lpstr>
      <vt:lpstr>IN AFRICA</vt:lpstr>
      <vt:lpstr>IN FINLANDIA</vt:lpstr>
      <vt:lpstr>ATTIVITA’:FAI UNA RICERCA SULLE TRADIZIONI NATALIZIE IN ITALIA E SCRIVI LE NOTIZIE SUL QUADERNO E ILLUSTRA.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Simone Barbato</dc:creator>
  <cp:lastModifiedBy>Simone Barbato</cp:lastModifiedBy>
  <cp:revision>10</cp:revision>
  <dcterms:created xsi:type="dcterms:W3CDTF">2020-12-14T17:34:17Z</dcterms:created>
  <dcterms:modified xsi:type="dcterms:W3CDTF">2020-12-16T14:54:03Z</dcterms:modified>
</cp:coreProperties>
</file>