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72857-7FBE-4C82-911E-F65F40F02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2BCC2CE-63BB-4728-99B9-391402149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508A02-DE95-40E1-9CAB-E284F0BE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9450C6-2650-424E-837D-9FAAC15C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B985E1-2541-470C-AF8A-D0BA1F27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24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532E38-700F-4295-9748-1248511C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905CEE-8F2A-4DAB-825C-C06EEB4A2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7256BA-8032-4912-871C-BFCF0B2B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F9931C-A4F3-4370-895F-AE6C07F6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93B777-1ADF-4E34-96BA-689503BB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70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3FA3CCD-FDDE-47A6-976A-333EF4312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F155E1-236D-45CB-802E-2345BF7BD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6D7F79-F81B-49BA-8143-3EABC3D4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D3BD42-577F-4C7E-B408-A716F4ED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62A78B-DE3E-44D4-86E8-079ED65A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74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0C9FFB-15D9-415C-A64A-5B8179AD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AB2747-2688-44AA-8CC8-D59B9801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0D6FC4-8732-41DF-92D3-7E16C811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211F73-5102-4FA1-8D54-F6C6D094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806CC4-FFA6-4B7F-886B-06E59687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07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033888-0090-484B-BB65-9D5D0CA4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881E37-9367-4ADE-8263-C54541E30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66A46-B7DE-47C8-93A2-6A2805EB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87A924-2AE3-4C8B-904E-3BED7502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1ADCD-3E77-4634-8521-CAD283EB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34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B7FBC-319B-4FFB-BE27-D49973E4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AA6689-4956-415B-BDD6-045FCB31F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326ABF-6018-43F9-A6DD-ED71D0B84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791D75-17EB-45B0-95DB-8E8B564F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323742-BE6D-4FB8-94D9-3F1533F0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F0BE62-5292-4903-B944-CDB0D07D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9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27520-41D5-46A9-8A09-066B752B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26D3B6-A9E0-459F-9DE1-801867D8E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FBBC51-B5D8-4E50-B926-A3E35A0F6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79F4D1A-F340-4D97-890C-A358E94F3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A6FCC9-85D3-47FC-9D11-FD4B5A3AF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585E5F6-2726-4258-9F51-121CAFB1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ABACFF1-0099-467B-97AF-F092E07D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ABBB81-90F1-4319-8A20-5FC1B0BB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76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01D5C-A58E-4830-943B-547A1999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12406F-A394-4716-940F-FFA387FC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059F55-2E83-4886-BD9D-2AB4EFBB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503810-8968-4673-B7A1-8918C9BD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71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957381B-26AC-4163-95CC-3317EB37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BAE8F5-79A8-4E0F-BA3D-F3A411F1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D8730A-4EC6-4252-A0E0-D74D0FE8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89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759500-C3A5-437E-88A0-E0838430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C4594F-3E16-4C88-A6B2-4F1602BA8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7C175A-9D14-42D7-A485-505C30807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84CA6A-0561-42AC-90BC-3199263D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1B2AB7-97B3-4148-969A-B5D46A59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5E8CF1-9F1D-4445-915E-327072F4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39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C0500-FCD2-4DFA-92A0-AB2ABB9F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DD117D-3DF5-4B02-848C-BC277F987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658B61-8B07-488C-9F91-255428F36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EA8DE6-084D-45A8-A529-3E6BDA40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643A4A-10E7-47D4-BEED-59C53960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368958-DB1E-432C-B122-677365E1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AB8D245-00B6-4A6F-B6A0-F4F1BD47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BB420D-D144-4B74-8E75-8434B63F7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AE3BA8-E956-4158-8F02-E1C7F80CD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1CD10-C5FF-41AC-92FA-B7D29461B297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3BFA8A-85EA-4076-8423-2462D0B5A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BB5BAF-5F9C-4B05-8D05-3DE4AEF22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81EAE-C75F-489B-BC1B-C64927C0B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93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2J9gui16zI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mDpK_MNOg94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6MiNyHTwDw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CVdKPpxD6Fg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gNhupYObFiU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video" Target="https://www.youtube.com/embed/lpaPwI0MF7w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0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03407-44D5-4311-9490-CC645F816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673"/>
          <a:stretch/>
        </p:blipFill>
        <p:spPr>
          <a:xfrm>
            <a:off x="0" y="28106"/>
            <a:ext cx="12196243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F8F5F-D119-46D7-B35A-FF6930D5D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5490560"/>
            <a:ext cx="803394" cy="855268"/>
            <a:chOff x="10246841" y="5975889"/>
            <a:chExt cx="1378553" cy="14675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23129E-6C02-428A-AF00-97CD5D201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AC01A6-6210-456F-BDA3-E221EF6E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7100AA-BF68-4139-8224-79EA1F916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274247" y="753374"/>
            <a:ext cx="5353835" cy="5353836"/>
          </a:xfrm>
          <a:custGeom>
            <a:avLst/>
            <a:gdLst>
              <a:gd name="connsiteX0" fmla="*/ 5273742 w 5353835"/>
              <a:gd name="connsiteY0" fmla="*/ 690509 h 5353836"/>
              <a:gd name="connsiteX1" fmla="*/ 5353835 w 5353835"/>
              <a:gd name="connsiteY1" fmla="*/ 770602 h 5353836"/>
              <a:gd name="connsiteX2" fmla="*/ 5353835 w 5353835"/>
              <a:gd name="connsiteY2" fmla="*/ 4854514 h 5353836"/>
              <a:gd name="connsiteX3" fmla="*/ 5273742 w 5353835"/>
              <a:gd name="connsiteY3" fmla="*/ 4934608 h 5353836"/>
              <a:gd name="connsiteX4" fmla="*/ 502667 w 5353835"/>
              <a:gd name="connsiteY4" fmla="*/ 0 h 5353836"/>
              <a:gd name="connsiteX5" fmla="*/ 4583234 w 5353835"/>
              <a:gd name="connsiteY5" fmla="*/ 1 h 5353836"/>
              <a:gd name="connsiteX6" fmla="*/ 4663327 w 5353835"/>
              <a:gd name="connsiteY6" fmla="*/ 80094 h 5353836"/>
              <a:gd name="connsiteX7" fmla="*/ 422574 w 5353835"/>
              <a:gd name="connsiteY7" fmla="*/ 80094 h 5353836"/>
              <a:gd name="connsiteX8" fmla="*/ 0 w 5353835"/>
              <a:gd name="connsiteY8" fmla="*/ 502667 h 5353836"/>
              <a:gd name="connsiteX9" fmla="*/ 80093 w 5353835"/>
              <a:gd name="connsiteY9" fmla="*/ 422574 h 5353836"/>
              <a:gd name="connsiteX10" fmla="*/ 80093 w 5353835"/>
              <a:gd name="connsiteY10" fmla="*/ 5273743 h 5353836"/>
              <a:gd name="connsiteX11" fmla="*/ 4934607 w 5353835"/>
              <a:gd name="connsiteY11" fmla="*/ 5273743 h 5353836"/>
              <a:gd name="connsiteX12" fmla="*/ 4854514 w 5353835"/>
              <a:gd name="connsiteY12" fmla="*/ 5353836 h 5353836"/>
              <a:gd name="connsiteX13" fmla="*/ 0 w 5353835"/>
              <a:gd name="connsiteY13" fmla="*/ 5353836 h 53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6">
                <a:moveTo>
                  <a:pt x="5273742" y="690509"/>
                </a:moveTo>
                <a:lnTo>
                  <a:pt x="5353835" y="770602"/>
                </a:lnTo>
                <a:lnTo>
                  <a:pt x="5353835" y="4854514"/>
                </a:lnTo>
                <a:lnTo>
                  <a:pt x="5273742" y="4934608"/>
                </a:lnTo>
                <a:close/>
                <a:moveTo>
                  <a:pt x="502667" y="0"/>
                </a:moveTo>
                <a:lnTo>
                  <a:pt x="4583234" y="1"/>
                </a:lnTo>
                <a:lnTo>
                  <a:pt x="4663327" y="80094"/>
                </a:lnTo>
                <a:lnTo>
                  <a:pt x="422574" y="80094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5273743"/>
                </a:lnTo>
                <a:lnTo>
                  <a:pt x="4934607" y="5273743"/>
                </a:lnTo>
                <a:lnTo>
                  <a:pt x="4854514" y="5353836"/>
                </a:lnTo>
                <a:lnTo>
                  <a:pt x="0" y="5353836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3DC8E8-BF8A-432A-8F03-5688A1115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0598" y="2452526"/>
            <a:ext cx="6644701" cy="1952947"/>
          </a:xfrm>
          <a:noFill/>
        </p:spPr>
        <p:txBody>
          <a:bodyPr anchor="ctr">
            <a:normAutofit fontScale="90000"/>
          </a:bodyPr>
          <a:lstStyle/>
          <a:p>
            <a:r>
              <a:rPr lang="it-IT" sz="3600" b="1" dirty="0"/>
              <a:t>«I problemi ambientali»</a:t>
            </a:r>
            <a:br>
              <a:rPr lang="it-IT" sz="3600" dirty="0"/>
            </a:br>
            <a:r>
              <a:rPr lang="it-IT" sz="3600" dirty="0"/>
              <a:t>Attività trasversale di educazione civica</a:t>
            </a:r>
            <a:br>
              <a:rPr lang="it-IT" sz="3600" dirty="0"/>
            </a:br>
            <a:r>
              <a:rPr lang="it-IT" sz="3600" dirty="0"/>
              <a:t>classi IIIF-IVF Plesso Fra’ Siciliano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029CA2-5B80-4706-BE54-4609327EF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8577" y="4081806"/>
            <a:ext cx="2611678" cy="1391866"/>
          </a:xfrm>
          <a:noFill/>
        </p:spPr>
        <p:txBody>
          <a:bodyPr>
            <a:noAutofit/>
          </a:bodyPr>
          <a:lstStyle/>
          <a:p>
            <a:r>
              <a:rPr lang="it-IT" sz="2000" dirty="0"/>
              <a:t>Docenti</a:t>
            </a:r>
          </a:p>
          <a:p>
            <a:r>
              <a:rPr lang="it-IT" sz="2000" dirty="0"/>
              <a:t>Romano Vincenzo</a:t>
            </a:r>
          </a:p>
          <a:p>
            <a:r>
              <a:rPr lang="it-IT" sz="2000" dirty="0"/>
              <a:t>Pascale Maria Rosaria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9C60AD-F4C2-4B03-8DAE-163F0B32A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5814" y="-998971"/>
            <a:ext cx="1946803" cy="2536194"/>
            <a:chOff x="10136578" y="-985323"/>
            <a:chExt cx="1946803" cy="253619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916F10D-FCDE-46BA-8978-8EE1228D7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951582" y="-621194"/>
              <a:ext cx="2495927" cy="1767670"/>
            </a:xfrm>
            <a:custGeom>
              <a:avLst/>
              <a:gdLst>
                <a:gd name="connsiteX0" fmla="*/ 0 w 2495927"/>
                <a:gd name="connsiteY0" fmla="*/ 1767670 h 1767670"/>
                <a:gd name="connsiteX1" fmla="*/ 1767670 w 2495927"/>
                <a:gd name="connsiteY1" fmla="*/ 0 h 1767670"/>
                <a:gd name="connsiteX2" fmla="*/ 2495927 w 2495927"/>
                <a:gd name="connsiteY2" fmla="*/ 728256 h 1767670"/>
                <a:gd name="connsiteX3" fmla="*/ 2495927 w 2495927"/>
                <a:gd name="connsiteY3" fmla="*/ 1767670 h 176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5927" h="1767670">
                  <a:moveTo>
                    <a:pt x="0" y="1767670"/>
                  </a:moveTo>
                  <a:lnTo>
                    <a:pt x="1767670" y="0"/>
                  </a:lnTo>
                  <a:lnTo>
                    <a:pt x="2495927" y="728256"/>
                  </a:lnTo>
                  <a:lnTo>
                    <a:pt x="2495927" y="176767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5536437-C633-43E7-9209-A68E4E7F1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136578" y="419910"/>
              <a:ext cx="1130961" cy="113096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9D8280-A836-4962-94D3-CEAE4E0B1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69300" y="6047150"/>
            <a:ext cx="1636826" cy="818414"/>
            <a:chOff x="8085870" y="5837885"/>
            <a:chExt cx="2055357" cy="102767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50DA1F-B4DA-47F1-A5DC-F705E34BD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16631CE7-7E0C-4568-8450-33D7CC534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60D1EE-8AC7-4766-B65A-A205CE10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15948" y="5609070"/>
            <a:ext cx="780052" cy="747280"/>
            <a:chOff x="7011922" y="4095164"/>
            <a:chExt cx="1203067" cy="115252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41B26B-1A89-4EB0-931E-5168A0112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C2C148-AE74-4AED-BCB0-018969CBE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169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E4F8D6-52C9-4ED9-B12B-0E151C08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L’educazione ambientale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A26906-AC3D-44D5-9A4A-F02850E7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988" y="113122"/>
            <a:ext cx="7192651" cy="67448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200" dirty="0"/>
              <a:t>Sviluppo sostenibile, economia, conservazione delle risorse, ma anche educazione civica e ambientale. Il problema ecologico, globale e locale, è la vera sfida dei futuri cittadini. Ricordiamo che proprio recentemente abbiamo festeggiato la </a:t>
            </a:r>
            <a:r>
              <a:rPr lang="it-IT" sz="1200" b="1" dirty="0"/>
              <a:t>Giornata della Terra</a:t>
            </a:r>
            <a:r>
              <a:rPr lang="it-IT" sz="1200" dirty="0"/>
              <a:t>, la più nota e importante manifestazione al mondo sull’ecologia e la protezione dell’ambiente. È fondamentale comprendere gli effetti che i </a:t>
            </a:r>
            <a:r>
              <a:rPr lang="it-IT" sz="1200" b="1" dirty="0"/>
              <a:t>nostri stili di vita</a:t>
            </a:r>
            <a:r>
              <a:rPr lang="it-IT" sz="1200" dirty="0"/>
              <a:t> producono sull’ambiente in modo da intervenire positivamente sulla formazione ed interiorizzazione di piccoli e grandi comportamenti: tutela delle risorse del territorio, dell’alimentazione sostenibile, del rispetto degli animali e della protezione del Pianeta.</a:t>
            </a:r>
          </a:p>
          <a:p>
            <a:pPr marL="0" indent="0" fontAlgn="base">
              <a:buNone/>
            </a:pPr>
            <a:r>
              <a:rPr lang="it-IT" sz="1200" dirty="0"/>
              <a:t>E’ dovere di noi adulti insegnarvi alcuni valori fondamentali quali:</a:t>
            </a:r>
          </a:p>
          <a:p>
            <a:pPr marL="0" indent="0" fontAlgn="base">
              <a:buNone/>
            </a:pPr>
            <a:r>
              <a:rPr lang="it-IT" sz="1200" b="1" dirty="0">
                <a:latin typeface="inherit"/>
              </a:rPr>
              <a:t> </a:t>
            </a:r>
            <a:r>
              <a:rPr lang="it-IT" sz="1200" b="1" dirty="0">
                <a:solidFill>
                  <a:srgbClr val="FF0000"/>
                </a:solidFill>
                <a:latin typeface="inherit"/>
              </a:rPr>
              <a:t>Appartenenza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Apparteniamo al nostro mondo e abbiamo una nostra identità.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Sentire i luoghi come nostri ci permette di difenderli, di averne rispetto e di creare un legame con tutti gli esseri viventi.</a:t>
            </a:r>
          </a:p>
          <a:p>
            <a:pPr marL="0" indent="0" fontAlgn="base">
              <a:buNone/>
            </a:pPr>
            <a:r>
              <a:rPr lang="it-IT" sz="1200" b="1" dirty="0">
                <a:latin typeface="inherit"/>
              </a:rPr>
              <a:t> </a:t>
            </a:r>
            <a:r>
              <a:rPr lang="it-IT" sz="1200" b="1" dirty="0">
                <a:solidFill>
                  <a:srgbClr val="FF0000"/>
                </a:solidFill>
                <a:latin typeface="inherit"/>
              </a:rPr>
              <a:t>Bisogni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Soddisfare i nostri bisogni senza compromettere il futuro.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La Terra non ha risorse infinite.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Se le consumiamo tutte non ne resteranno più per i bambini che arriveranno dopo di noi.</a:t>
            </a:r>
          </a:p>
          <a:p>
            <a:pPr marL="0" indent="0" fontAlgn="base">
              <a:buNone/>
            </a:pPr>
            <a:r>
              <a:rPr lang="it-IT" sz="1200" b="1" dirty="0">
                <a:latin typeface="inherit"/>
              </a:rPr>
              <a:t> </a:t>
            </a:r>
            <a:r>
              <a:rPr lang="it-IT" sz="1200" b="1" dirty="0">
                <a:solidFill>
                  <a:srgbClr val="FF0000"/>
                </a:solidFill>
                <a:latin typeface="inherit"/>
              </a:rPr>
              <a:t>Collaborazione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La nostra sfida: collaborare insieme per prenderci cura della Terra.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Abbiamo bisogno dell’aiuto di tutti per salvare la nostra Terra. Dobbiamo prenderci cura gli uni degli altri, senza rischiare la distruzione di tutte le forme di vita del pianeta.</a:t>
            </a:r>
          </a:p>
          <a:p>
            <a:pPr marL="0" indent="0" fontAlgn="base">
              <a:buNone/>
            </a:pPr>
            <a:r>
              <a:rPr lang="it-IT" sz="1200" b="1" dirty="0">
                <a:latin typeface="inherit"/>
              </a:rPr>
              <a:t> </a:t>
            </a:r>
            <a:r>
              <a:rPr lang="it-IT" sz="1200" b="1" dirty="0">
                <a:solidFill>
                  <a:srgbClr val="FF0000"/>
                </a:solidFill>
                <a:latin typeface="inherit"/>
              </a:rPr>
              <a:t>Diversità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Siamo diversi e speciali.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La diversità tra esseri umani, animali e alberi è una ricchezza che dobbiamo conservare e difendere e capire che gli uni senza gli altri non possiamo esistere.</a:t>
            </a:r>
          </a:p>
          <a:p>
            <a:pPr marL="0" indent="0" fontAlgn="base">
              <a:buNone/>
            </a:pPr>
            <a:r>
              <a:rPr lang="it-IT" sz="1200" b="1" dirty="0">
                <a:latin typeface="inherit"/>
              </a:rPr>
              <a:t> </a:t>
            </a:r>
            <a:r>
              <a:rPr lang="it-IT" sz="1200" b="1" dirty="0">
                <a:solidFill>
                  <a:srgbClr val="FF0000"/>
                </a:solidFill>
                <a:latin typeface="inherit"/>
              </a:rPr>
              <a:t>Equilibri naturali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Restituire la Natura ai bambini e i bambini alla Natura.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Permettete ai bambini di tornare a giocare nei luoghi naturali e che i luoghi in cui viviamo diventino sempre più a nostra misura. Saranno più sani e con una maggior fiducia in </a:t>
            </a:r>
            <a:r>
              <a:rPr lang="it-IT" sz="1200" dirty="0" err="1">
                <a:latin typeface="Lato"/>
              </a:rPr>
              <a:t>sè</a:t>
            </a:r>
            <a:r>
              <a:rPr lang="it-IT" sz="1200" dirty="0">
                <a:latin typeface="Lato"/>
              </a:rPr>
              <a:t> stessi.</a:t>
            </a:r>
          </a:p>
          <a:p>
            <a:pPr marL="0" indent="0" fontAlgn="base">
              <a:buNone/>
            </a:pPr>
            <a:r>
              <a:rPr lang="it-IT" sz="1200" b="1" dirty="0">
                <a:solidFill>
                  <a:srgbClr val="FF0000"/>
                </a:solidFill>
                <a:latin typeface="inherit"/>
              </a:rPr>
              <a:t>Felicità</a:t>
            </a:r>
            <a:br>
              <a:rPr lang="it-IT" sz="1200" dirty="0">
                <a:latin typeface="Lato"/>
              </a:rPr>
            </a:br>
            <a:r>
              <a:rPr lang="it-IT" sz="1200" dirty="0">
                <a:latin typeface="Lato"/>
              </a:rPr>
              <a:t>Costruiamo insieme la nostra felicità. Vogliamo essere liberi di camminare in strade non inquinate e di mangiare cibi sani.</a:t>
            </a:r>
          </a:p>
          <a:p>
            <a:pPr marL="0" indent="0">
              <a:buNone/>
            </a:pPr>
            <a:endParaRPr lang="it-IT" sz="1000" dirty="0"/>
          </a:p>
          <a:p>
            <a:pPr marL="0" indent="0">
              <a:buNone/>
            </a:pPr>
            <a:endParaRPr lang="it-IT" sz="1000" dirty="0"/>
          </a:p>
          <a:p>
            <a:pPr marL="0" indent="0">
              <a:buNone/>
            </a:pPr>
            <a:endParaRPr lang="it-IT" sz="1000" dirty="0"/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D568585-8187-497F-8848-BE66D332D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6480" y="1144326"/>
            <a:ext cx="609600" cy="609600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406C28A-AC04-4FFA-BFC8-245EC37B4746}"/>
              </a:ext>
            </a:extLst>
          </p:cNvPr>
          <p:cNvSpPr/>
          <p:nvPr/>
        </p:nvSpPr>
        <p:spPr>
          <a:xfrm>
            <a:off x="902397" y="12509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5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8F289-15BD-474F-90C5-C944D74E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379" y="407660"/>
            <a:ext cx="3450211" cy="5003326"/>
          </a:xfrm>
        </p:spPr>
        <p:txBody>
          <a:bodyPr/>
          <a:lstStyle/>
          <a:p>
            <a:r>
              <a:rPr lang="it-IT" dirty="0"/>
              <a:t>L’importanza del riciclo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1° step</a:t>
            </a:r>
          </a:p>
        </p:txBody>
      </p:sp>
      <p:pic>
        <p:nvPicPr>
          <p:cNvPr id="4" name="Elementi multimediali online 3" title="ABC RIFIUTI">
            <a:hlinkClick r:id="" action="ppaction://media"/>
            <a:extLst>
              <a:ext uri="{FF2B5EF4-FFF2-40B4-BE49-F238E27FC236}">
                <a16:creationId xmlns:a16="http://schemas.microsoft.com/office/drawing/2014/main" id="{283B1239-418A-43C1-A66D-D9314D5D505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2271" y="1448553"/>
            <a:ext cx="7262813" cy="4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C92EB-9744-45C9-8152-2E45649F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canzone del riciclo</a:t>
            </a:r>
          </a:p>
        </p:txBody>
      </p:sp>
      <p:pic>
        <p:nvPicPr>
          <p:cNvPr id="4" name="Elementi multimediali online 3" title="Il riciclo - Renato lo scienziato per la scuola primaria @MelaMusicTV">
            <a:hlinkClick r:id="" action="ppaction://media"/>
            <a:extLst>
              <a:ext uri="{FF2B5EF4-FFF2-40B4-BE49-F238E27FC236}">
                <a16:creationId xmlns:a16="http://schemas.microsoft.com/office/drawing/2014/main" id="{B8A9FC99-5F37-4F5B-AA50-1B0D80080F1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19170" y="1872759"/>
            <a:ext cx="7700962" cy="4351338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93FDE3D-C882-4469-8C71-FB1776A5AE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7848" y="3972612"/>
            <a:ext cx="609600" cy="609600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C36987C8-0366-4E1E-9601-D464C7A13D68}"/>
              </a:ext>
            </a:extLst>
          </p:cNvPr>
          <p:cNvSpPr/>
          <p:nvPr/>
        </p:nvSpPr>
        <p:spPr>
          <a:xfrm>
            <a:off x="9929930" y="21587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62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7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FA107C-8149-47C1-93F4-C0828369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202" y="349857"/>
            <a:ext cx="3792773" cy="3848432"/>
          </a:xfrm>
        </p:spPr>
        <p:txBody>
          <a:bodyPr>
            <a:normAutofit/>
          </a:bodyPr>
          <a:lstStyle/>
          <a:p>
            <a:r>
              <a:rPr lang="it-IT" sz="3200" dirty="0"/>
              <a:t>L’importanza degli alberi e l’inquinamento dell’aria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2° step</a:t>
            </a:r>
          </a:p>
        </p:txBody>
      </p:sp>
      <p:pic>
        <p:nvPicPr>
          <p:cNvPr id="4" name="Elementi multimediali online 3" title="Il ruolo delle foreste nella salvaguardia del clima">
            <a:hlinkClick r:id="" action="ppaction://media"/>
            <a:extLst>
              <a:ext uri="{FF2B5EF4-FFF2-40B4-BE49-F238E27FC236}">
                <a16:creationId xmlns:a16="http://schemas.microsoft.com/office/drawing/2014/main" id="{976E0834-D661-47F1-9411-E0064BC8B6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7238" y="1235075"/>
            <a:ext cx="6692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8F385-00F9-448C-AC25-23B19629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3" y="365126"/>
            <a:ext cx="3546283" cy="6107236"/>
          </a:xfrm>
        </p:spPr>
        <p:txBody>
          <a:bodyPr>
            <a:normAutofit/>
          </a:bodyPr>
          <a:lstStyle/>
          <a:p>
            <a:r>
              <a:rPr lang="it-IT" sz="2800" b="1" dirty="0"/>
              <a:t>Il disboscamento</a:t>
            </a:r>
            <a:br>
              <a:rPr lang="it-IT" sz="2800" b="1" dirty="0"/>
            </a:br>
            <a:br>
              <a:rPr lang="it-IT" sz="2800" b="1" dirty="0"/>
            </a:br>
            <a:r>
              <a:rPr lang="it-IT" sz="2400" dirty="0"/>
              <a:t>Si parla di disboscamento quando vaste aree di bo-</a:t>
            </a:r>
            <a:br>
              <a:rPr lang="it-IT" sz="2400" dirty="0"/>
            </a:br>
            <a:r>
              <a:rPr lang="it-IT" sz="2400" dirty="0" err="1"/>
              <a:t>schi</a:t>
            </a:r>
            <a:r>
              <a:rPr lang="it-IT" sz="2400" dirty="0"/>
              <a:t> vengono eliminate per motivi commerciali, per coltivare il terreno o anche per costruirvi edifici e strade.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3° step</a:t>
            </a:r>
            <a:br>
              <a:rPr lang="it-IT" sz="2800" dirty="0"/>
            </a:br>
            <a:br>
              <a:rPr lang="it-IT" sz="2800" dirty="0"/>
            </a:br>
            <a:r>
              <a:rPr lang="it-IT" sz="2000" dirty="0"/>
              <a:t>Potrete approfondire</a:t>
            </a:r>
            <a:br>
              <a:rPr lang="it-IT" sz="2000" dirty="0"/>
            </a:br>
            <a:r>
              <a:rPr lang="it-IT" sz="2000" dirty="0"/>
              <a:t>queste informazioni alle pag. 98-99 del libro</a:t>
            </a:r>
            <a:br>
              <a:rPr lang="it-IT" sz="2000" dirty="0"/>
            </a:br>
            <a:r>
              <a:rPr lang="it-IT" sz="2000" dirty="0"/>
              <a:t>di geografia « Ci vuole un sorriso» classe III.</a:t>
            </a:r>
          </a:p>
        </p:txBody>
      </p:sp>
      <p:pic>
        <p:nvPicPr>
          <p:cNvPr id="4" name="Elementi multimediali online 3" title="Disboscamento sugli alberi - Natura">
            <a:hlinkClick r:id="" action="ppaction://media"/>
            <a:extLst>
              <a:ext uri="{FF2B5EF4-FFF2-40B4-BE49-F238E27FC236}">
                <a16:creationId xmlns:a16="http://schemas.microsoft.com/office/drawing/2014/main" id="{EBA3A044-9AEC-4B08-AA86-572A0D2BB9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94225" y="1291472"/>
            <a:ext cx="7073139" cy="3996491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D1BBF85-621B-460B-B68A-1ADAE7D3C6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54111" y="211317"/>
            <a:ext cx="609600" cy="609600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E56CE551-6590-4035-BC8F-1E8E665063EC}"/>
              </a:ext>
            </a:extLst>
          </p:cNvPr>
          <p:cNvSpPr/>
          <p:nvPr/>
        </p:nvSpPr>
        <p:spPr>
          <a:xfrm>
            <a:off x="1057126" y="2738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5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0D496-9D71-4E2D-8355-409D1F25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2" y="270344"/>
            <a:ext cx="2775004" cy="6384898"/>
          </a:xfrm>
        </p:spPr>
        <p:txBody>
          <a:bodyPr>
            <a:normAutofit/>
          </a:bodyPr>
          <a:lstStyle/>
          <a:p>
            <a:r>
              <a:rPr lang="it-IT" sz="2800" b="1" dirty="0"/>
              <a:t>La deforestazione</a:t>
            </a:r>
            <a:br>
              <a:rPr lang="it-IT" sz="2800" b="1" dirty="0"/>
            </a:br>
            <a:br>
              <a:rPr lang="it-IT" sz="2800" b="1" dirty="0"/>
            </a:br>
            <a:r>
              <a:rPr lang="it-IT" sz="2800" dirty="0"/>
              <a:t>Si parla di </a:t>
            </a:r>
            <a:r>
              <a:rPr lang="it-IT" sz="2800" dirty="0" err="1"/>
              <a:t>defore</a:t>
            </a:r>
            <a:r>
              <a:rPr lang="it-IT" sz="2800" dirty="0"/>
              <a:t>- stazione quando il</a:t>
            </a:r>
            <a:br>
              <a:rPr lang="it-IT" sz="2800" dirty="0"/>
            </a:br>
            <a:r>
              <a:rPr lang="it-IT" sz="2800" dirty="0"/>
              <a:t>disboscamento è esteso e duraturo </a:t>
            </a:r>
            <a:br>
              <a:rPr lang="it-IT" sz="2800" dirty="0"/>
            </a:br>
            <a:r>
              <a:rPr lang="it-IT" sz="2800" dirty="0"/>
              <a:t>Osservate attenta</a:t>
            </a:r>
            <a:br>
              <a:rPr lang="it-IT" sz="2800" dirty="0"/>
            </a:br>
            <a:r>
              <a:rPr lang="it-IT" sz="2800" dirty="0"/>
              <a:t>mente il video di </a:t>
            </a:r>
            <a:br>
              <a:rPr lang="it-IT" sz="2800" dirty="0"/>
            </a:br>
            <a:r>
              <a:rPr lang="it-IT" sz="2800" dirty="0"/>
              <a:t>fianco e riflettete.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4°step</a:t>
            </a:r>
          </a:p>
        </p:txBody>
      </p:sp>
      <p:pic>
        <p:nvPicPr>
          <p:cNvPr id="4" name="Elementi multimediali online 3" title="DEFORESTAZIONE">
            <a:hlinkClick r:id="" action="ppaction://media"/>
            <a:extLst>
              <a:ext uri="{FF2B5EF4-FFF2-40B4-BE49-F238E27FC236}">
                <a16:creationId xmlns:a16="http://schemas.microsoft.com/office/drawing/2014/main" id="{2D922731-B9F9-47D6-B5C5-C7D1393ADD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11788" y="1451728"/>
            <a:ext cx="8264177" cy="4669576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1F5ED18-635A-413D-8D70-C797E83F8E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7426" y="270344"/>
            <a:ext cx="609600" cy="609600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69C75F0A-653B-48A9-B7D6-172699E85143}"/>
              </a:ext>
            </a:extLst>
          </p:cNvPr>
          <p:cNvSpPr/>
          <p:nvPr/>
        </p:nvSpPr>
        <p:spPr>
          <a:xfrm>
            <a:off x="1209456" y="2703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8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ECFE3-3A6D-4B45-913E-B566D35B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 inquinamento dell’aria</a:t>
            </a:r>
          </a:p>
        </p:txBody>
      </p:sp>
      <p:pic>
        <p:nvPicPr>
          <p:cNvPr id="6" name="Elementi multimediali online 5" title="il ciclo dell inquinamento atmosferico">
            <a:hlinkClick r:id="" action="ppaction://media"/>
            <a:extLst>
              <a:ext uri="{FF2B5EF4-FFF2-40B4-BE49-F238E27FC236}">
                <a16:creationId xmlns:a16="http://schemas.microsoft.com/office/drawing/2014/main" id="{903C9009-CF7B-4A86-BBE2-36D85F6290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89814" y="1825625"/>
            <a:ext cx="8008136" cy="435133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723FE9-9176-46B6-84C8-694892E3AE81}"/>
              </a:ext>
            </a:extLst>
          </p:cNvPr>
          <p:cNvSpPr txBox="1"/>
          <p:nvPr/>
        </p:nvSpPr>
        <p:spPr>
          <a:xfrm>
            <a:off x="9162854" y="641024"/>
            <a:ext cx="1447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5° step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0894FEC-A718-42ED-834E-91314EE1C2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8103" y="2351202"/>
            <a:ext cx="609600" cy="609600"/>
          </a:xfrm>
          <a:prstGeom prst="rect">
            <a:avLst/>
          </a:prstGeom>
        </p:spPr>
      </p:pic>
      <p:sp>
        <p:nvSpPr>
          <p:cNvPr id="5" name="Freccia in su 4">
            <a:extLst>
              <a:ext uri="{FF2B5EF4-FFF2-40B4-BE49-F238E27FC236}">
                <a16:creationId xmlns:a16="http://schemas.microsoft.com/office/drawing/2014/main" id="{A328CF62-B534-44CC-AB5F-C2707152D7C0}"/>
              </a:ext>
            </a:extLst>
          </p:cNvPr>
          <p:cNvSpPr/>
          <p:nvPr/>
        </p:nvSpPr>
        <p:spPr>
          <a:xfrm>
            <a:off x="10243071" y="389719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1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508</Words>
  <Application>Microsoft Office PowerPoint</Application>
  <PresentationFormat>Widescreen</PresentationFormat>
  <Paragraphs>21</Paragraphs>
  <Slides>8</Slides>
  <Notes>0</Notes>
  <HiddenSlides>0</HiddenSlides>
  <MMClips>11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Lato</vt:lpstr>
      <vt:lpstr>Tema di Office</vt:lpstr>
      <vt:lpstr>«I problemi ambientali» Attività trasversale di educazione civica classi IIIF-IVF Plesso Fra’ Siciliano </vt:lpstr>
      <vt:lpstr>L’educazione ambientale</vt:lpstr>
      <vt:lpstr>L’importanza del riciclo  1° step</vt:lpstr>
      <vt:lpstr>La canzone del riciclo</vt:lpstr>
      <vt:lpstr>L’importanza degli alberi e l’inquinamento dell’aria  2° step</vt:lpstr>
      <vt:lpstr>Il disboscamento  Si parla di disboscamento quando vaste aree di bo- schi vengono eliminate per motivi commerciali, per coltivare il terreno o anche per costruirvi edifici e strade.  3° step  Potrete approfondire queste informazioni alle pag. 98-99 del libro di geografia « Ci vuole un sorriso» classe III.</vt:lpstr>
      <vt:lpstr>La deforestazione  Si parla di defore- stazione quando il disboscamento è esteso e duraturo  Osservate attenta mente il video di  fianco e riflettete.  4°step</vt:lpstr>
      <vt:lpstr>L’ inquinamento dell’aria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«I problemi ambientali» Attività trasversale di educazione civica classi IIIF-IVF Plesso fra’ Siciliano </dc:title>
  <dc:creator>Vincenzo Romano</dc:creator>
  <cp:lastModifiedBy>Vincenzo Romano</cp:lastModifiedBy>
  <cp:revision>10</cp:revision>
  <dcterms:created xsi:type="dcterms:W3CDTF">2020-12-16T12:26:56Z</dcterms:created>
  <dcterms:modified xsi:type="dcterms:W3CDTF">2020-12-16T13:23:43Z</dcterms:modified>
</cp:coreProperties>
</file>