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FDD38-7778-4F6C-AD70-86D63AFC097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BF74F48-F4FD-4A58-88F4-79CAA44DE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2C9918-B9FA-4CB1-BF15-CE7620560872}"/>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450B27BC-F151-43AC-8E16-2732C1C579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3F168D-BE57-4C70-BC1B-3CDC8CEE3ABA}"/>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84996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C5206-EA03-4DBF-BFEE-8E717EE3AE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210C51-E645-425A-B5D2-3952312957B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645673-7E69-4B4D-9F4A-B8B1BD848FB2}"/>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0A324EC1-031B-46B9-A391-538B49DC67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100D3E-B89C-4E64-B99D-BFD42546A4DE}"/>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217869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4E7D29D-863C-4E6C-B69B-ED9A9C7E4B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C2B44B9-F08D-43DE-BDA2-E3778062B76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B34E29-FB7D-4686-816B-4ABD69AA239B}"/>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7284FC94-B245-45C4-A7A3-61A0711053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0D40FB-7080-423D-966B-FF165698C1BC}"/>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276387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57917-E289-4F1B-BD1C-B6CFFF13AD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59E784-EF3A-4542-91E8-C63ED86F430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7483D-4DE6-435C-BB38-0DAA40598DDA}"/>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84B68F91-DCB8-4985-B100-E5DCD9BBD7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9155DB-CEA5-4AE0-8E78-E2B1A9A14CA9}"/>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80293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BAC54-7FE1-4C43-B8FA-8BF88850240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F9F7530-04C7-4F6F-A651-03E74303A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92B02E-E156-4114-AB32-A5C974E884BB}"/>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4EE9F289-26FB-49BE-A39E-AEB95EAE41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E84F06-C458-4467-A234-9E35969AEFFA}"/>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461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CBA23-C89F-40A5-86D3-79168FCBD0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681150-67A2-4C29-8FE6-F32BDA88A08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9061564-B6DB-4123-817B-9EA6A5B3903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9D4D542-4425-48CD-A2D0-AD71901E257E}"/>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6" name="Segnaposto piè di pagina 5">
            <a:extLst>
              <a:ext uri="{FF2B5EF4-FFF2-40B4-BE49-F238E27FC236}">
                <a16:creationId xmlns:a16="http://schemas.microsoft.com/office/drawing/2014/main" id="{EA1AADC5-81C1-40F9-A0F7-1DB9B7EEF5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715425-2C12-4715-BBFE-FA897AA4637A}"/>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39157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2D9D3-2151-4688-86E8-F6B8C8AE87C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728071-77B5-44F3-B744-3E5A3809A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094D05F-2C7B-47A9-B875-C0A60384C1E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4B9A6CA-C201-4A08-9E1A-3E2449798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F7AE9D9-C52D-41A8-9AD0-E37D5F638CE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E549E66-9AB0-4008-8753-386BC00D6B98}"/>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8" name="Segnaposto piè di pagina 7">
            <a:extLst>
              <a:ext uri="{FF2B5EF4-FFF2-40B4-BE49-F238E27FC236}">
                <a16:creationId xmlns:a16="http://schemas.microsoft.com/office/drawing/2014/main" id="{BF210ACD-C7CC-4BC4-BA49-CF4DE68EC4E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6793AB9-A741-40A0-843B-A84987D0BD86}"/>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72770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F9C2B-F752-42CA-A349-CB893F2839F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4354308-B80C-440C-BC6A-DBBA40AEED6E}"/>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4" name="Segnaposto piè di pagina 3">
            <a:extLst>
              <a:ext uri="{FF2B5EF4-FFF2-40B4-BE49-F238E27FC236}">
                <a16:creationId xmlns:a16="http://schemas.microsoft.com/office/drawing/2014/main" id="{736F2360-28D1-4943-8B12-D2DE3BB6788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35206B9-F053-4223-8906-21F032AAB347}"/>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422549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B8DEABD-C184-43D6-8C04-BA888313D9C1}"/>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3" name="Segnaposto piè di pagina 2">
            <a:extLst>
              <a:ext uri="{FF2B5EF4-FFF2-40B4-BE49-F238E27FC236}">
                <a16:creationId xmlns:a16="http://schemas.microsoft.com/office/drawing/2014/main" id="{6E11E785-661E-4E04-8C1C-9D29B5C8909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293E46C-8312-449C-94A2-719ABF5B2894}"/>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301386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3A4BA8-3D8C-45B5-BB91-F54AFA632D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9A0FC3-082B-4DC5-AD6A-2936E15EB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4650149-9667-4568-A7E0-1D786AFD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56EFD6-10DD-4D43-9192-AD2C5E69072A}"/>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6" name="Segnaposto piè di pagina 5">
            <a:extLst>
              <a:ext uri="{FF2B5EF4-FFF2-40B4-BE49-F238E27FC236}">
                <a16:creationId xmlns:a16="http://schemas.microsoft.com/office/drawing/2014/main" id="{5AFB1FF9-F0FA-4B1E-A832-A6AD779CE7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F21577-0463-42E5-AFA7-612C0DEBF90C}"/>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396340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D83A8-4D0D-4E28-8F47-7E9922B26F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747338C-2CD1-4275-B390-C92B5ABE1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2A3BAC9-465A-4C0A-8ACF-3C0857405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B2AFE8D-0673-4740-82F4-194002A4B6CD}"/>
              </a:ext>
            </a:extLst>
          </p:cNvPr>
          <p:cNvSpPr>
            <a:spLocks noGrp="1"/>
          </p:cNvSpPr>
          <p:nvPr>
            <p:ph type="dt" sz="half" idx="10"/>
          </p:nvPr>
        </p:nvSpPr>
        <p:spPr/>
        <p:txBody>
          <a:bodyPr/>
          <a:lstStyle/>
          <a:p>
            <a:fld id="{941AA0D0-9768-4F95-A5B7-F56EFD076B44}" type="datetimeFigureOut">
              <a:rPr lang="it-IT" smtClean="0"/>
              <a:t>14/12/2020</a:t>
            </a:fld>
            <a:endParaRPr lang="it-IT"/>
          </a:p>
        </p:txBody>
      </p:sp>
      <p:sp>
        <p:nvSpPr>
          <p:cNvPr id="6" name="Segnaposto piè di pagina 5">
            <a:extLst>
              <a:ext uri="{FF2B5EF4-FFF2-40B4-BE49-F238E27FC236}">
                <a16:creationId xmlns:a16="http://schemas.microsoft.com/office/drawing/2014/main" id="{C488FF1B-3BF2-4165-A2FA-70E4316175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D8DA8D-BD24-4427-B12D-8E812ED6CD2E}"/>
              </a:ext>
            </a:extLst>
          </p:cNvPr>
          <p:cNvSpPr>
            <a:spLocks noGrp="1"/>
          </p:cNvSpPr>
          <p:nvPr>
            <p:ph type="sldNum" sz="quarter" idx="12"/>
          </p:nvPr>
        </p:nvSpPr>
        <p:spPr/>
        <p:txBody>
          <a:bodyPr/>
          <a:lstStyle/>
          <a:p>
            <a:fld id="{4ABA2388-C747-48F9-8165-D7C9912CBA03}" type="slidenum">
              <a:rPr lang="it-IT" smtClean="0"/>
              <a:t>‹N›</a:t>
            </a:fld>
            <a:endParaRPr lang="it-IT"/>
          </a:p>
        </p:txBody>
      </p:sp>
    </p:spTree>
    <p:extLst>
      <p:ext uri="{BB962C8B-B14F-4D97-AF65-F5344CB8AC3E}">
        <p14:creationId xmlns:p14="http://schemas.microsoft.com/office/powerpoint/2010/main" val="100366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A205F07-0C37-4D96-A458-7146EF377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466EE4-0904-479F-ABEB-9E9CE2BDE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0B1B9D-20AC-460D-B336-2C1B813C5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A0D0-9768-4F95-A5B7-F56EFD076B44}" type="datetimeFigureOut">
              <a:rPr lang="it-IT" smtClean="0"/>
              <a:t>14/12/2020</a:t>
            </a:fld>
            <a:endParaRPr lang="it-IT"/>
          </a:p>
        </p:txBody>
      </p:sp>
      <p:sp>
        <p:nvSpPr>
          <p:cNvPr id="5" name="Segnaposto piè di pagina 4">
            <a:extLst>
              <a:ext uri="{FF2B5EF4-FFF2-40B4-BE49-F238E27FC236}">
                <a16:creationId xmlns:a16="http://schemas.microsoft.com/office/drawing/2014/main" id="{D10DB963-27E5-4951-9C20-765B70898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0751C4E-EBA7-4DFD-BE94-E5A87E3CF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A2388-C747-48F9-8165-D7C9912CBA03}" type="slidenum">
              <a:rPr lang="it-IT" smtClean="0"/>
              <a:t>‹N›</a:t>
            </a:fld>
            <a:endParaRPr lang="it-IT"/>
          </a:p>
        </p:txBody>
      </p:sp>
    </p:spTree>
    <p:extLst>
      <p:ext uri="{BB962C8B-B14F-4D97-AF65-F5344CB8AC3E}">
        <p14:creationId xmlns:p14="http://schemas.microsoft.com/office/powerpoint/2010/main" val="337866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video" Target="https://www.youtube.com/embed/nPD0-YSdQSw?feature=oembed" TargetMode="Externa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1D2D9BE-A359-4F60-8915-755968891CFC}"/>
              </a:ext>
            </a:extLst>
          </p:cNvPr>
          <p:cNvSpPr txBox="1"/>
          <p:nvPr/>
        </p:nvSpPr>
        <p:spPr>
          <a:xfrm>
            <a:off x="266330" y="363984"/>
            <a:ext cx="11762913" cy="5693866"/>
          </a:xfrm>
          <a:prstGeom prst="rect">
            <a:avLst/>
          </a:prstGeom>
          <a:noFill/>
        </p:spPr>
        <p:txBody>
          <a:bodyPr wrap="square" rtlCol="0">
            <a:spAutoFit/>
          </a:bodyPr>
          <a:lstStyle/>
          <a:p>
            <a:r>
              <a:rPr lang="it-IT" sz="2800" dirty="0"/>
              <a:t>GEOMETRIA: GLI ANGOLI</a:t>
            </a:r>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r>
              <a:rPr lang="it-IT" sz="2800" dirty="0"/>
              <a:t>                                                                                </a:t>
            </a:r>
            <a:r>
              <a:rPr lang="it-IT" sz="2000" dirty="0"/>
              <a:t>Classe 4 A plesso Rodari</a:t>
            </a:r>
          </a:p>
          <a:p>
            <a:r>
              <a:rPr lang="it-IT" sz="2000" dirty="0"/>
              <a:t>                                                                                                                  doc. Vitale Raffaella</a:t>
            </a:r>
            <a:endParaRPr lang="it-IT" sz="2800" dirty="0"/>
          </a:p>
        </p:txBody>
      </p:sp>
      <p:pic>
        <p:nvPicPr>
          <p:cNvPr id="1028" name="Picture 4">
            <a:extLst>
              <a:ext uri="{FF2B5EF4-FFF2-40B4-BE49-F238E27FC236}">
                <a16:creationId xmlns:a16="http://schemas.microsoft.com/office/drawing/2014/main" id="{21AC0626-87B7-4FFE-A087-E4426262B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34" y="1147762"/>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gistrato">
            <a:hlinkClick r:id="" action="ppaction://media"/>
            <a:extLst>
              <a:ext uri="{FF2B5EF4-FFF2-40B4-BE49-F238E27FC236}">
                <a16:creationId xmlns:a16="http://schemas.microsoft.com/office/drawing/2014/main" id="{80F9473D-C3A7-40EF-88F8-D21DE7EC1A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84333" y="1027251"/>
            <a:ext cx="487363" cy="487363"/>
          </a:xfrm>
          <a:prstGeom prst="rect">
            <a:avLst/>
          </a:prstGeom>
        </p:spPr>
      </p:pic>
    </p:spTree>
    <p:extLst>
      <p:ext uri="{BB962C8B-B14F-4D97-AF65-F5344CB8AC3E}">
        <p14:creationId xmlns:p14="http://schemas.microsoft.com/office/powerpoint/2010/main" val="22872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63A0582-BC41-489E-8A0D-6F866AF47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944" y="71043"/>
            <a:ext cx="7004304" cy="6094476"/>
          </a:xfrm>
          <a:prstGeom prst="rect">
            <a:avLst/>
          </a:prstGeom>
        </p:spPr>
      </p:pic>
      <p:sp>
        <p:nvSpPr>
          <p:cNvPr id="2" name="CasellaDiTesto 1">
            <a:extLst>
              <a:ext uri="{FF2B5EF4-FFF2-40B4-BE49-F238E27FC236}">
                <a16:creationId xmlns:a16="http://schemas.microsoft.com/office/drawing/2014/main" id="{73F5B63D-0106-4B7B-B318-0D855BB5F27C}"/>
              </a:ext>
            </a:extLst>
          </p:cNvPr>
          <p:cNvSpPr txBox="1"/>
          <p:nvPr/>
        </p:nvSpPr>
        <p:spPr>
          <a:xfrm>
            <a:off x="328474" y="6178858"/>
            <a:ext cx="11496582" cy="646331"/>
          </a:xfrm>
          <a:prstGeom prst="rect">
            <a:avLst/>
          </a:prstGeom>
          <a:noFill/>
        </p:spPr>
        <p:txBody>
          <a:bodyPr wrap="square" rtlCol="0">
            <a:spAutoFit/>
          </a:bodyPr>
          <a:lstStyle/>
          <a:p>
            <a:r>
              <a:rPr lang="it-IT" dirty="0"/>
              <a:t>Assegno: studia gli angoli e ricopia sul quaderno di geometria le slide 2 – 3 – 4. Completa le schede che si trovano sul power point e sul libro da «Tutto esercizi doc» pag. 59.</a:t>
            </a:r>
          </a:p>
        </p:txBody>
      </p:sp>
      <p:pic>
        <p:nvPicPr>
          <p:cNvPr id="3" name="Audio registrato">
            <a:hlinkClick r:id="" action="ppaction://media"/>
            <a:extLst>
              <a:ext uri="{FF2B5EF4-FFF2-40B4-BE49-F238E27FC236}">
                <a16:creationId xmlns:a16="http://schemas.microsoft.com/office/drawing/2014/main" id="{09F12567-1C9A-4288-BAEB-9B223FB83F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45370"/>
            <a:ext cx="487363" cy="487363"/>
          </a:xfrm>
          <a:prstGeom prst="rect">
            <a:avLst/>
          </a:prstGeom>
        </p:spPr>
      </p:pic>
    </p:spTree>
    <p:extLst>
      <p:ext uri="{BB962C8B-B14F-4D97-AF65-F5344CB8AC3E}">
        <p14:creationId xmlns:p14="http://schemas.microsoft.com/office/powerpoint/2010/main" val="38853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CB4244C-C41D-4B05-B253-73233C007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995" y="188472"/>
            <a:ext cx="6899148" cy="6108192"/>
          </a:xfrm>
          <a:prstGeom prst="rect">
            <a:avLst/>
          </a:prstGeom>
        </p:spPr>
      </p:pic>
    </p:spTree>
    <p:extLst>
      <p:ext uri="{BB962C8B-B14F-4D97-AF65-F5344CB8AC3E}">
        <p14:creationId xmlns:p14="http://schemas.microsoft.com/office/powerpoint/2010/main" val="18359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132C1-1F28-4538-B8C2-F66F8541FE9A}"/>
              </a:ext>
            </a:extLst>
          </p:cNvPr>
          <p:cNvSpPr txBox="1"/>
          <p:nvPr/>
        </p:nvSpPr>
        <p:spPr>
          <a:xfrm>
            <a:off x="232299" y="291859"/>
            <a:ext cx="11727402" cy="1107996"/>
          </a:xfrm>
          <a:prstGeom prst="rect">
            <a:avLst/>
          </a:prstGeom>
          <a:noFill/>
        </p:spPr>
        <p:txBody>
          <a:bodyPr wrap="square" rtlCol="0">
            <a:spAutoFit/>
          </a:bodyPr>
          <a:lstStyle/>
          <a:p>
            <a:r>
              <a:rPr lang="it-IT" sz="2400" dirty="0">
                <a:solidFill>
                  <a:srgbClr val="FF0000"/>
                </a:solidFill>
              </a:rPr>
              <a:t>Gli angoli</a:t>
            </a:r>
          </a:p>
          <a:p>
            <a:endParaRPr lang="it-IT" sz="2400" dirty="0"/>
          </a:p>
          <a:p>
            <a:endParaRPr lang="it-IT" dirty="0"/>
          </a:p>
        </p:txBody>
      </p:sp>
      <p:pic>
        <p:nvPicPr>
          <p:cNvPr id="6" name="Immagine 5">
            <a:extLst>
              <a:ext uri="{FF2B5EF4-FFF2-40B4-BE49-F238E27FC236}">
                <a16:creationId xmlns:a16="http://schemas.microsoft.com/office/drawing/2014/main" id="{ACF421F2-45C0-49D9-AA55-4A7BFD07E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0785" y="4053565"/>
            <a:ext cx="3246120" cy="2244852"/>
          </a:xfrm>
          <a:prstGeom prst="rect">
            <a:avLst/>
          </a:prstGeom>
        </p:spPr>
      </p:pic>
      <p:sp>
        <p:nvSpPr>
          <p:cNvPr id="8" name="CasellaDiTesto 7">
            <a:extLst>
              <a:ext uri="{FF2B5EF4-FFF2-40B4-BE49-F238E27FC236}">
                <a16:creationId xmlns:a16="http://schemas.microsoft.com/office/drawing/2014/main" id="{E6A278F1-5017-4E64-9E35-1583BC529BBD}"/>
              </a:ext>
            </a:extLst>
          </p:cNvPr>
          <p:cNvSpPr txBox="1"/>
          <p:nvPr/>
        </p:nvSpPr>
        <p:spPr>
          <a:xfrm>
            <a:off x="232299" y="944615"/>
            <a:ext cx="11258364" cy="2523768"/>
          </a:xfrm>
          <a:prstGeom prst="rect">
            <a:avLst/>
          </a:prstGeom>
          <a:noFill/>
        </p:spPr>
        <p:txBody>
          <a:bodyPr wrap="square" rtlCol="0">
            <a:spAutoFit/>
          </a:bodyPr>
          <a:lstStyle/>
          <a:p>
            <a:r>
              <a:rPr lang="it-IT" sz="2000" dirty="0"/>
              <a:t>In geometria si definisce </a:t>
            </a:r>
            <a:r>
              <a:rPr lang="it-IT" sz="2000" dirty="0">
                <a:solidFill>
                  <a:srgbClr val="FF0000"/>
                </a:solidFill>
              </a:rPr>
              <a:t>angolo la parte di piano limitata da due semirette che hanno l’origine in comune.</a:t>
            </a:r>
          </a:p>
          <a:p>
            <a:endParaRPr lang="it-IT" sz="2000" dirty="0">
              <a:solidFill>
                <a:srgbClr val="FF0000"/>
              </a:solidFill>
            </a:endParaRPr>
          </a:p>
          <a:p>
            <a:pPr marL="285750" indent="-285750">
              <a:buFont typeface="Arial" panose="020B0604020202020204" pitchFamily="34" charset="0"/>
              <a:buChar char="•"/>
            </a:pPr>
            <a:r>
              <a:rPr lang="it-IT" sz="2000" dirty="0"/>
              <a:t>Il punto di origine delle semirette è il </a:t>
            </a:r>
            <a:r>
              <a:rPr lang="it-IT" sz="2000" dirty="0">
                <a:solidFill>
                  <a:srgbClr val="FF0000"/>
                </a:solidFill>
              </a:rPr>
              <a:t>vertice.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Le due semirette sono i</a:t>
            </a:r>
            <a:r>
              <a:rPr lang="it-IT" sz="2000" dirty="0">
                <a:solidFill>
                  <a:srgbClr val="FF0000"/>
                </a:solidFill>
              </a:rPr>
              <a:t> lati </a:t>
            </a:r>
            <a:r>
              <a:rPr lang="it-IT" sz="2000" dirty="0"/>
              <a:t>dell’angolo.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Lo spazio racchiuso tra due lati costituisce l’</a:t>
            </a:r>
            <a:r>
              <a:rPr lang="it-IT" sz="2000" dirty="0">
                <a:solidFill>
                  <a:srgbClr val="FF0000"/>
                </a:solidFill>
              </a:rPr>
              <a:t>ampiezza</a:t>
            </a:r>
            <a:r>
              <a:rPr lang="it-IT" sz="2000" dirty="0"/>
              <a:t> dell’angolo.</a:t>
            </a:r>
          </a:p>
          <a:p>
            <a:endParaRPr lang="it-IT" dirty="0"/>
          </a:p>
        </p:txBody>
      </p:sp>
      <p:pic>
        <p:nvPicPr>
          <p:cNvPr id="2" name="Audio registrato">
            <a:hlinkClick r:id="" action="ppaction://media"/>
            <a:extLst>
              <a:ext uri="{FF2B5EF4-FFF2-40B4-BE49-F238E27FC236}">
                <a16:creationId xmlns:a16="http://schemas.microsoft.com/office/drawing/2014/main" id="{288C6F6C-5B1F-41CA-BE6F-C74341E5CD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06274" y="1855095"/>
            <a:ext cx="487363" cy="487363"/>
          </a:xfrm>
          <a:prstGeom prst="rect">
            <a:avLst/>
          </a:prstGeom>
        </p:spPr>
      </p:pic>
    </p:spTree>
    <p:extLst>
      <p:ext uri="{BB962C8B-B14F-4D97-AF65-F5344CB8AC3E}">
        <p14:creationId xmlns:p14="http://schemas.microsoft.com/office/powerpoint/2010/main" val="205247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E88ACD-01D4-4125-A620-48CEB1222EEA}"/>
              </a:ext>
            </a:extLst>
          </p:cNvPr>
          <p:cNvSpPr txBox="1"/>
          <p:nvPr/>
        </p:nvSpPr>
        <p:spPr>
          <a:xfrm>
            <a:off x="195309" y="275208"/>
            <a:ext cx="11771790" cy="400110"/>
          </a:xfrm>
          <a:prstGeom prst="rect">
            <a:avLst/>
          </a:prstGeom>
          <a:noFill/>
        </p:spPr>
        <p:txBody>
          <a:bodyPr wrap="square" rtlCol="0">
            <a:spAutoFit/>
          </a:bodyPr>
          <a:lstStyle/>
          <a:p>
            <a:r>
              <a:rPr lang="it-IT" sz="2000" dirty="0"/>
              <a:t>Gli angoli si possono classificare secondo l’ampiezza in:</a:t>
            </a:r>
          </a:p>
        </p:txBody>
      </p:sp>
      <p:pic>
        <p:nvPicPr>
          <p:cNvPr id="6" name="Immagine 5">
            <a:extLst>
              <a:ext uri="{FF2B5EF4-FFF2-40B4-BE49-F238E27FC236}">
                <a16:creationId xmlns:a16="http://schemas.microsoft.com/office/drawing/2014/main" id="{D2046ABA-7A1C-4799-82D6-8B5BAD180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09" y="670041"/>
            <a:ext cx="958788" cy="6272297"/>
          </a:xfrm>
          <a:prstGeom prst="rect">
            <a:avLst/>
          </a:prstGeom>
        </p:spPr>
      </p:pic>
      <p:sp>
        <p:nvSpPr>
          <p:cNvPr id="7" name="CasellaDiTesto 6">
            <a:extLst>
              <a:ext uri="{FF2B5EF4-FFF2-40B4-BE49-F238E27FC236}">
                <a16:creationId xmlns:a16="http://schemas.microsoft.com/office/drawing/2014/main" id="{1D7EDFBA-E45B-409C-BC1D-594322EBB5DA}"/>
              </a:ext>
            </a:extLst>
          </p:cNvPr>
          <p:cNvSpPr txBox="1"/>
          <p:nvPr/>
        </p:nvSpPr>
        <p:spPr>
          <a:xfrm>
            <a:off x="1509204" y="781235"/>
            <a:ext cx="10457895" cy="5940088"/>
          </a:xfrm>
          <a:prstGeom prst="rect">
            <a:avLst/>
          </a:prstGeom>
          <a:noFill/>
        </p:spPr>
        <p:txBody>
          <a:bodyPr wrap="square" rtlCol="0">
            <a:spAutoFit/>
          </a:bodyPr>
          <a:lstStyle/>
          <a:p>
            <a:r>
              <a:rPr lang="it-IT" sz="2000" dirty="0">
                <a:solidFill>
                  <a:srgbClr val="FF0000"/>
                </a:solidFill>
              </a:rPr>
              <a:t>Angolo giro </a:t>
            </a:r>
            <a:r>
              <a:rPr lang="it-IT" sz="2000" dirty="0"/>
              <a:t>quando uno dei lati compie un giro completo, misura 360°.</a:t>
            </a:r>
          </a:p>
          <a:p>
            <a:endParaRPr lang="it-IT" sz="2000" dirty="0"/>
          </a:p>
          <a:p>
            <a:endParaRPr lang="it-IT" sz="2000" dirty="0"/>
          </a:p>
          <a:p>
            <a:r>
              <a:rPr lang="it-IT" sz="2000" dirty="0">
                <a:solidFill>
                  <a:srgbClr val="FF0000"/>
                </a:solidFill>
              </a:rPr>
              <a:t>Angolo nullo </a:t>
            </a:r>
            <a:r>
              <a:rPr lang="it-IT" sz="2000" dirty="0"/>
              <a:t>quando il lato non compie nessun giro.</a:t>
            </a:r>
          </a:p>
          <a:p>
            <a:endParaRPr lang="it-IT" sz="2000" dirty="0"/>
          </a:p>
          <a:p>
            <a:endParaRPr lang="it-IT" sz="2000" dirty="0"/>
          </a:p>
          <a:p>
            <a:endParaRPr lang="it-IT" sz="2000" dirty="0"/>
          </a:p>
          <a:p>
            <a:r>
              <a:rPr lang="it-IT" sz="2000" dirty="0">
                <a:solidFill>
                  <a:srgbClr val="FF0000"/>
                </a:solidFill>
              </a:rPr>
              <a:t>Angolo piatto </a:t>
            </a:r>
            <a:r>
              <a:rPr lang="it-IT" sz="2000" dirty="0"/>
              <a:t>quando un lato compie mezzo giro, misura 180°.</a:t>
            </a:r>
          </a:p>
          <a:p>
            <a:endParaRPr lang="it-IT" sz="2000" dirty="0"/>
          </a:p>
          <a:p>
            <a:endParaRPr lang="it-IT" sz="2000" dirty="0"/>
          </a:p>
          <a:p>
            <a:endParaRPr lang="it-IT" sz="2000" dirty="0"/>
          </a:p>
          <a:p>
            <a:r>
              <a:rPr lang="it-IT" sz="2000" dirty="0">
                <a:solidFill>
                  <a:srgbClr val="FF0000"/>
                </a:solidFill>
              </a:rPr>
              <a:t>Angolo retto </a:t>
            </a:r>
            <a:r>
              <a:rPr lang="it-IT" sz="2000" dirty="0"/>
              <a:t>quando un lato compie un quarto di giro, misura 90°.</a:t>
            </a:r>
          </a:p>
          <a:p>
            <a:endParaRPr lang="it-IT" sz="2000" dirty="0"/>
          </a:p>
          <a:p>
            <a:endParaRPr lang="it-IT" sz="2000" dirty="0"/>
          </a:p>
          <a:p>
            <a:endParaRPr lang="it-IT" sz="2000" dirty="0"/>
          </a:p>
          <a:p>
            <a:r>
              <a:rPr lang="it-IT" sz="2000" dirty="0">
                <a:solidFill>
                  <a:srgbClr val="FF0000"/>
                </a:solidFill>
              </a:rPr>
              <a:t>Angolo acuto </a:t>
            </a:r>
            <a:r>
              <a:rPr lang="it-IT" sz="2000" dirty="0"/>
              <a:t>quando un lato compie un giro minore di un angolo retto.</a:t>
            </a:r>
          </a:p>
          <a:p>
            <a:endParaRPr lang="it-IT" sz="2000" dirty="0"/>
          </a:p>
          <a:p>
            <a:endParaRPr lang="it-IT" sz="2000" dirty="0"/>
          </a:p>
          <a:p>
            <a:r>
              <a:rPr lang="it-IT" sz="2000" dirty="0">
                <a:solidFill>
                  <a:srgbClr val="FF0000"/>
                </a:solidFill>
              </a:rPr>
              <a:t>Angolo ottuso </a:t>
            </a:r>
            <a:r>
              <a:rPr lang="it-IT" sz="2000" dirty="0"/>
              <a:t>quando uno dei lati compie un giro maggiore di un angolo retto</a:t>
            </a:r>
            <a:r>
              <a:rPr lang="it-IT" dirty="0"/>
              <a:t>.</a:t>
            </a:r>
          </a:p>
        </p:txBody>
      </p:sp>
      <p:pic>
        <p:nvPicPr>
          <p:cNvPr id="2" name="Audio registrato">
            <a:hlinkClick r:id="" action="ppaction://media"/>
            <a:extLst>
              <a:ext uri="{FF2B5EF4-FFF2-40B4-BE49-F238E27FC236}">
                <a16:creationId xmlns:a16="http://schemas.microsoft.com/office/drawing/2014/main" id="{92358AB1-80CE-409B-8894-B013F8589D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7397" y="1408991"/>
            <a:ext cx="487363" cy="487363"/>
          </a:xfrm>
          <a:prstGeom prst="rect">
            <a:avLst/>
          </a:prstGeom>
        </p:spPr>
      </p:pic>
    </p:spTree>
    <p:extLst>
      <p:ext uri="{BB962C8B-B14F-4D97-AF65-F5344CB8AC3E}">
        <p14:creationId xmlns:p14="http://schemas.microsoft.com/office/powerpoint/2010/main" val="7844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8BF39AD-76D4-4D31-817B-DD78A5078406}"/>
              </a:ext>
            </a:extLst>
          </p:cNvPr>
          <p:cNvSpPr txBox="1"/>
          <p:nvPr/>
        </p:nvSpPr>
        <p:spPr>
          <a:xfrm>
            <a:off x="337351" y="461639"/>
            <a:ext cx="11496583" cy="1015663"/>
          </a:xfrm>
          <a:prstGeom prst="rect">
            <a:avLst/>
          </a:prstGeom>
          <a:noFill/>
        </p:spPr>
        <p:txBody>
          <a:bodyPr wrap="square" rtlCol="0">
            <a:spAutoFit/>
          </a:bodyPr>
          <a:lstStyle/>
          <a:p>
            <a:r>
              <a:rPr lang="it-IT" sz="2000" dirty="0">
                <a:solidFill>
                  <a:srgbClr val="FF0000"/>
                </a:solidFill>
              </a:rPr>
              <a:t>ANGOLI CONCAVI E ANGOLI CONVESSI</a:t>
            </a:r>
          </a:p>
          <a:p>
            <a:endParaRPr lang="it-IT" sz="2000" dirty="0"/>
          </a:p>
          <a:p>
            <a:endParaRPr lang="it-IT" dirty="0"/>
          </a:p>
        </p:txBody>
      </p:sp>
      <p:sp>
        <p:nvSpPr>
          <p:cNvPr id="9" name="CasellaDiTesto 8">
            <a:extLst>
              <a:ext uri="{FF2B5EF4-FFF2-40B4-BE49-F238E27FC236}">
                <a16:creationId xmlns:a16="http://schemas.microsoft.com/office/drawing/2014/main" id="{63EDF478-C001-4D68-9CF5-C4704E2CF5DF}"/>
              </a:ext>
            </a:extLst>
          </p:cNvPr>
          <p:cNvSpPr txBox="1"/>
          <p:nvPr/>
        </p:nvSpPr>
        <p:spPr>
          <a:xfrm>
            <a:off x="221942" y="3506680"/>
            <a:ext cx="11611992" cy="2246769"/>
          </a:xfrm>
          <a:prstGeom prst="rect">
            <a:avLst/>
          </a:prstGeom>
          <a:noFill/>
        </p:spPr>
        <p:txBody>
          <a:bodyPr wrap="square" rtlCol="0">
            <a:spAutoFit/>
          </a:bodyPr>
          <a:lstStyle/>
          <a:p>
            <a:r>
              <a:rPr lang="it-IT" sz="2000" dirty="0"/>
              <a:t>Se disegniamo due semirette che hanno la stessa origine, le due semirette formano un angolo, quello indicato con il colore viola. Ma se osserviamo bene l’immagine, in realtà le due semirette formano un altro angolo, esterno indicato con il colore azzurro.</a:t>
            </a:r>
          </a:p>
          <a:p>
            <a:r>
              <a:rPr lang="it-IT" sz="2000" dirty="0"/>
              <a:t>L’angolo evidenziato con il colore viola si dice </a:t>
            </a:r>
            <a:r>
              <a:rPr lang="it-IT" sz="2000" dirty="0">
                <a:solidFill>
                  <a:srgbClr val="FF0000"/>
                </a:solidFill>
              </a:rPr>
              <a:t>angolo convesso </a:t>
            </a:r>
            <a:r>
              <a:rPr lang="it-IT" sz="2000" dirty="0"/>
              <a:t>non contiene i prolungamenti dei lati ed è minore dell’angolo piatto.</a:t>
            </a:r>
          </a:p>
          <a:p>
            <a:r>
              <a:rPr lang="it-IT" sz="2000" dirty="0"/>
              <a:t>L’angolo, invece, evidenziato con il colore azzurro si dice </a:t>
            </a:r>
            <a:r>
              <a:rPr lang="it-IT" sz="2000" dirty="0">
                <a:solidFill>
                  <a:srgbClr val="FF0000"/>
                </a:solidFill>
              </a:rPr>
              <a:t>angolo concavo</a:t>
            </a:r>
            <a:r>
              <a:rPr lang="it-IT" sz="2000" dirty="0"/>
              <a:t> contiene i prolungamenti dei lati ed è maggiore dell’angolo piatto. </a:t>
            </a:r>
          </a:p>
        </p:txBody>
      </p:sp>
      <p:pic>
        <p:nvPicPr>
          <p:cNvPr id="1026" name="Picture 2" descr="Angolo acuto, ottuso, retto, concavo, convesso, piatto - WeSchool">
            <a:extLst>
              <a:ext uri="{FF2B5EF4-FFF2-40B4-BE49-F238E27FC236}">
                <a16:creationId xmlns:a16="http://schemas.microsoft.com/office/drawing/2014/main" id="{4B2C131A-59E9-49E5-8601-93D69D824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927" y="-52989"/>
            <a:ext cx="5715000" cy="345757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14658386-06B5-4524-BD81-F6F5DD8D0D78}"/>
              </a:ext>
            </a:extLst>
          </p:cNvPr>
          <p:cNvSpPr txBox="1"/>
          <p:nvPr/>
        </p:nvSpPr>
        <p:spPr>
          <a:xfrm>
            <a:off x="7982356" y="923751"/>
            <a:ext cx="272546" cy="369332"/>
          </a:xfrm>
          <a:prstGeom prst="rect">
            <a:avLst/>
          </a:prstGeom>
          <a:noFill/>
        </p:spPr>
        <p:txBody>
          <a:bodyPr wrap="square" rtlCol="0">
            <a:spAutoFit/>
          </a:bodyPr>
          <a:lstStyle/>
          <a:p>
            <a:r>
              <a:rPr lang="it-IT" dirty="0"/>
              <a:t>a</a:t>
            </a:r>
          </a:p>
        </p:txBody>
      </p:sp>
      <p:sp>
        <p:nvSpPr>
          <p:cNvPr id="19" name="CasellaDiTesto 18">
            <a:extLst>
              <a:ext uri="{FF2B5EF4-FFF2-40B4-BE49-F238E27FC236}">
                <a16:creationId xmlns:a16="http://schemas.microsoft.com/office/drawing/2014/main" id="{F68DF69B-08F8-461A-BFD3-BDF505810393}"/>
              </a:ext>
            </a:extLst>
          </p:cNvPr>
          <p:cNvSpPr txBox="1"/>
          <p:nvPr/>
        </p:nvSpPr>
        <p:spPr>
          <a:xfrm>
            <a:off x="6800295" y="1988598"/>
            <a:ext cx="532660" cy="369332"/>
          </a:xfrm>
          <a:prstGeom prst="rect">
            <a:avLst/>
          </a:prstGeom>
          <a:noFill/>
        </p:spPr>
        <p:txBody>
          <a:bodyPr wrap="square" rtlCol="0">
            <a:spAutoFit/>
          </a:bodyPr>
          <a:lstStyle/>
          <a:p>
            <a:r>
              <a:rPr lang="it-IT" dirty="0"/>
              <a:t>a</a:t>
            </a:r>
            <a:r>
              <a:rPr lang="it-IT" sz="1000" dirty="0"/>
              <a:t>1</a:t>
            </a:r>
            <a:endParaRPr lang="it-IT" dirty="0"/>
          </a:p>
        </p:txBody>
      </p:sp>
      <p:sp>
        <p:nvSpPr>
          <p:cNvPr id="20" name="CasellaDiTesto 19">
            <a:extLst>
              <a:ext uri="{FF2B5EF4-FFF2-40B4-BE49-F238E27FC236}">
                <a16:creationId xmlns:a16="http://schemas.microsoft.com/office/drawing/2014/main" id="{B434FAD9-945E-497A-9F53-28031E5417AA}"/>
              </a:ext>
            </a:extLst>
          </p:cNvPr>
          <p:cNvSpPr txBox="1"/>
          <p:nvPr/>
        </p:nvSpPr>
        <p:spPr>
          <a:xfrm>
            <a:off x="6436311" y="923751"/>
            <a:ext cx="488272" cy="369332"/>
          </a:xfrm>
          <a:prstGeom prst="rect">
            <a:avLst/>
          </a:prstGeom>
          <a:noFill/>
        </p:spPr>
        <p:txBody>
          <a:bodyPr wrap="square" rtlCol="0">
            <a:spAutoFit/>
          </a:bodyPr>
          <a:lstStyle/>
          <a:p>
            <a:r>
              <a:rPr lang="it-IT" dirty="0"/>
              <a:t>b</a:t>
            </a:r>
            <a:r>
              <a:rPr lang="it-IT" sz="1000" dirty="0"/>
              <a:t>1</a:t>
            </a:r>
            <a:endParaRPr lang="it-IT" dirty="0"/>
          </a:p>
        </p:txBody>
      </p:sp>
      <p:sp>
        <p:nvSpPr>
          <p:cNvPr id="22" name="CasellaDiTesto 21">
            <a:extLst>
              <a:ext uri="{FF2B5EF4-FFF2-40B4-BE49-F238E27FC236}">
                <a16:creationId xmlns:a16="http://schemas.microsoft.com/office/drawing/2014/main" id="{4D27CD32-0A8E-4FB8-8353-717FAC40C215}"/>
              </a:ext>
            </a:extLst>
          </p:cNvPr>
          <p:cNvSpPr txBox="1"/>
          <p:nvPr/>
        </p:nvSpPr>
        <p:spPr>
          <a:xfrm>
            <a:off x="7982356" y="1828800"/>
            <a:ext cx="451430" cy="369332"/>
          </a:xfrm>
          <a:prstGeom prst="rect">
            <a:avLst/>
          </a:prstGeom>
          <a:noFill/>
        </p:spPr>
        <p:txBody>
          <a:bodyPr wrap="square" rtlCol="0">
            <a:spAutoFit/>
          </a:bodyPr>
          <a:lstStyle/>
          <a:p>
            <a:r>
              <a:rPr lang="it-IT" dirty="0"/>
              <a:t>b</a:t>
            </a:r>
          </a:p>
        </p:txBody>
      </p:sp>
      <p:pic>
        <p:nvPicPr>
          <p:cNvPr id="2" name="Audio registrato">
            <a:hlinkClick r:id="" action="ppaction://media"/>
            <a:extLst>
              <a:ext uri="{FF2B5EF4-FFF2-40B4-BE49-F238E27FC236}">
                <a16:creationId xmlns:a16="http://schemas.microsoft.com/office/drawing/2014/main" id="{BEB7C770-B5AD-4ABE-A282-373B51F7B6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11557" y="1233620"/>
            <a:ext cx="487363" cy="487363"/>
          </a:xfrm>
          <a:prstGeom prst="rect">
            <a:avLst/>
          </a:prstGeom>
        </p:spPr>
      </p:pic>
    </p:spTree>
    <p:extLst>
      <p:ext uri="{BB962C8B-B14F-4D97-AF65-F5344CB8AC3E}">
        <p14:creationId xmlns:p14="http://schemas.microsoft.com/office/powerpoint/2010/main" val="11462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497CB32-EC74-49E6-B211-6AFDD8A1ECF3}"/>
              </a:ext>
            </a:extLst>
          </p:cNvPr>
          <p:cNvSpPr txBox="1"/>
          <p:nvPr/>
        </p:nvSpPr>
        <p:spPr>
          <a:xfrm>
            <a:off x="319596" y="230820"/>
            <a:ext cx="11709647" cy="1969770"/>
          </a:xfrm>
          <a:prstGeom prst="rect">
            <a:avLst/>
          </a:prstGeom>
          <a:noFill/>
        </p:spPr>
        <p:txBody>
          <a:bodyPr wrap="square" rtlCol="0">
            <a:spAutoFit/>
          </a:bodyPr>
          <a:lstStyle/>
          <a:p>
            <a:r>
              <a:rPr lang="it-IT" sz="2400" dirty="0">
                <a:solidFill>
                  <a:srgbClr val="FF0000"/>
                </a:solidFill>
              </a:rPr>
              <a:t>IL GONIOMETRO</a:t>
            </a:r>
          </a:p>
          <a:p>
            <a:endParaRPr lang="it-IT" dirty="0"/>
          </a:p>
          <a:p>
            <a:r>
              <a:rPr lang="it-IT" sz="2000" dirty="0"/>
              <a:t>Per misurare l’ampiezza di un angolo si usa come unità di misura il</a:t>
            </a:r>
            <a:r>
              <a:rPr lang="it-IT" sz="2000" dirty="0">
                <a:solidFill>
                  <a:srgbClr val="FF0000"/>
                </a:solidFill>
              </a:rPr>
              <a:t> grado</a:t>
            </a:r>
            <a:r>
              <a:rPr lang="it-IT" sz="2000" dirty="0"/>
              <a:t>, il simbolo del grado è  </a:t>
            </a:r>
            <a:r>
              <a:rPr lang="it-IT" sz="2000" dirty="0">
                <a:solidFill>
                  <a:srgbClr val="FF0000"/>
                </a:solidFill>
              </a:rPr>
              <a:t>°</a:t>
            </a:r>
            <a:r>
              <a:rPr lang="it-IT" sz="2000" dirty="0"/>
              <a:t>  e si scrive in alto a destra del numero ( 90° si legge « novanta gradi» ). </a:t>
            </a:r>
          </a:p>
          <a:p>
            <a:r>
              <a:rPr lang="it-IT" sz="2000" dirty="0">
                <a:solidFill>
                  <a:srgbClr val="FF0000"/>
                </a:solidFill>
              </a:rPr>
              <a:t>Il goniometro </a:t>
            </a:r>
            <a:r>
              <a:rPr lang="it-IT" sz="2000" dirty="0"/>
              <a:t>( dal greco gonio, « angolo» e </a:t>
            </a:r>
            <a:r>
              <a:rPr lang="it-IT" sz="2000" dirty="0" err="1"/>
              <a:t>metron</a:t>
            </a:r>
            <a:r>
              <a:rPr lang="it-IT" sz="2000" dirty="0"/>
              <a:t>, « misura») </a:t>
            </a:r>
            <a:r>
              <a:rPr lang="it-IT" sz="2000" dirty="0">
                <a:solidFill>
                  <a:srgbClr val="FF0000"/>
                </a:solidFill>
              </a:rPr>
              <a:t>è lo strumento che misura l’ampiezza dell’angolo</a:t>
            </a:r>
            <a:r>
              <a:rPr lang="it-IT" sz="2000" dirty="0"/>
              <a:t>.</a:t>
            </a:r>
          </a:p>
        </p:txBody>
      </p:sp>
      <p:pic>
        <p:nvPicPr>
          <p:cNvPr id="8" name="Immagine 7">
            <a:extLst>
              <a:ext uri="{FF2B5EF4-FFF2-40B4-BE49-F238E27FC236}">
                <a16:creationId xmlns:a16="http://schemas.microsoft.com/office/drawing/2014/main" id="{B099EB08-9724-41E6-8FFD-CD766AC3F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042" y="2015232"/>
            <a:ext cx="3375874" cy="3594213"/>
          </a:xfrm>
          <a:prstGeom prst="rect">
            <a:avLst/>
          </a:prstGeom>
        </p:spPr>
      </p:pic>
      <p:sp>
        <p:nvSpPr>
          <p:cNvPr id="10" name="CasellaDiTesto 9">
            <a:extLst>
              <a:ext uri="{FF2B5EF4-FFF2-40B4-BE49-F238E27FC236}">
                <a16:creationId xmlns:a16="http://schemas.microsoft.com/office/drawing/2014/main" id="{96C372F5-BA9C-414C-91D2-2CF4544C0A99}"/>
              </a:ext>
            </a:extLst>
          </p:cNvPr>
          <p:cNvSpPr txBox="1"/>
          <p:nvPr/>
        </p:nvSpPr>
        <p:spPr>
          <a:xfrm>
            <a:off x="319596" y="2228295"/>
            <a:ext cx="6560598" cy="2831544"/>
          </a:xfrm>
          <a:prstGeom prst="rect">
            <a:avLst/>
          </a:prstGeom>
          <a:noFill/>
        </p:spPr>
        <p:txBody>
          <a:bodyPr wrap="square" rtlCol="0">
            <a:spAutoFit/>
          </a:bodyPr>
          <a:lstStyle/>
          <a:p>
            <a:r>
              <a:rPr lang="it-IT" sz="2000" dirty="0"/>
              <a:t>Il goniometro </a:t>
            </a:r>
            <a:r>
              <a:rPr lang="it-IT" sz="2000" dirty="0">
                <a:solidFill>
                  <a:srgbClr val="FF0000"/>
                </a:solidFill>
              </a:rPr>
              <a:t> A  </a:t>
            </a:r>
            <a:r>
              <a:rPr lang="it-IT" sz="2000" dirty="0"/>
              <a:t>permette di misurare angoli di qualsiasi </a:t>
            </a:r>
          </a:p>
          <a:p>
            <a:r>
              <a:rPr lang="it-IT" sz="2000" dirty="0"/>
              <a:t>ampiezza, fino all’angolo giro.</a:t>
            </a:r>
          </a:p>
          <a:p>
            <a:endParaRPr lang="it-IT" sz="2000" dirty="0"/>
          </a:p>
          <a:p>
            <a:r>
              <a:rPr lang="it-IT" sz="2000" dirty="0"/>
              <a:t>Il goniometro </a:t>
            </a:r>
            <a:r>
              <a:rPr lang="it-IT" sz="2000" dirty="0">
                <a:solidFill>
                  <a:srgbClr val="FF0000"/>
                </a:solidFill>
              </a:rPr>
              <a:t> B</a:t>
            </a:r>
            <a:r>
              <a:rPr lang="it-IT" sz="2000" dirty="0"/>
              <a:t>,  invece, permette di misurare angoli di ampiezza minore o uguale all’angolo piatto.</a:t>
            </a:r>
          </a:p>
          <a:p>
            <a:endParaRPr lang="it-IT" sz="2000" dirty="0"/>
          </a:p>
          <a:p>
            <a:r>
              <a:rPr lang="it-IT" sz="2000" dirty="0"/>
              <a:t>Entrambi i goniometri hanno un forellino al centro.</a:t>
            </a:r>
          </a:p>
          <a:p>
            <a:endParaRPr lang="it-IT" sz="2000" dirty="0"/>
          </a:p>
          <a:p>
            <a:endParaRPr lang="it-IT" dirty="0"/>
          </a:p>
        </p:txBody>
      </p:sp>
      <p:pic>
        <p:nvPicPr>
          <p:cNvPr id="2" name="Audio registrato">
            <a:hlinkClick r:id="" action="ppaction://media"/>
            <a:extLst>
              <a:ext uri="{FF2B5EF4-FFF2-40B4-BE49-F238E27FC236}">
                <a16:creationId xmlns:a16="http://schemas.microsoft.com/office/drawing/2014/main" id="{CA24A459-07B3-4E31-981E-1B14F6636D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26406" y="4569936"/>
            <a:ext cx="487363" cy="487363"/>
          </a:xfrm>
          <a:prstGeom prst="rect">
            <a:avLst/>
          </a:prstGeom>
        </p:spPr>
      </p:pic>
    </p:spTree>
    <p:extLst>
      <p:ext uri="{BB962C8B-B14F-4D97-AF65-F5344CB8AC3E}">
        <p14:creationId xmlns:p14="http://schemas.microsoft.com/office/powerpoint/2010/main" val="17907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7E4E2BC-2843-4671-AA88-B779311A29F9}"/>
              </a:ext>
            </a:extLst>
          </p:cNvPr>
          <p:cNvPicPr>
            <a:picLocks noChangeAspect="1"/>
          </p:cNvPicPr>
          <p:nvPr/>
        </p:nvPicPr>
        <p:blipFill>
          <a:blip r:embed="rId4"/>
          <a:stretch>
            <a:fillRect/>
          </a:stretch>
        </p:blipFill>
        <p:spPr>
          <a:xfrm>
            <a:off x="0" y="1"/>
            <a:ext cx="12190995" cy="6698740"/>
          </a:xfrm>
          <a:prstGeom prst="rect">
            <a:avLst/>
          </a:prstGeom>
        </p:spPr>
      </p:pic>
      <p:pic>
        <p:nvPicPr>
          <p:cNvPr id="2" name="Audio registrato">
            <a:hlinkClick r:id="" action="ppaction://media"/>
            <a:extLst>
              <a:ext uri="{FF2B5EF4-FFF2-40B4-BE49-F238E27FC236}">
                <a16:creationId xmlns:a16="http://schemas.microsoft.com/office/drawing/2014/main" id="{BF93DD66-09BE-4208-9BB8-D5432B91F9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54049" y="1160417"/>
            <a:ext cx="487363" cy="487363"/>
          </a:xfrm>
          <a:prstGeom prst="rect">
            <a:avLst/>
          </a:prstGeom>
        </p:spPr>
      </p:pic>
    </p:spTree>
    <p:extLst>
      <p:ext uri="{BB962C8B-B14F-4D97-AF65-F5344CB8AC3E}">
        <p14:creationId xmlns:p14="http://schemas.microsoft.com/office/powerpoint/2010/main" val="33366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C691AFB-2D38-459A-9F91-1EF4F0F03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68" y="461665"/>
            <a:ext cx="8526643" cy="4045305"/>
          </a:xfrm>
          <a:prstGeom prst="rect">
            <a:avLst/>
          </a:prstGeom>
        </p:spPr>
      </p:pic>
      <p:sp>
        <p:nvSpPr>
          <p:cNvPr id="5" name="CasellaDiTesto 4">
            <a:extLst>
              <a:ext uri="{FF2B5EF4-FFF2-40B4-BE49-F238E27FC236}">
                <a16:creationId xmlns:a16="http://schemas.microsoft.com/office/drawing/2014/main" id="{7E70B3FB-0501-4524-B0A8-D89E7B3D8119}"/>
              </a:ext>
            </a:extLst>
          </p:cNvPr>
          <p:cNvSpPr txBox="1"/>
          <p:nvPr/>
        </p:nvSpPr>
        <p:spPr>
          <a:xfrm>
            <a:off x="329768" y="4611231"/>
            <a:ext cx="11532464" cy="2246769"/>
          </a:xfrm>
          <a:prstGeom prst="rect">
            <a:avLst/>
          </a:prstGeom>
          <a:noFill/>
        </p:spPr>
        <p:txBody>
          <a:bodyPr wrap="square" rtlCol="0">
            <a:spAutoFit/>
          </a:bodyPr>
          <a:lstStyle/>
          <a:p>
            <a:r>
              <a:rPr lang="it-IT" sz="2000" dirty="0"/>
              <a:t>Su un goniometro sono riportate due scale: una interna, in cui ci sono i valori da 0 a 360° ordinati in </a:t>
            </a:r>
            <a:r>
              <a:rPr lang="it-IT" sz="2000" dirty="0">
                <a:solidFill>
                  <a:srgbClr val="FF0000"/>
                </a:solidFill>
              </a:rPr>
              <a:t>senso antiorario</a:t>
            </a:r>
            <a:r>
              <a:rPr lang="it-IT" sz="2000" dirty="0"/>
              <a:t>, e l’altra esterna, i cui numeri sono scritti in </a:t>
            </a:r>
            <a:r>
              <a:rPr lang="it-IT" sz="2000" dirty="0">
                <a:solidFill>
                  <a:srgbClr val="FF0000"/>
                </a:solidFill>
              </a:rPr>
              <a:t>senso orario</a:t>
            </a:r>
            <a:r>
              <a:rPr lang="it-IT" sz="2000" dirty="0"/>
              <a:t>. Nell’immagine sono rappresentati due angoli, uno in rosso di vertice  V e uno giallo di vertice O.</a:t>
            </a:r>
          </a:p>
          <a:p>
            <a:r>
              <a:rPr lang="it-IT" sz="2000" dirty="0"/>
              <a:t>L’angolo rosso misura 120°. Un lato combacia con 0° della scala interna, l’altro combacia con 120° sempre della stessa scala. Quest’ultimo valore indica l’ampiezza dell’angolo.</a:t>
            </a:r>
          </a:p>
          <a:p>
            <a:r>
              <a:rPr lang="it-IT" sz="2000" dirty="0"/>
              <a:t>L’angolo giallo misura 40°. Questa volta uno dei lati combacia con lo 0° della scala esterna, e l’altro lato dell’angolo tocca il numero 40 della stessa scala. Quest’ultimo valore indica l’ampiezza dell’angolo.</a:t>
            </a:r>
          </a:p>
        </p:txBody>
      </p:sp>
      <p:sp>
        <p:nvSpPr>
          <p:cNvPr id="6" name="CasellaDiTesto 5">
            <a:extLst>
              <a:ext uri="{FF2B5EF4-FFF2-40B4-BE49-F238E27FC236}">
                <a16:creationId xmlns:a16="http://schemas.microsoft.com/office/drawing/2014/main" id="{3594D09D-5238-4CB6-A907-6D3FE7AFE67F}"/>
              </a:ext>
            </a:extLst>
          </p:cNvPr>
          <p:cNvSpPr txBox="1"/>
          <p:nvPr/>
        </p:nvSpPr>
        <p:spPr>
          <a:xfrm>
            <a:off x="133165" y="0"/>
            <a:ext cx="10386874" cy="461665"/>
          </a:xfrm>
          <a:prstGeom prst="rect">
            <a:avLst/>
          </a:prstGeom>
          <a:noFill/>
        </p:spPr>
        <p:txBody>
          <a:bodyPr wrap="square" rtlCol="0">
            <a:spAutoFit/>
          </a:bodyPr>
          <a:lstStyle/>
          <a:p>
            <a:r>
              <a:rPr lang="it-IT" sz="2400" dirty="0"/>
              <a:t>COME MISURARE UN ANGOLO CON IL GONIOMETRO</a:t>
            </a:r>
          </a:p>
        </p:txBody>
      </p:sp>
      <p:pic>
        <p:nvPicPr>
          <p:cNvPr id="2" name="Audio registrato">
            <a:hlinkClick r:id="" action="ppaction://media"/>
            <a:extLst>
              <a:ext uri="{FF2B5EF4-FFF2-40B4-BE49-F238E27FC236}">
                <a16:creationId xmlns:a16="http://schemas.microsoft.com/office/drawing/2014/main" id="{D48B9F03-E278-4EA3-B5D5-DD9FA0524C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20039" y="519797"/>
            <a:ext cx="487363" cy="487363"/>
          </a:xfrm>
          <a:prstGeom prst="rect">
            <a:avLst/>
          </a:prstGeom>
        </p:spPr>
      </p:pic>
    </p:spTree>
    <p:extLst>
      <p:ext uri="{BB962C8B-B14F-4D97-AF65-F5344CB8AC3E}">
        <p14:creationId xmlns:p14="http://schemas.microsoft.com/office/powerpoint/2010/main" val="31040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313A08-4BFC-4444-9CF2-93B579F42296}"/>
              </a:ext>
            </a:extLst>
          </p:cNvPr>
          <p:cNvSpPr txBox="1"/>
          <p:nvPr/>
        </p:nvSpPr>
        <p:spPr>
          <a:xfrm>
            <a:off x="161185" y="47773"/>
            <a:ext cx="11736280" cy="5909310"/>
          </a:xfrm>
          <a:prstGeom prst="rect">
            <a:avLst/>
          </a:prstGeom>
          <a:noFill/>
        </p:spPr>
        <p:txBody>
          <a:bodyPr wrap="square" rtlCol="0">
            <a:spAutoFit/>
          </a:bodyPr>
          <a:lstStyle/>
          <a:p>
            <a:r>
              <a:rPr lang="it-IT" sz="2000" dirty="0"/>
              <a:t>COME DISEGNARE UN ANGOLO CON IL GONIOMETRO</a:t>
            </a:r>
          </a:p>
          <a:p>
            <a:r>
              <a:rPr lang="it-IT" sz="2000" dirty="0"/>
              <a:t>Come si disegna un angolo di 30° con il goniometro? </a:t>
            </a:r>
          </a:p>
          <a:p>
            <a:r>
              <a:rPr lang="it-IT" sz="2000" dirty="0"/>
              <a:t>Si traccia con un righello una semiretta.</a:t>
            </a:r>
          </a:p>
          <a:p>
            <a:endParaRPr lang="it-IT" sz="2000" dirty="0"/>
          </a:p>
          <a:p>
            <a:endParaRPr lang="it-IT" sz="2000" dirty="0"/>
          </a:p>
          <a:p>
            <a:endParaRPr lang="it-IT" sz="2000" dirty="0"/>
          </a:p>
          <a:p>
            <a:r>
              <a:rPr lang="it-IT" sz="2000" dirty="0"/>
              <a:t>Ora interviene il goniometro, che va centrato con l’estremo</a:t>
            </a:r>
          </a:p>
          <a:p>
            <a:r>
              <a:rPr lang="it-IT" sz="2000" dirty="0"/>
              <a:t>della semiretta e in modo tale che la semiretta passi per lo</a:t>
            </a:r>
          </a:p>
          <a:p>
            <a:r>
              <a:rPr lang="it-IT" sz="2000" dirty="0"/>
              <a:t>zero di una delle sue scale. Si traccia quindi un piccolo</a:t>
            </a:r>
          </a:p>
          <a:p>
            <a:r>
              <a:rPr lang="it-IT" sz="2000" dirty="0"/>
              <a:t>trattino in corrispondenza del numero 30° della scala interna, </a:t>
            </a:r>
          </a:p>
          <a:p>
            <a:r>
              <a:rPr lang="it-IT" sz="2000" dirty="0"/>
              <a:t>quindi il trattino deve essere tracciato in corrispondenza del 30°</a:t>
            </a:r>
          </a:p>
          <a:p>
            <a:r>
              <a:rPr lang="it-IT" sz="2000" dirty="0"/>
              <a:t>presente nella stessa scala.</a:t>
            </a:r>
          </a:p>
          <a:p>
            <a:endParaRPr lang="it-IT" sz="2000" dirty="0">
              <a:solidFill>
                <a:srgbClr val="FF0000"/>
              </a:solidFill>
            </a:endParaRPr>
          </a:p>
          <a:p>
            <a:r>
              <a:rPr lang="it-IT" sz="2000" dirty="0"/>
              <a:t>Con il righello si congiungono il vertice con il segmento tracciato.</a:t>
            </a:r>
          </a:p>
          <a:p>
            <a:r>
              <a:rPr lang="it-IT" sz="2000" dirty="0"/>
              <a:t>Il segmento così ottenuto sarà il secondo lato dell’angolo</a:t>
            </a:r>
          </a:p>
          <a:p>
            <a:r>
              <a:rPr lang="it-IT" sz="2000" dirty="0">
                <a:solidFill>
                  <a:srgbClr val="FF0000"/>
                </a:solidFill>
              </a:rPr>
              <a:t>Ecco l’angolo di ampiezza 30°.</a:t>
            </a:r>
          </a:p>
          <a:p>
            <a:endParaRPr lang="it-IT" sz="2000" dirty="0"/>
          </a:p>
          <a:p>
            <a:endParaRPr lang="it-IT" sz="2000" dirty="0"/>
          </a:p>
          <a:p>
            <a:r>
              <a:rPr lang="it-IT" dirty="0">
                <a:solidFill>
                  <a:srgbClr val="FF0000"/>
                </a:solidFill>
              </a:rPr>
              <a:t>.                                                                                              </a:t>
            </a:r>
          </a:p>
        </p:txBody>
      </p:sp>
      <p:pic>
        <p:nvPicPr>
          <p:cNvPr id="2050" name="Picture 2" descr="Visualizza immagine di origine">
            <a:extLst>
              <a:ext uri="{FF2B5EF4-FFF2-40B4-BE49-F238E27FC236}">
                <a16:creationId xmlns:a16="http://schemas.microsoft.com/office/drawing/2014/main" id="{C51E2097-6139-457E-95B6-F88C5050A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071" y="1455057"/>
            <a:ext cx="23622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38C197D-0F09-41E0-AD48-293DC89088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224" y="127031"/>
            <a:ext cx="4086225"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40C2EB3-B8F7-4032-BB9E-ECF76784F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1622" y="3658709"/>
            <a:ext cx="380047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6B751F9-13C1-4B92-8DB6-93DDB592FF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1337" y="5156864"/>
            <a:ext cx="25146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gistrato">
            <a:hlinkClick r:id="" action="ppaction://media"/>
            <a:extLst>
              <a:ext uri="{FF2B5EF4-FFF2-40B4-BE49-F238E27FC236}">
                <a16:creationId xmlns:a16="http://schemas.microsoft.com/office/drawing/2014/main" id="{AE1D5DDA-F057-422A-A5A5-241A729D05F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28488" y="967694"/>
            <a:ext cx="487363" cy="487363"/>
          </a:xfrm>
          <a:prstGeom prst="rect">
            <a:avLst/>
          </a:prstGeom>
        </p:spPr>
      </p:pic>
    </p:spTree>
    <p:extLst>
      <p:ext uri="{BB962C8B-B14F-4D97-AF65-F5344CB8AC3E}">
        <p14:creationId xmlns:p14="http://schemas.microsoft.com/office/powerpoint/2010/main" val="10493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i multimediali online 3" title="Come Utilizzare Il Goniometro">
            <a:hlinkClick r:id="" action="ppaction://media"/>
            <a:extLst>
              <a:ext uri="{FF2B5EF4-FFF2-40B4-BE49-F238E27FC236}">
                <a16:creationId xmlns:a16="http://schemas.microsoft.com/office/drawing/2014/main" id="{D4276FAA-7C3E-4CC1-A578-B085F0695F36}"/>
              </a:ext>
            </a:extLst>
          </p:cNvPr>
          <p:cNvPicPr>
            <a:picLocks noRot="1" noChangeAspect="1"/>
          </p:cNvPicPr>
          <p:nvPr>
            <a:videoFile r:link="rId1"/>
          </p:nvPr>
        </p:nvPicPr>
        <p:blipFill>
          <a:blip r:embed="rId5"/>
          <a:stretch>
            <a:fillRect/>
          </a:stretch>
        </p:blipFill>
        <p:spPr>
          <a:xfrm>
            <a:off x="3048000" y="1865421"/>
            <a:ext cx="6096000" cy="3429000"/>
          </a:xfrm>
          <a:prstGeom prst="rect">
            <a:avLst/>
          </a:prstGeom>
        </p:spPr>
      </p:pic>
      <p:pic>
        <p:nvPicPr>
          <p:cNvPr id="2" name="Audio registrato">
            <a:hlinkClick r:id="" action="ppaction://media"/>
            <a:extLst>
              <a:ext uri="{FF2B5EF4-FFF2-40B4-BE49-F238E27FC236}">
                <a16:creationId xmlns:a16="http://schemas.microsoft.com/office/drawing/2014/main" id="{CAB7B0E6-D418-4A66-98DC-2C3C1372242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822367" y="379182"/>
            <a:ext cx="487363" cy="487363"/>
          </a:xfrm>
          <a:prstGeom prst="rect">
            <a:avLst/>
          </a:prstGeom>
        </p:spPr>
      </p:pic>
    </p:spTree>
    <p:extLst>
      <p:ext uri="{BB962C8B-B14F-4D97-AF65-F5344CB8AC3E}">
        <p14:creationId xmlns:p14="http://schemas.microsoft.com/office/powerpoint/2010/main" val="34460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0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653</Words>
  <Application>Microsoft Office PowerPoint</Application>
  <PresentationFormat>Widescreen</PresentationFormat>
  <Paragraphs>83</Paragraphs>
  <Slides>11</Slides>
  <Notes>0</Notes>
  <HiddenSlides>0</HiddenSlides>
  <MMClips>11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huawei</dc:creator>
  <cp:lastModifiedBy>huawei</cp:lastModifiedBy>
  <cp:revision>83</cp:revision>
  <dcterms:created xsi:type="dcterms:W3CDTF">2020-12-05T20:43:29Z</dcterms:created>
  <dcterms:modified xsi:type="dcterms:W3CDTF">2020-12-14T09:56:00Z</dcterms:modified>
</cp:coreProperties>
</file>