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60" r:id="rId6"/>
    <p:sldId id="263" r:id="rId7"/>
    <p:sldId id="266" r:id="rId8"/>
    <p:sldId id="267" r:id="rId9"/>
    <p:sldId id="26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831"/>
    <a:srgbClr val="E86464"/>
    <a:srgbClr val="183B7B"/>
    <a:srgbClr val="047BC5"/>
    <a:srgbClr val="EBD762"/>
    <a:srgbClr val="FAE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BXOlx8N6d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093" b="570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925" y="3863975"/>
            <a:ext cx="9144000" cy="671195"/>
          </a:xfrm>
        </p:spPr>
        <p:txBody>
          <a:bodyPr>
            <a:normAutofit/>
          </a:bodyPr>
          <a:lstStyle/>
          <a:p>
            <a:r>
              <a:rPr lang="it-IT" altLang="en-US" sz="4000" dirty="0">
                <a:solidFill>
                  <a:srgbClr val="EBD76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anose="020B0903060703020204" charset="0"/>
                <a:cs typeface="Britannic Bold" panose="020B0903060703020204" charset="0"/>
              </a:rPr>
              <a:t>Natale - Il giorno del </a:t>
            </a:r>
            <a:r>
              <a:rPr lang="it-IT" altLang="en-US" sz="4000" dirty="0" smtClean="0">
                <a:solidFill>
                  <a:srgbClr val="EBD76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anose="020B0903060703020204" charset="0"/>
                <a:cs typeface="Britannic Bold" panose="020B0903060703020204" charset="0"/>
              </a:rPr>
              <a:t>Sole </a:t>
            </a:r>
            <a:r>
              <a:rPr lang="it-IT" altLang="en-US" sz="4000" dirty="0">
                <a:solidFill>
                  <a:srgbClr val="EBD76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anose="020B0903060703020204" charset="0"/>
                <a:cs typeface="Britannic Bold" panose="020B0903060703020204" charset="0"/>
              </a:rPr>
              <a:t>invincibile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670685" y="2827020"/>
            <a:ext cx="9144000" cy="1203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8800" dirty="0">
                <a:solidFill>
                  <a:srgbClr val="EBD76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Gesù nella storia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99335" y="3785235"/>
            <a:ext cx="7994015" cy="0"/>
          </a:xfrm>
          <a:prstGeom prst="line">
            <a:avLst/>
          </a:prstGeom>
          <a:ln w="19050">
            <a:solidFill>
              <a:srgbClr val="EBD7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s 32"/>
          <p:cNvSpPr/>
          <p:nvPr/>
        </p:nvSpPr>
        <p:spPr>
          <a:xfrm>
            <a:off x="112881" y="10731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xmas_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7790" y="-1229360"/>
            <a:ext cx="6927850" cy="37750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529715" y="1729740"/>
            <a:ext cx="9144000" cy="1203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8800" dirty="0">
                <a:solidFill>
                  <a:srgbClr val="E86464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Attività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03164" y="3238295"/>
            <a:ext cx="846010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b="1" i="1" dirty="0" smtClean="0">
                <a:solidFill>
                  <a:srgbClr val="050831"/>
                </a:solidFill>
              </a:rPr>
              <a:t>-Osserva il dipinto e rispondi alle domande a pagina 16</a:t>
            </a:r>
          </a:p>
          <a:p>
            <a:pPr algn="l"/>
            <a:r>
              <a:rPr lang="it-IT" sz="2800" b="1" i="1" dirty="0">
                <a:solidFill>
                  <a:srgbClr val="050831"/>
                </a:solidFill>
              </a:rPr>
              <a:t>- Viaggio virtuale in Palestina per conocere la terra dove</a:t>
            </a:r>
          </a:p>
          <a:p>
            <a:pPr algn="l"/>
            <a:r>
              <a:rPr lang="it-IT" sz="2800" b="1" i="1" dirty="0">
                <a:solidFill>
                  <a:srgbClr val="050831"/>
                </a:solidFill>
              </a:rPr>
              <a:t> è nato Gesù: </a:t>
            </a:r>
            <a:r>
              <a:rPr lang="it-IT" sz="2400" u="sng" dirty="0">
                <a:solidFill>
                  <a:srgbClr val="0508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https://www.youtube.com/watch?v=2f6Wnt7gu34</a:t>
            </a:r>
            <a:endParaRPr lang="it-IT" sz="2800" u="sng" dirty="0">
              <a:solidFill>
                <a:srgbClr val="0508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800" b="1" i="1" u="sng" dirty="0">
              <a:solidFill>
                <a:srgbClr val="0508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 flipV="1">
            <a:off x="3603812" y="4769446"/>
            <a:ext cx="54088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1" descr="xmas_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2190" y="-782955"/>
            <a:ext cx="5086985" cy="2771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t="21556" r="23778" b="22000"/>
          <a:stretch>
            <a:fillRect/>
          </a:stretch>
        </p:blipFill>
        <p:spPr>
          <a:xfrm>
            <a:off x="4149090" y="3830955"/>
            <a:ext cx="3323590" cy="123063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928360" y="5803265"/>
            <a:ext cx="19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/>
              <a:t>0</a:t>
            </a:r>
          </a:p>
        </p:txBody>
      </p:sp>
      <p:sp>
        <p:nvSpPr>
          <p:cNvPr id="3" name="Left Arrow 2"/>
          <p:cNvSpPr/>
          <p:nvPr/>
        </p:nvSpPr>
        <p:spPr>
          <a:xfrm>
            <a:off x="1627505" y="5199380"/>
            <a:ext cx="4468495" cy="5080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0" y="5174615"/>
            <a:ext cx="0" cy="473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Arrow 20"/>
          <p:cNvSpPr/>
          <p:nvPr/>
        </p:nvSpPr>
        <p:spPr>
          <a:xfrm rot="10800000">
            <a:off x="6096000" y="5199380"/>
            <a:ext cx="4468495" cy="508000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8879840" y="5707380"/>
            <a:ext cx="1320165" cy="337185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rgbClr val="00B0F0"/>
                </a:solidFill>
              </a:rPr>
              <a:t>DOPO CRISTO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023110" y="5707380"/>
            <a:ext cx="1461770" cy="337185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rgbClr val="C00000"/>
                </a:solidFill>
              </a:rPr>
              <a:t>AVANTI CRISTO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476875" y="6090285"/>
            <a:ext cx="1249045" cy="33718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tx1"/>
                </a:solidFill>
              </a:rPr>
              <a:t>ANNO ZERO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023110" y="6125845"/>
            <a:ext cx="466725" cy="33718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tx1"/>
                </a:solidFill>
              </a:rPr>
              <a:t>a.C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9733280" y="6125845"/>
            <a:ext cx="466725" cy="33718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tx1"/>
                </a:solidFill>
              </a:rPr>
              <a:t>d.C</a:t>
            </a:r>
          </a:p>
        </p:txBody>
      </p:sp>
      <p:sp>
        <p:nvSpPr>
          <p:cNvPr id="5" name="Freeform 4"/>
          <p:cNvSpPr/>
          <p:nvPr/>
        </p:nvSpPr>
        <p:spPr>
          <a:xfrm>
            <a:off x="5811520" y="3662680"/>
            <a:ext cx="1010920" cy="243840"/>
          </a:xfrm>
          <a:custGeom>
            <a:avLst/>
            <a:gdLst>
              <a:gd name="connisteX0" fmla="*/ 33020 w 1010920"/>
              <a:gd name="connsiteY0" fmla="*/ 139700 h 243840"/>
              <a:gd name="connisteX1" fmla="*/ 68580 w 1010920"/>
              <a:gd name="connsiteY1" fmla="*/ 205740 h 243840"/>
              <a:gd name="connisteX2" fmla="*/ 139700 w 1010920"/>
              <a:gd name="connsiteY2" fmla="*/ 243840 h 243840"/>
              <a:gd name="connisteX3" fmla="*/ 208280 w 1010920"/>
              <a:gd name="connsiteY3" fmla="*/ 228600 h 243840"/>
              <a:gd name="connisteX4" fmla="*/ 274320 w 1010920"/>
              <a:gd name="connsiteY4" fmla="*/ 223520 h 243840"/>
              <a:gd name="connisteX5" fmla="*/ 340360 w 1010920"/>
              <a:gd name="connsiteY5" fmla="*/ 233680 h 243840"/>
              <a:gd name="connisteX6" fmla="*/ 408940 w 1010920"/>
              <a:gd name="connsiteY6" fmla="*/ 233680 h 243840"/>
              <a:gd name="connisteX7" fmla="*/ 477520 w 1010920"/>
              <a:gd name="connsiteY7" fmla="*/ 238760 h 243840"/>
              <a:gd name="connisteX8" fmla="*/ 543560 w 1010920"/>
              <a:gd name="connsiteY8" fmla="*/ 241300 h 243840"/>
              <a:gd name="connisteX9" fmla="*/ 609600 w 1010920"/>
              <a:gd name="connsiteY9" fmla="*/ 241300 h 243840"/>
              <a:gd name="connisteX10" fmla="*/ 675640 w 1010920"/>
              <a:gd name="connsiteY10" fmla="*/ 241300 h 243840"/>
              <a:gd name="connisteX11" fmla="*/ 744220 w 1010920"/>
              <a:gd name="connsiteY11" fmla="*/ 243840 h 243840"/>
              <a:gd name="connisteX12" fmla="*/ 812800 w 1010920"/>
              <a:gd name="connsiteY12" fmla="*/ 243840 h 243840"/>
              <a:gd name="connisteX13" fmla="*/ 878840 w 1010920"/>
              <a:gd name="connsiteY13" fmla="*/ 231140 h 243840"/>
              <a:gd name="connisteX14" fmla="*/ 944880 w 1010920"/>
              <a:gd name="connsiteY14" fmla="*/ 220980 h 243840"/>
              <a:gd name="connisteX15" fmla="*/ 1010920 w 1010920"/>
              <a:gd name="connsiteY15" fmla="*/ 157480 h 243840"/>
              <a:gd name="connisteX16" fmla="*/ 955040 w 1010920"/>
              <a:gd name="connsiteY16" fmla="*/ 91440 h 243840"/>
              <a:gd name="connisteX17" fmla="*/ 886460 w 1010920"/>
              <a:gd name="connsiteY17" fmla="*/ 73660 h 243840"/>
              <a:gd name="connisteX18" fmla="*/ 820420 w 1010920"/>
              <a:gd name="connsiteY18" fmla="*/ 58420 h 243840"/>
              <a:gd name="connisteX19" fmla="*/ 749300 w 1010920"/>
              <a:gd name="connsiteY19" fmla="*/ 45720 h 243840"/>
              <a:gd name="connisteX20" fmla="*/ 678180 w 1010920"/>
              <a:gd name="connsiteY20" fmla="*/ 30480 h 243840"/>
              <a:gd name="connisteX21" fmla="*/ 604520 w 1010920"/>
              <a:gd name="connsiteY21" fmla="*/ 20320 h 243840"/>
              <a:gd name="connisteX22" fmla="*/ 530860 w 1010920"/>
              <a:gd name="connsiteY22" fmla="*/ 12700 h 243840"/>
              <a:gd name="connisteX23" fmla="*/ 459740 w 1010920"/>
              <a:gd name="connsiteY23" fmla="*/ 10160 h 243840"/>
              <a:gd name="connisteX24" fmla="*/ 393700 w 1010920"/>
              <a:gd name="connsiteY24" fmla="*/ 5080 h 243840"/>
              <a:gd name="connisteX25" fmla="*/ 322580 w 1010920"/>
              <a:gd name="connsiteY25" fmla="*/ 2540 h 243840"/>
              <a:gd name="connisteX26" fmla="*/ 251460 w 1010920"/>
              <a:gd name="connsiteY26" fmla="*/ 2540 h 243840"/>
              <a:gd name="connisteX27" fmla="*/ 182880 w 1010920"/>
              <a:gd name="connsiteY27" fmla="*/ 0 h 243840"/>
              <a:gd name="connisteX28" fmla="*/ 116840 w 1010920"/>
              <a:gd name="connsiteY28" fmla="*/ 2540 h 243840"/>
              <a:gd name="connisteX29" fmla="*/ 50800 w 1010920"/>
              <a:gd name="connsiteY29" fmla="*/ 17780 h 243840"/>
              <a:gd name="connisteX30" fmla="*/ 0 w 1010920"/>
              <a:gd name="connsiteY30" fmla="*/ 83820 h 243840"/>
              <a:gd name="connisteX31" fmla="*/ 33020 w 1010920"/>
              <a:gd name="connsiteY31" fmla="*/ 139700 h 2438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</a:cxnLst>
            <a:rect l="l" t="t" r="r" b="b"/>
            <a:pathLst>
              <a:path w="1010920" h="243840">
                <a:moveTo>
                  <a:pt x="33020" y="139700"/>
                </a:moveTo>
                <a:lnTo>
                  <a:pt x="68580" y="205740"/>
                </a:lnTo>
                <a:lnTo>
                  <a:pt x="139700" y="243840"/>
                </a:lnTo>
                <a:lnTo>
                  <a:pt x="208280" y="228600"/>
                </a:lnTo>
                <a:lnTo>
                  <a:pt x="274320" y="223520"/>
                </a:lnTo>
                <a:lnTo>
                  <a:pt x="340360" y="233680"/>
                </a:lnTo>
                <a:lnTo>
                  <a:pt x="408940" y="233680"/>
                </a:lnTo>
                <a:lnTo>
                  <a:pt x="477520" y="238760"/>
                </a:lnTo>
                <a:lnTo>
                  <a:pt x="543560" y="241300"/>
                </a:lnTo>
                <a:lnTo>
                  <a:pt x="609600" y="241300"/>
                </a:lnTo>
                <a:lnTo>
                  <a:pt x="675640" y="241300"/>
                </a:lnTo>
                <a:lnTo>
                  <a:pt x="744220" y="243840"/>
                </a:lnTo>
                <a:lnTo>
                  <a:pt x="812800" y="243840"/>
                </a:lnTo>
                <a:lnTo>
                  <a:pt x="878840" y="231140"/>
                </a:lnTo>
                <a:lnTo>
                  <a:pt x="944880" y="220980"/>
                </a:lnTo>
                <a:lnTo>
                  <a:pt x="1010920" y="157480"/>
                </a:lnTo>
                <a:lnTo>
                  <a:pt x="955040" y="91440"/>
                </a:lnTo>
                <a:lnTo>
                  <a:pt x="886460" y="73660"/>
                </a:lnTo>
                <a:lnTo>
                  <a:pt x="820420" y="58420"/>
                </a:lnTo>
                <a:lnTo>
                  <a:pt x="749300" y="45720"/>
                </a:lnTo>
                <a:lnTo>
                  <a:pt x="678180" y="30480"/>
                </a:lnTo>
                <a:lnTo>
                  <a:pt x="604520" y="20320"/>
                </a:lnTo>
                <a:lnTo>
                  <a:pt x="530860" y="12700"/>
                </a:lnTo>
                <a:lnTo>
                  <a:pt x="459740" y="10160"/>
                </a:lnTo>
                <a:lnTo>
                  <a:pt x="393700" y="5080"/>
                </a:lnTo>
                <a:lnTo>
                  <a:pt x="322580" y="2540"/>
                </a:lnTo>
                <a:lnTo>
                  <a:pt x="251460" y="2540"/>
                </a:lnTo>
                <a:lnTo>
                  <a:pt x="182880" y="0"/>
                </a:lnTo>
                <a:lnTo>
                  <a:pt x="116840" y="2540"/>
                </a:lnTo>
                <a:lnTo>
                  <a:pt x="50800" y="17780"/>
                </a:lnTo>
                <a:lnTo>
                  <a:pt x="0" y="83820"/>
                </a:lnTo>
                <a:lnTo>
                  <a:pt x="33020" y="139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1442085" y="1092200"/>
            <a:ext cx="883412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it-IT" altLang="en-US" sz="2800" dirty="0">
                <a:sym typeface="+mn-ea"/>
              </a:rPr>
              <a:t>Con il </a:t>
            </a:r>
            <a:r>
              <a:rPr lang="it-IT" altLang="en-US" sz="2800" b="1" dirty="0" smtClean="0">
                <a:solidFill>
                  <a:srgbClr val="C00000"/>
                </a:solidFill>
                <a:sym typeface="+mn-ea"/>
              </a:rPr>
              <a:t>Natale</a:t>
            </a:r>
            <a:r>
              <a:rPr lang="it-IT" altLang="en-US" sz="2800" dirty="0" smtClean="0">
                <a:sym typeface="+mn-ea"/>
              </a:rPr>
              <a:t> </a:t>
            </a:r>
            <a:r>
              <a:rPr lang="it-IT" altLang="en-US" sz="2800" dirty="0">
                <a:sym typeface="+mn-ea"/>
              </a:rPr>
              <a:t>si celebra la nascita del figlio di Dio: Gesù cristo che si fece uomo. La nascita di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 Gesù</a:t>
            </a:r>
            <a:r>
              <a:rPr lang="it-IT" altLang="en-US" sz="2800" dirty="0">
                <a:sym typeface="+mn-ea"/>
              </a:rPr>
              <a:t> </a:t>
            </a:r>
            <a:r>
              <a:rPr lang="it-IT" altLang="en-US" sz="2800" dirty="0" smtClean="0">
                <a:sym typeface="+mn-ea"/>
              </a:rPr>
              <a:t> </a:t>
            </a:r>
            <a:r>
              <a:rPr lang="it-IT" altLang="en-US" sz="2800" dirty="0">
                <a:sym typeface="+mn-ea"/>
              </a:rPr>
              <a:t>è </a:t>
            </a:r>
            <a:r>
              <a:rPr lang="it-IT" altLang="en-US" sz="2800" dirty="0" smtClean="0">
                <a:sym typeface="+mn-ea"/>
              </a:rPr>
              <a:t>importante, non solo dal  </a:t>
            </a:r>
            <a:r>
              <a:rPr lang="it-IT" altLang="en-US" sz="2800" dirty="0">
                <a:sym typeface="+mn-ea"/>
              </a:rPr>
              <a:t>punto di vista </a:t>
            </a:r>
            <a:r>
              <a:rPr lang="it-IT" altLang="en-US" sz="2800" i="1" dirty="0">
                <a:sym typeface="+mn-ea"/>
              </a:rPr>
              <a:t>religioso</a:t>
            </a:r>
            <a:r>
              <a:rPr lang="it-IT" altLang="en-US" sz="2800" dirty="0">
                <a:sym typeface="+mn-ea"/>
              </a:rPr>
              <a:t>, ma anche </a:t>
            </a:r>
            <a:r>
              <a:rPr lang="it-IT" altLang="en-US" sz="2800" i="1" dirty="0">
                <a:sym typeface="+mn-ea"/>
              </a:rPr>
              <a:t>storico.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it-IT" altLang="en-US" sz="2800" dirty="0">
                <a:sym typeface="+mn-ea"/>
              </a:rPr>
              <a:t>Per collocare nel tempo qualunque evento, si iniziano a contare gli anni </a:t>
            </a:r>
            <a:r>
              <a:rPr lang="it-IT" altLang="en-US" sz="2800" dirty="0" smtClean="0">
                <a:sym typeface="+mn-ea"/>
              </a:rPr>
              <a:t>dalla </a:t>
            </a:r>
            <a:r>
              <a:rPr lang="it-IT" altLang="en-US" sz="2800" dirty="0">
                <a:sym typeface="+mn-ea"/>
              </a:rPr>
              <a:t>sua nascita.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p</a:t>
            </a:r>
            <a:r>
              <a:rPr lang="it-IT" altLang="en-US" sz="2800" b="1" dirty="0" smtClean="0">
                <a:solidFill>
                  <a:srgbClr val="C00000"/>
                </a:solidFill>
                <a:sym typeface="+mn-ea"/>
              </a:rPr>
              <a:t>rima</a:t>
            </a:r>
            <a:r>
              <a:rPr lang="it-IT" altLang="en-US" sz="2800" dirty="0" smtClean="0">
                <a:sym typeface="+mn-ea"/>
              </a:rPr>
              <a:t> </a:t>
            </a:r>
            <a:r>
              <a:rPr lang="it-IT" altLang="en-US" sz="2800" dirty="0">
                <a:sym typeface="+mn-ea"/>
              </a:rPr>
              <a:t>o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dopo Cristo. </a:t>
            </a:r>
            <a:endParaRPr lang="it-IT" altLang="en-US" sz="2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2190" y="864870"/>
            <a:ext cx="5861050" cy="1974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altLang="en-US" dirty="0"/>
              <a:t>Nei </a:t>
            </a:r>
            <a:r>
              <a:rPr lang="it-IT" altLang="en-US" b="1" dirty="0">
                <a:solidFill>
                  <a:srgbClr val="C00000"/>
                </a:solidFill>
              </a:rPr>
              <a:t>vangeli</a:t>
            </a:r>
            <a:r>
              <a:rPr lang="it-IT" altLang="en-US" dirty="0"/>
              <a:t> però non si hanno indicazioni per conoscere la data di nascita di Gesù, </a:t>
            </a:r>
            <a:r>
              <a:rPr lang="it-IT" altLang="en-US" dirty="0" smtClean="0"/>
              <a:t>nemmeno  </a:t>
            </a:r>
            <a:r>
              <a:rPr lang="it-IT" altLang="en-US" dirty="0"/>
              <a:t>il </a:t>
            </a:r>
            <a:r>
              <a:rPr lang="it-IT" altLang="en-US" dirty="0" smtClean="0"/>
              <a:t>mese</a:t>
            </a:r>
            <a:r>
              <a:rPr lang="it-IT" altLang="en-US" dirty="0"/>
              <a:t> </a:t>
            </a:r>
            <a:r>
              <a:rPr lang="it-IT" altLang="en-US" dirty="0" smtClean="0"/>
              <a:t>o la   </a:t>
            </a:r>
            <a:r>
              <a:rPr lang="it-IT" altLang="en-US" dirty="0"/>
              <a:t>stagione. E' a partire dal </a:t>
            </a:r>
            <a:r>
              <a:rPr lang="it-IT" altLang="en-US" dirty="0" smtClean="0"/>
              <a:t>300 d.C. </a:t>
            </a:r>
            <a:r>
              <a:rPr lang="it-IT" altLang="en-US" dirty="0"/>
              <a:t>che la </a:t>
            </a:r>
            <a:r>
              <a:rPr lang="it-IT" altLang="en-US" dirty="0" smtClean="0"/>
              <a:t>Chiesa </a:t>
            </a:r>
            <a:r>
              <a:rPr lang="it-IT" altLang="en-US" dirty="0"/>
              <a:t>scelse come data il </a:t>
            </a:r>
            <a:r>
              <a:rPr lang="it-IT" altLang="en-US" b="1" dirty="0">
                <a:solidFill>
                  <a:srgbClr val="C00000"/>
                </a:solidFill>
              </a:rPr>
              <a:t>25 Dicembre. </a:t>
            </a:r>
            <a:endParaRPr lang="it-IT" altLang="en-US" dirty="0"/>
          </a:p>
          <a:p>
            <a:pPr marL="0" indent="0" algn="just">
              <a:buNone/>
            </a:pPr>
            <a:endParaRPr lang="it-IT" altLang="en-US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927725" y="3840480"/>
            <a:ext cx="57391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 sz="2800" dirty="0">
                <a:sym typeface="+mn-ea"/>
              </a:rPr>
              <a:t>In </a:t>
            </a:r>
            <a:r>
              <a:rPr lang="it-IT" altLang="en-US" sz="2800" dirty="0" smtClean="0">
                <a:sym typeface="+mn-ea"/>
              </a:rPr>
              <a:t>quel giorno </a:t>
            </a:r>
            <a:r>
              <a:rPr lang="it-IT" altLang="en-US" sz="2800" dirty="0">
                <a:sym typeface="+mn-ea"/>
              </a:rPr>
              <a:t>i Romani </a:t>
            </a:r>
            <a:r>
              <a:rPr lang="it-IT" altLang="en-US" sz="2800" dirty="0" smtClean="0">
                <a:sym typeface="+mn-ea"/>
              </a:rPr>
              <a:t>celebravano  </a:t>
            </a:r>
            <a:r>
              <a:rPr lang="it-IT" altLang="en-US" sz="2800" dirty="0">
                <a:sym typeface="+mn-ea"/>
              </a:rPr>
              <a:t>la festa del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sole “</a:t>
            </a:r>
            <a:r>
              <a:rPr lang="it-IT" altLang="en-US" sz="2800" b="1" dirty="0" err="1">
                <a:solidFill>
                  <a:srgbClr val="C00000"/>
                </a:solidFill>
                <a:sym typeface="+mn-ea"/>
              </a:rPr>
              <a:t>invictus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”</a:t>
            </a:r>
            <a:r>
              <a:rPr lang="it-IT" altLang="en-US" sz="2800" dirty="0">
                <a:sym typeface="+mn-ea"/>
              </a:rPr>
              <a:t>, cioè la nascita del nuovo </a:t>
            </a:r>
            <a:r>
              <a:rPr lang="it-IT" altLang="en-US" sz="2800" dirty="0" smtClean="0">
                <a:sym typeface="+mn-ea"/>
              </a:rPr>
              <a:t>sole </a:t>
            </a:r>
            <a:r>
              <a:rPr lang="it-IT" altLang="en-US" sz="2800" dirty="0">
                <a:sym typeface="+mn-ea"/>
              </a:rPr>
              <a:t>che dopo la notte più lunga dell'anno </a:t>
            </a:r>
            <a:r>
              <a:rPr lang="it-IT" altLang="en-US" sz="2800" dirty="0" smtClean="0">
                <a:sym typeface="+mn-ea"/>
              </a:rPr>
              <a:t>riprendeva </a:t>
            </a:r>
            <a:r>
              <a:rPr lang="it-IT" altLang="en-US" sz="2800" dirty="0">
                <a:sym typeface="+mn-ea"/>
              </a:rPr>
              <a:t>nuovo vigore. </a:t>
            </a:r>
            <a:endParaRPr lang="it-IT" altLang="en-US" sz="2800" dirty="0"/>
          </a:p>
          <a:p>
            <a:pPr algn="just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483870"/>
            <a:ext cx="3028315" cy="289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51530" t="17267"/>
          <a:stretch>
            <a:fillRect/>
          </a:stretch>
        </p:blipFill>
        <p:spPr>
          <a:xfrm>
            <a:off x="2498725" y="3025775"/>
            <a:ext cx="3353435" cy="3220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" y="3648710"/>
            <a:ext cx="2682875" cy="1974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7094" y="1558607"/>
            <a:ext cx="9265285" cy="4351655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en-US" sz="3200" dirty="0">
                <a:sym typeface="+mn-ea"/>
              </a:rPr>
              <a:t>Da quella </a:t>
            </a:r>
            <a:r>
              <a:rPr lang="it-IT" altLang="en-US" sz="3200" dirty="0" smtClean="0">
                <a:sym typeface="+mn-ea"/>
              </a:rPr>
              <a:t>data  infatti, che </a:t>
            </a:r>
            <a:r>
              <a:rPr lang="it-IT" altLang="en-US" sz="3200" dirty="0">
                <a:sym typeface="+mn-ea"/>
              </a:rPr>
              <a:t>giunge </a:t>
            </a:r>
            <a:r>
              <a:rPr lang="it-IT" altLang="en-US" sz="3200" dirty="0" smtClean="0">
                <a:sym typeface="+mn-ea"/>
              </a:rPr>
              <a:t>quattro </a:t>
            </a:r>
            <a:r>
              <a:rPr lang="it-IT" altLang="en-US" sz="3200" dirty="0">
                <a:sym typeface="+mn-ea"/>
              </a:rPr>
              <a:t>giorni dopo il </a:t>
            </a:r>
            <a:r>
              <a:rPr lang="it-IT" altLang="en-US" sz="3200" dirty="0" smtClean="0">
                <a:sym typeface="+mn-ea"/>
              </a:rPr>
              <a:t>solstizio d'inverno( il giorno  </a:t>
            </a:r>
            <a:r>
              <a:rPr lang="it-IT" altLang="en-US" sz="3200" dirty="0">
                <a:sym typeface="+mn-ea"/>
              </a:rPr>
              <a:t>più buio </a:t>
            </a:r>
            <a:r>
              <a:rPr lang="it-IT" altLang="en-US" sz="3200" dirty="0" smtClean="0">
                <a:sym typeface="+mn-ea"/>
              </a:rPr>
              <a:t>dell'anno) </a:t>
            </a:r>
            <a:r>
              <a:rPr lang="it-IT" altLang="en-US" sz="3200" dirty="0">
                <a:sym typeface="+mn-ea"/>
              </a:rPr>
              <a:t>,</a:t>
            </a:r>
            <a:r>
              <a:rPr lang="it-IT" altLang="en-US" sz="3200" dirty="0" smtClean="0">
                <a:sym typeface="+mn-ea"/>
              </a:rPr>
              <a:t> </a:t>
            </a:r>
            <a:r>
              <a:rPr lang="it-IT" altLang="en-US" sz="3200" dirty="0">
                <a:sym typeface="+mn-ea"/>
              </a:rPr>
              <a:t>le ore del giorno vanno aumentando sempre di </a:t>
            </a:r>
            <a:r>
              <a:rPr lang="it-IT" altLang="en-US" sz="3200" dirty="0" smtClean="0">
                <a:sym typeface="+mn-ea"/>
              </a:rPr>
              <a:t>più </a:t>
            </a:r>
            <a:r>
              <a:rPr lang="it-IT" altLang="en-US" sz="3200" dirty="0">
                <a:sym typeface="+mn-ea"/>
              </a:rPr>
              <a:t>:</a:t>
            </a:r>
            <a:r>
              <a:rPr lang="it-IT" altLang="en-US" sz="3200" dirty="0" smtClean="0">
                <a:sym typeface="+mn-ea"/>
              </a:rPr>
              <a:t> </a:t>
            </a:r>
            <a:r>
              <a:rPr lang="it-IT" altLang="en-US" sz="3200" dirty="0">
                <a:sym typeface="+mn-ea"/>
              </a:rPr>
              <a:t>per i Romani </a:t>
            </a:r>
            <a:r>
              <a:rPr lang="it-IT" altLang="en-US" sz="3200" dirty="0" smtClean="0">
                <a:sym typeface="+mn-ea"/>
              </a:rPr>
              <a:t>era  </a:t>
            </a:r>
            <a:r>
              <a:rPr lang="it-IT" altLang="en-US" sz="3200" dirty="0">
                <a:sym typeface="+mn-ea"/>
              </a:rPr>
              <a:t>la </a:t>
            </a:r>
            <a:r>
              <a:rPr lang="it-IT" altLang="en-US" sz="3200" b="1" dirty="0">
                <a:solidFill>
                  <a:srgbClr val="C00000"/>
                </a:solidFill>
                <a:sym typeface="+mn-ea"/>
              </a:rPr>
              <a:t>vittoria della luce sulle tenebre</a:t>
            </a:r>
            <a:r>
              <a:rPr lang="it-IT" altLang="en-US" sz="3200" dirty="0">
                <a:sym typeface="+mn-ea"/>
              </a:rPr>
              <a:t>.</a:t>
            </a:r>
            <a:endParaRPr lang="it-IT" altLang="en-US" sz="3200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7025" t="19317" r="54113" b="41171"/>
          <a:stretch>
            <a:fillRect/>
          </a:stretch>
        </p:blipFill>
        <p:spPr>
          <a:xfrm>
            <a:off x="4004310" y="3754120"/>
            <a:ext cx="4510405" cy="2580005"/>
          </a:xfrm>
          <a:prstGeom prst="rect">
            <a:avLst/>
          </a:prstGeom>
        </p:spPr>
      </p:pic>
      <p:pic>
        <p:nvPicPr>
          <p:cNvPr id="32" name="Content Placeholder 31" descr="xmas_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93135" y="-874395"/>
            <a:ext cx="5532755" cy="30149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195" y="777875"/>
            <a:ext cx="10087610" cy="4351655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en-US" sz="3200" dirty="0"/>
              <a:t>I </a:t>
            </a:r>
            <a:r>
              <a:rPr lang="it-IT" altLang="en-US" sz="3200" dirty="0" smtClean="0"/>
              <a:t>Cristiani perciò </a:t>
            </a:r>
            <a:r>
              <a:rPr lang="it-IT" altLang="en-US" sz="3200" dirty="0"/>
              <a:t>mantennero la </a:t>
            </a:r>
            <a:r>
              <a:rPr lang="it-IT" altLang="en-US" sz="3200" dirty="0" smtClean="0"/>
              <a:t>data, </a:t>
            </a:r>
            <a:r>
              <a:rPr lang="it-IT" altLang="en-US" sz="3200" dirty="0"/>
              <a:t>ma cambiarono il </a:t>
            </a:r>
            <a:r>
              <a:rPr lang="it-IT" altLang="en-US" sz="3200" dirty="0" smtClean="0"/>
              <a:t>significato </a:t>
            </a:r>
            <a:r>
              <a:rPr lang="it-IT" altLang="en-US" sz="3200" dirty="0"/>
              <a:t>facendola diventare la celebrazione della nascita di </a:t>
            </a:r>
            <a:r>
              <a:rPr lang="it-IT" altLang="en-US" sz="3200" dirty="0" smtClean="0"/>
              <a:t>Gesù. </a:t>
            </a:r>
            <a:r>
              <a:rPr lang="it-IT" altLang="en-US" sz="3200" dirty="0"/>
              <a:t>P</a:t>
            </a:r>
            <a:r>
              <a:rPr lang="it-IT" altLang="en-US" sz="3200" dirty="0" smtClean="0"/>
              <a:t>er </a:t>
            </a:r>
            <a:r>
              <a:rPr lang="it-IT" altLang="en-US" sz="3200" dirty="0"/>
              <a:t>i Cristiani</a:t>
            </a:r>
            <a:r>
              <a:rPr lang="it-IT" altLang="en-US" sz="3200" b="1" dirty="0">
                <a:solidFill>
                  <a:srgbClr val="C00000"/>
                </a:solidFill>
              </a:rPr>
              <a:t> Gesù è il vero </a:t>
            </a:r>
            <a:r>
              <a:rPr lang="it-IT" altLang="en-US" sz="3200" b="1" dirty="0" smtClean="0">
                <a:solidFill>
                  <a:srgbClr val="C00000"/>
                </a:solidFill>
              </a:rPr>
              <a:t>sole, la luce venuta ad illuminare il cuore di tutti gli uomini. </a:t>
            </a:r>
            <a:r>
              <a:rPr lang="it-IT" altLang="en-US" sz="3200" dirty="0" smtClean="0">
                <a:sym typeface="+mn-ea"/>
              </a:rPr>
              <a:t>Così </a:t>
            </a:r>
            <a:r>
              <a:rPr lang="it-IT" altLang="en-US" sz="3200" dirty="0">
                <a:sym typeface="+mn-ea"/>
              </a:rPr>
              <a:t>il </a:t>
            </a:r>
            <a:r>
              <a:rPr lang="it-IT" altLang="en-US" sz="3200" b="1" dirty="0">
                <a:solidFill>
                  <a:srgbClr val="C00000"/>
                </a:solidFill>
                <a:sym typeface="+mn-ea"/>
              </a:rPr>
              <a:t>25 </a:t>
            </a:r>
            <a:r>
              <a:rPr lang="it-IT" altLang="en-US" sz="3200" b="1" dirty="0" smtClean="0">
                <a:solidFill>
                  <a:srgbClr val="C00000"/>
                </a:solidFill>
                <a:sym typeface="+mn-ea"/>
              </a:rPr>
              <a:t>Dicembre</a:t>
            </a:r>
            <a:r>
              <a:rPr lang="it-IT" altLang="en-US" sz="3200" dirty="0" smtClean="0">
                <a:sym typeface="+mn-ea"/>
              </a:rPr>
              <a:t> </a:t>
            </a:r>
            <a:r>
              <a:rPr lang="it-IT" altLang="en-US" sz="3200" dirty="0">
                <a:sym typeface="+mn-ea"/>
              </a:rPr>
              <a:t>in </a:t>
            </a:r>
            <a:r>
              <a:rPr lang="it-IT" altLang="en-US" sz="3200" dirty="0" smtClean="0">
                <a:sym typeface="+mn-ea"/>
              </a:rPr>
              <a:t>occidente </a:t>
            </a:r>
            <a:r>
              <a:rPr lang="it-IT" altLang="en-US" sz="3200" dirty="0">
                <a:sym typeface="+mn-ea"/>
              </a:rPr>
              <a:t>diventò il </a:t>
            </a:r>
            <a:r>
              <a:rPr lang="it-IT" altLang="en-US" sz="3200" b="1" dirty="0">
                <a:solidFill>
                  <a:srgbClr val="C00000"/>
                </a:solidFill>
                <a:sym typeface="+mn-ea"/>
              </a:rPr>
              <a:t>Natale</a:t>
            </a:r>
            <a:r>
              <a:rPr lang="it-IT" altLang="en-US" sz="3200" dirty="0">
                <a:sym typeface="+mn-ea"/>
              </a:rPr>
              <a:t> di Gesù.</a:t>
            </a:r>
            <a:endParaRPr lang="it-IT" altLang="en-US" sz="3200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6006" b="2002"/>
          <a:stretch>
            <a:fillRect/>
          </a:stretch>
        </p:blipFill>
        <p:spPr>
          <a:xfrm>
            <a:off x="6611844" y="3379059"/>
            <a:ext cx="2630805" cy="2701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b="8140"/>
          <a:stretch>
            <a:fillRect/>
          </a:stretch>
        </p:blipFill>
        <p:spPr>
          <a:xfrm>
            <a:off x="2846705" y="3275965"/>
            <a:ext cx="3437255" cy="3161665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960" y="375285"/>
            <a:ext cx="5598160" cy="132588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LA FESTA DEL NATALE</a:t>
            </a:r>
            <a:r>
              <a:rPr lang="it-IT" dirty="0" smtClean="0">
                <a:latin typeface="Britannic Bold" panose="020B0903060703020204" charset="0"/>
                <a:cs typeface="Britannic Bold" panose="020B0903060703020204" charset="0"/>
              </a:rPr>
              <a:t> </a:t>
            </a:r>
            <a:endParaRPr lang="it-IT" dirty="0">
              <a:latin typeface="Britannic Bold" panose="020B0903060703020204" charset="0"/>
              <a:cs typeface="Britannic Bold" panose="020B090306070302020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" y="1853540"/>
            <a:ext cx="5210605" cy="3445946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7120" y="1630045"/>
            <a:ext cx="5324475" cy="43516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700" dirty="0" smtClean="0"/>
              <a:t>Con la sua nascita ,</a:t>
            </a:r>
            <a:r>
              <a:rPr lang="it-IT" sz="2700" b="1" dirty="0" smtClean="0">
                <a:solidFill>
                  <a:srgbClr val="C00000"/>
                </a:solidFill>
              </a:rPr>
              <a:t>‘’La luce è venuta nel </a:t>
            </a:r>
            <a:r>
              <a:rPr lang="it-IT" sz="2700" b="1" dirty="0" err="1" smtClean="0">
                <a:solidFill>
                  <a:srgbClr val="C00000"/>
                </a:solidFill>
              </a:rPr>
              <a:t>mondo’</a:t>
            </a:r>
            <a:r>
              <a:rPr lang="it-IT" sz="2700" b="1" dirty="0" smtClean="0">
                <a:solidFill>
                  <a:srgbClr val="C00000"/>
                </a:solidFill>
              </a:rPr>
              <a:t>’</a:t>
            </a:r>
            <a:r>
              <a:rPr lang="it-IT" sz="2700" dirty="0" smtClean="0"/>
              <a:t>,dice l’Evangelista Giovanni nel suo Vangelo. Questa espressione sembra aver ispirato il pittore di questo quadro, che pone al centro della scena il piccolo Gesù, il cui corpo è splendore irradiante che illumina ogni cosa.</a:t>
            </a:r>
          </a:p>
          <a:p>
            <a:pPr marL="0" indent="0" algn="just">
              <a:buNone/>
            </a:pPr>
            <a:r>
              <a:rPr lang="it-IT" sz="2700" dirty="0" smtClean="0"/>
              <a:t>La luce divina, </a:t>
            </a:r>
            <a:r>
              <a:rPr lang="it-IT" sz="2700" dirty="0" err="1" smtClean="0"/>
              <a:t>infatti,si</a:t>
            </a:r>
            <a:r>
              <a:rPr lang="it-IT" sz="2700" dirty="0" smtClean="0"/>
              <a:t> espande e sembra dar vita a tutti i personaggi.</a:t>
            </a:r>
            <a:endParaRPr lang="it-IT" sz="2700" dirty="0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691178" y="5421742"/>
            <a:ext cx="521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Correggio, La notte</a:t>
            </a:r>
            <a:endParaRPr lang="it-IT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1" descr="xmas_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65" y="-659130"/>
            <a:ext cx="5086985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2309495"/>
            <a:ext cx="5202555" cy="14757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C’era una volta un bosco coperto di neve. Quando giunse l’inverno, i taglialegna cominciarono ad abbattere gli alberi e a ricavare i ciocchi di legna da bruciare nei camini. Per primi tagliarono i faggi, poi i castagni e infine i pini e i larici. Uno alla volta, tutte le piante del bosco vennero tagliate, con loro somma gioia: infatti, gli alberi sono felici di trasformarsi in fuoco e calore.</a:t>
            </a:r>
          </a:p>
          <a:p>
            <a:pPr marL="0" indent="0" algn="just">
              <a:buNone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A dicembre, nel bosco era rimasto solo un piccolo abete: era alto come un uomo e il suo tronco era esile e storto.</a:t>
            </a:r>
          </a:p>
          <a:p>
            <a:pPr marL="0" indent="0" algn="just">
              <a:buNone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“Nessuno ti prenderà” gli aveva detto un faggio.</a:t>
            </a:r>
          </a:p>
          <a:p>
            <a:pPr marL="0" indent="0" algn="just">
              <a:buNone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“Sei così piccolo e brutto che nessuno ti vorrà nel suo camino” gli aveva detto un castagno.</a:t>
            </a:r>
          </a:p>
          <a:p>
            <a:pPr marL="0" indent="0" algn="just">
              <a:buNone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“Mi vergogno di essere un tuo parente” gli aveva detto un pino. E infatti, nessun taglialegna si era preso la briga di tagliarlo e di ricavarne dei ciocchi: così, il povero abete era rimasto solo, a piangere nel gelido inverno.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524635" y="1129665"/>
            <a:ext cx="9144000" cy="817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19200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LA LEGGENDA </a:t>
            </a:r>
          </a:p>
          <a:p>
            <a:r>
              <a:rPr lang="it-IT" altLang="en-US" sz="19200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DELL'ALBERO DI NATALE</a:t>
            </a:r>
          </a:p>
        </p:txBody>
      </p:sp>
      <p:sp>
        <p:nvSpPr>
          <p:cNvPr id="8" name="Rectangles 7"/>
          <p:cNvSpPr/>
          <p:nvPr/>
        </p:nvSpPr>
        <p:spPr>
          <a:xfrm>
            <a:off x="107166" y="107315"/>
            <a:ext cx="11978005" cy="6643370"/>
          </a:xfrm>
          <a:prstGeom prst="rect">
            <a:avLst/>
          </a:prstGeom>
          <a:noFill/>
          <a:ln w="2540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60" y="2457450"/>
            <a:ext cx="4808220" cy="3208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s 32"/>
          <p:cNvSpPr/>
          <p:nvPr/>
        </p:nvSpPr>
        <p:spPr>
          <a:xfrm>
            <a:off x="107166" y="107315"/>
            <a:ext cx="11978005" cy="6643370"/>
          </a:xfrm>
          <a:prstGeom prst="rect">
            <a:avLst/>
          </a:prstGeom>
          <a:noFill/>
          <a:ln w="2540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07166" y="383223"/>
            <a:ext cx="1067625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/>
              <a:t>Una </a:t>
            </a:r>
            <a:r>
              <a:rPr lang="en-US" dirty="0" err="1"/>
              <a:t>notte</a:t>
            </a:r>
            <a:r>
              <a:rPr lang="en-US" dirty="0"/>
              <a:t>, un </a:t>
            </a:r>
            <a:r>
              <a:rPr lang="en-US" dirty="0" err="1"/>
              <a:t>angelo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passava</a:t>
            </a:r>
            <a:r>
              <a:rPr lang="en-US" dirty="0"/>
              <a:t> di </a:t>
            </a:r>
            <a:r>
              <a:rPr lang="en-US" dirty="0" err="1"/>
              <a:t>lì</a:t>
            </a:r>
            <a:r>
              <a:rPr lang="en-US" dirty="0"/>
              <a:t> </a:t>
            </a:r>
            <a:r>
              <a:rPr lang="en-US" dirty="0" err="1"/>
              <a:t>udì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pianto</a:t>
            </a:r>
            <a:r>
              <a:rPr lang="en-US" dirty="0"/>
              <a:t> </a:t>
            </a:r>
            <a:r>
              <a:rPr lang="en-US" dirty="0" err="1"/>
              <a:t>dell’abete</a:t>
            </a:r>
            <a:r>
              <a:rPr lang="en-US" dirty="0"/>
              <a:t> e </a:t>
            </a:r>
            <a:r>
              <a:rPr lang="en-US" dirty="0" err="1"/>
              <a:t>decise</a:t>
            </a:r>
            <a:r>
              <a:rPr lang="en-US" dirty="0"/>
              <a:t> di </a:t>
            </a:r>
            <a:r>
              <a:rPr lang="en-US" dirty="0" err="1"/>
              <a:t>mettere</a:t>
            </a:r>
            <a:r>
              <a:rPr lang="en-US" dirty="0"/>
              <a:t> fine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sofferenze</a:t>
            </a:r>
            <a:r>
              <a:rPr lang="en-US" dirty="0"/>
              <a:t> di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povero</a:t>
            </a:r>
            <a:r>
              <a:rPr lang="en-US" dirty="0"/>
              <a:t> </a:t>
            </a:r>
            <a:r>
              <a:rPr lang="en-US" dirty="0" err="1"/>
              <a:t>alberello</a:t>
            </a:r>
            <a:r>
              <a:rPr lang="en-US" dirty="0"/>
              <a:t>. </a:t>
            </a:r>
            <a:r>
              <a:rPr lang="en-US" dirty="0" err="1"/>
              <a:t>Tempestò</a:t>
            </a:r>
            <a:r>
              <a:rPr lang="en-US" dirty="0"/>
              <a:t> </a:t>
            </a:r>
            <a:r>
              <a:rPr lang="en-US" dirty="0" err="1"/>
              <a:t>l’abete</a:t>
            </a:r>
            <a:r>
              <a:rPr lang="en-US" dirty="0"/>
              <a:t> di </a:t>
            </a:r>
            <a:r>
              <a:rPr lang="en-US" dirty="0" err="1"/>
              <a:t>luci</a:t>
            </a:r>
            <a:r>
              <a:rPr lang="en-US" dirty="0"/>
              <a:t> </a:t>
            </a:r>
            <a:r>
              <a:rPr lang="en-US" dirty="0" err="1"/>
              <a:t>scintillanti</a:t>
            </a:r>
            <a:r>
              <a:rPr lang="en-US" dirty="0"/>
              <a:t> e pose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sommità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stella</a:t>
            </a:r>
            <a:r>
              <a:rPr lang="en-US" dirty="0"/>
              <a:t> </a:t>
            </a:r>
            <a:r>
              <a:rPr lang="en-US" dirty="0" err="1"/>
              <a:t>d’oro</a:t>
            </a:r>
            <a:r>
              <a:rPr lang="en-US" dirty="0"/>
              <a:t>, poi lo </a:t>
            </a:r>
            <a:r>
              <a:rPr lang="en-US" dirty="0" err="1"/>
              <a:t>avvolse</a:t>
            </a:r>
            <a:r>
              <a:rPr lang="en-US" dirty="0"/>
              <a:t> in un </a:t>
            </a:r>
            <a:r>
              <a:rPr lang="en-US" dirty="0" err="1"/>
              <a:t>chiarore</a:t>
            </a:r>
            <a:r>
              <a:rPr lang="en-US" dirty="0"/>
              <a:t> </a:t>
            </a:r>
            <a:r>
              <a:rPr lang="en-US" dirty="0" err="1"/>
              <a:t>fatato</a:t>
            </a:r>
            <a:r>
              <a:rPr lang="en-US" dirty="0"/>
              <a:t>. La </a:t>
            </a:r>
            <a:r>
              <a:rPr lang="en-US" dirty="0" err="1"/>
              <a:t>mattina</a:t>
            </a:r>
            <a:r>
              <a:rPr lang="en-US" dirty="0"/>
              <a:t>,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bambini del </a:t>
            </a:r>
            <a:r>
              <a:rPr lang="en-US" dirty="0" err="1"/>
              <a:t>paese</a:t>
            </a:r>
            <a:r>
              <a:rPr lang="en-US" dirty="0"/>
              <a:t> </a:t>
            </a:r>
            <a:r>
              <a:rPr lang="en-US" dirty="0" err="1"/>
              <a:t>uscirono</a:t>
            </a:r>
            <a:r>
              <a:rPr lang="en-US" dirty="0"/>
              <a:t> per </a:t>
            </a:r>
            <a:r>
              <a:rPr lang="en-US" dirty="0" err="1"/>
              <a:t>giocare</a:t>
            </a:r>
            <a:r>
              <a:rPr lang="en-US" dirty="0"/>
              <a:t>, </a:t>
            </a:r>
            <a:r>
              <a:rPr lang="en-US" dirty="0" err="1"/>
              <a:t>videro</a:t>
            </a:r>
            <a:r>
              <a:rPr lang="en-US" dirty="0"/>
              <a:t> da </a:t>
            </a:r>
            <a:r>
              <a:rPr lang="en-US" dirty="0" err="1"/>
              <a:t>lontano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piccolo </a:t>
            </a:r>
            <a:r>
              <a:rPr lang="en-US" dirty="0" err="1"/>
              <a:t>abete</a:t>
            </a:r>
            <a:r>
              <a:rPr lang="en-US" dirty="0"/>
              <a:t> e </a:t>
            </a:r>
            <a:r>
              <a:rPr lang="en-US" dirty="0" err="1"/>
              <a:t>corsero</a:t>
            </a:r>
            <a:r>
              <a:rPr lang="en-US" dirty="0"/>
              <a:t> a </a:t>
            </a:r>
            <a:r>
              <a:rPr lang="en-US" dirty="0" err="1"/>
              <a:t>guardarlo</a:t>
            </a:r>
            <a:r>
              <a:rPr lang="en-US" dirty="0"/>
              <a:t> da </a:t>
            </a:r>
            <a:r>
              <a:rPr lang="en-US" dirty="0" err="1"/>
              <a:t>vicino</a:t>
            </a:r>
            <a:r>
              <a:rPr lang="en-US" dirty="0"/>
              <a:t>.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rimasero</a:t>
            </a:r>
            <a:r>
              <a:rPr lang="en-US" dirty="0"/>
              <a:t> </a:t>
            </a:r>
            <a:r>
              <a:rPr lang="en-US" dirty="0" err="1"/>
              <a:t>incantati</a:t>
            </a:r>
            <a:r>
              <a:rPr lang="en-US" dirty="0"/>
              <a:t> </a:t>
            </a:r>
            <a:r>
              <a:rPr lang="en-US" dirty="0" err="1"/>
              <a:t>dalle</a:t>
            </a:r>
            <a:r>
              <a:rPr lang="en-US" dirty="0"/>
              <a:t> </a:t>
            </a:r>
            <a:r>
              <a:rPr lang="en-US" dirty="0" err="1"/>
              <a:t>luci</a:t>
            </a:r>
            <a:r>
              <a:rPr lang="en-US" dirty="0"/>
              <a:t> di </a:t>
            </a:r>
            <a:r>
              <a:rPr lang="en-US" dirty="0" err="1"/>
              <a:t>quell’albero</a:t>
            </a:r>
            <a:r>
              <a:rPr lang="en-US" dirty="0"/>
              <a:t> al </a:t>
            </a:r>
            <a:r>
              <a:rPr lang="en-US" dirty="0" err="1"/>
              <a:t>punto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taglialegna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misero</a:t>
            </a:r>
            <a:r>
              <a:rPr lang="en-US" dirty="0"/>
              <a:t> a </a:t>
            </a:r>
            <a:r>
              <a:rPr lang="en-US" dirty="0" err="1"/>
              <a:t>scavare</a:t>
            </a:r>
            <a:r>
              <a:rPr lang="en-US" dirty="0"/>
              <a:t> e, con </a:t>
            </a:r>
            <a:r>
              <a:rPr lang="en-US" dirty="0" err="1"/>
              <a:t>molta</a:t>
            </a:r>
            <a:r>
              <a:rPr lang="en-US" dirty="0"/>
              <a:t> </a:t>
            </a:r>
            <a:r>
              <a:rPr lang="en-US" dirty="0" err="1"/>
              <a:t>attenzione</a:t>
            </a:r>
            <a:r>
              <a:rPr lang="en-US" dirty="0"/>
              <a:t>, lo </a:t>
            </a:r>
            <a:r>
              <a:rPr lang="en-US" dirty="0" err="1"/>
              <a:t>portarono</a:t>
            </a:r>
            <a:r>
              <a:rPr lang="en-US" dirty="0"/>
              <a:t> via con </a:t>
            </a:r>
            <a:r>
              <a:rPr lang="en-US" dirty="0" err="1"/>
              <a:t>tanto</a:t>
            </a:r>
            <a:r>
              <a:rPr lang="en-US" dirty="0"/>
              <a:t> di </a:t>
            </a:r>
            <a:r>
              <a:rPr lang="en-US" dirty="0" err="1"/>
              <a:t>radici</a:t>
            </a:r>
            <a:r>
              <a:rPr lang="en-US" dirty="0"/>
              <a:t>. Lo </a:t>
            </a:r>
            <a:r>
              <a:rPr lang="en-US" dirty="0" err="1"/>
              <a:t>piantarono</a:t>
            </a:r>
            <a:r>
              <a:rPr lang="en-US" dirty="0"/>
              <a:t> in un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vaso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piazza del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paesino</a:t>
            </a:r>
            <a:r>
              <a:rPr lang="en-US" dirty="0"/>
              <a:t>,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potessero</a:t>
            </a:r>
            <a:r>
              <a:rPr lang="en-US" dirty="0"/>
              <a:t> </a:t>
            </a:r>
            <a:r>
              <a:rPr lang="en-US" dirty="0" err="1"/>
              <a:t>ammirare</a:t>
            </a:r>
            <a:r>
              <a:rPr lang="en-US" dirty="0"/>
              <a:t> le sue </a:t>
            </a:r>
            <a:r>
              <a:rPr lang="en-US" dirty="0" err="1"/>
              <a:t>decorazioni</a:t>
            </a:r>
            <a:r>
              <a:rPr lang="en-US" dirty="0"/>
              <a:t> </a:t>
            </a:r>
            <a:r>
              <a:rPr lang="en-US" dirty="0" err="1"/>
              <a:t>luminose</a:t>
            </a:r>
            <a:r>
              <a:rPr lang="en-US" dirty="0"/>
              <a:t>. E </a:t>
            </a:r>
            <a:r>
              <a:rPr lang="en-US" dirty="0" err="1"/>
              <a:t>così</a:t>
            </a:r>
            <a:r>
              <a:rPr lang="en-US" dirty="0"/>
              <a:t>, </a:t>
            </a:r>
            <a:r>
              <a:rPr lang="en-US" dirty="0" err="1"/>
              <a:t>quell’abete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era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</a:t>
            </a:r>
            <a:r>
              <a:rPr lang="en-US" dirty="0" err="1"/>
              <a:t>bistrattato</a:t>
            </a:r>
            <a:r>
              <a:rPr lang="en-US" dirty="0"/>
              <a:t> </a:t>
            </a:r>
            <a:r>
              <a:rPr lang="en-US" dirty="0" err="1"/>
              <a:t>ebbe</a:t>
            </a:r>
            <a:r>
              <a:rPr lang="en-US" dirty="0"/>
              <a:t> </a:t>
            </a:r>
            <a:r>
              <a:rPr lang="en-US" dirty="0" err="1"/>
              <a:t>l’onore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di </a:t>
            </a:r>
            <a:r>
              <a:rPr lang="en-US" dirty="0" err="1"/>
              <a:t>tutti</a:t>
            </a:r>
            <a:r>
              <a:rPr lang="en-US" dirty="0"/>
              <a:t>: </a:t>
            </a:r>
            <a:r>
              <a:rPr lang="en-US" dirty="0" err="1"/>
              <a:t>portò</a:t>
            </a:r>
            <a:r>
              <a:rPr lang="en-US" dirty="0"/>
              <a:t> la </a:t>
            </a:r>
            <a:r>
              <a:rPr lang="en-US" dirty="0" err="1"/>
              <a:t>luce</a:t>
            </a:r>
            <a:r>
              <a:rPr lang="en-US" dirty="0"/>
              <a:t> e la </a:t>
            </a:r>
            <a:r>
              <a:rPr lang="en-US" dirty="0" err="1"/>
              <a:t>gioia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uomini</a:t>
            </a:r>
            <a:r>
              <a:rPr lang="en-US" dirty="0"/>
              <a:t>.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Era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nato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l’albero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 di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Natale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91" y="3083719"/>
            <a:ext cx="4536440" cy="342773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54401" y="3165790"/>
            <a:ext cx="4666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Rispondi alle domande sul quaderno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54401" y="3905359"/>
            <a:ext cx="57503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 </a:t>
            </a:r>
            <a:r>
              <a:rPr lang="it-IT" sz="2000" dirty="0" smtClean="0"/>
              <a:t>Cosa succede nel bosco quando arriva l’inverno?</a:t>
            </a:r>
          </a:p>
          <a:p>
            <a:r>
              <a:rPr lang="it-IT" sz="2000" dirty="0" smtClean="0"/>
              <a:t>. Qual è lo stato d’animo degli alberi?</a:t>
            </a:r>
          </a:p>
          <a:p>
            <a:r>
              <a:rPr lang="it-IT" sz="2000" dirty="0" smtClean="0"/>
              <a:t>. Chi è rimasto nel bosco?</a:t>
            </a:r>
          </a:p>
          <a:p>
            <a:r>
              <a:rPr lang="it-IT" sz="2000" dirty="0" smtClean="0"/>
              <a:t>. Perché?</a:t>
            </a:r>
          </a:p>
          <a:p>
            <a:r>
              <a:rPr lang="it-IT" sz="2000" dirty="0" smtClean="0"/>
              <a:t>. Cosa succede una notte?</a:t>
            </a:r>
          </a:p>
          <a:p>
            <a:r>
              <a:rPr lang="it-IT" sz="2000" dirty="0" smtClean="0"/>
              <a:t>. Cosa fecero i taglialegna?</a:t>
            </a:r>
          </a:p>
          <a:p>
            <a:r>
              <a:rPr lang="it-IT" sz="2000" dirty="0" smtClean="0"/>
              <a:t>. Come fu chiamato l’abete?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BXOlx8N6d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944" y="1190297"/>
            <a:ext cx="6684580" cy="561252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6023" y="0"/>
            <a:ext cx="4188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/>
              <a:t>watch?v</a:t>
            </a:r>
            <a:r>
              <a:rPr lang="it-IT" sz="3200" dirty="0"/>
              <a:t>=5BXOlx8N6dM</a:t>
            </a:r>
          </a:p>
        </p:txBody>
      </p:sp>
      <p:sp>
        <p:nvSpPr>
          <p:cNvPr id="7" name="Stella a 5 punte 6"/>
          <p:cNvSpPr/>
          <p:nvPr/>
        </p:nvSpPr>
        <p:spPr>
          <a:xfrm rot="10800000" flipV="1">
            <a:off x="8205953" y="2159873"/>
            <a:ext cx="3712780" cy="3673369"/>
          </a:xfrm>
          <a:prstGeom prst="star5">
            <a:avLst>
              <a:gd name="adj" fmla="val 2462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CLICCA SUL VIDEO 2 VOLTE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1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751</Words>
  <Application>Microsoft Office PowerPoint</Application>
  <PresentationFormat>Widescreen</PresentationFormat>
  <Paragraphs>42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Britannic Bold</vt:lpstr>
      <vt:lpstr>Calibri</vt:lpstr>
      <vt:lpstr>Calibri Light</vt:lpstr>
      <vt:lpstr>Times New Roman</vt:lpstr>
      <vt:lpstr>Office Theme</vt:lpstr>
      <vt:lpstr>Natale - Il giorno del Sole invincibile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FESTA DEL NATALE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natività del soe invincibile</dc:title>
  <dc:creator>Ospite</dc:creator>
  <cp:lastModifiedBy>Account Microsoft</cp:lastModifiedBy>
  <cp:revision>24</cp:revision>
  <dcterms:created xsi:type="dcterms:W3CDTF">2020-12-09T16:14:00Z</dcterms:created>
  <dcterms:modified xsi:type="dcterms:W3CDTF">2020-12-13T16:35:24Z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