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831"/>
    <a:srgbClr val="E86464"/>
    <a:srgbClr val="183B7B"/>
    <a:srgbClr val="047BC5"/>
    <a:srgbClr val="EBD762"/>
    <a:srgbClr val="FAE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093" b="570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925" y="3863975"/>
            <a:ext cx="9144000" cy="671195"/>
          </a:xfrm>
        </p:spPr>
        <p:txBody>
          <a:bodyPr>
            <a:normAutofit/>
          </a:bodyPr>
          <a:lstStyle/>
          <a:p>
            <a:r>
              <a:rPr lang="it-IT" altLang="en-US" sz="4000" dirty="0">
                <a:solidFill>
                  <a:srgbClr val="EBD76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anose="020B0903060703020204" charset="0"/>
                <a:cs typeface="Britannic Bold" panose="020B0903060703020204" charset="0"/>
              </a:rPr>
              <a:t>Natale - Il giorno del Sole invincibile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70685" y="282702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BD76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Gesù nella storia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99335" y="3785235"/>
            <a:ext cx="7994015" cy="0"/>
          </a:xfrm>
          <a:prstGeom prst="line">
            <a:avLst/>
          </a:prstGeom>
          <a:ln w="19050">
            <a:solidFill>
              <a:srgbClr val="EBD7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2190" y="-782955"/>
            <a:ext cx="5086985" cy="2771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21556" r="23778" b="22000"/>
          <a:stretch>
            <a:fillRect/>
          </a:stretch>
        </p:blipFill>
        <p:spPr>
          <a:xfrm>
            <a:off x="4149090" y="3830955"/>
            <a:ext cx="3323590" cy="12306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928360" y="5803265"/>
            <a:ext cx="19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0</a:t>
            </a:r>
          </a:p>
        </p:txBody>
      </p:sp>
      <p:sp>
        <p:nvSpPr>
          <p:cNvPr id="3" name="Left Arrow 2"/>
          <p:cNvSpPr/>
          <p:nvPr/>
        </p:nvSpPr>
        <p:spPr>
          <a:xfrm>
            <a:off x="1627505" y="5199380"/>
            <a:ext cx="4468495" cy="5080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5174615"/>
            <a:ext cx="0" cy="473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Arrow 20"/>
          <p:cNvSpPr/>
          <p:nvPr/>
        </p:nvSpPr>
        <p:spPr>
          <a:xfrm rot="10800000">
            <a:off x="6096000" y="5199380"/>
            <a:ext cx="4468495" cy="508000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8879840" y="5707380"/>
            <a:ext cx="1320165" cy="337185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00B0F0"/>
                </a:solidFill>
              </a:rPr>
              <a:t>DOPO CRISTO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2023110" y="5707380"/>
            <a:ext cx="1461770" cy="33718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rgbClr val="C00000"/>
                </a:solidFill>
              </a:rPr>
              <a:t>AVANTI CRISTO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476875" y="6090285"/>
            <a:ext cx="124904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ANNO ZERO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02311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a.C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733280" y="6125845"/>
            <a:ext cx="466725" cy="33718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it-IT" altLang="en-US" sz="1600">
                <a:solidFill>
                  <a:schemeClr val="tx1"/>
                </a:solidFill>
              </a:rPr>
              <a:t>d.C</a:t>
            </a:r>
          </a:p>
        </p:txBody>
      </p:sp>
      <p:sp>
        <p:nvSpPr>
          <p:cNvPr id="5" name="Freeform 4"/>
          <p:cNvSpPr/>
          <p:nvPr/>
        </p:nvSpPr>
        <p:spPr>
          <a:xfrm>
            <a:off x="5811520" y="3662680"/>
            <a:ext cx="1010920" cy="243840"/>
          </a:xfrm>
          <a:custGeom>
            <a:avLst/>
            <a:gdLst>
              <a:gd name="connisteX0" fmla="*/ 33020 w 1010920"/>
              <a:gd name="connsiteY0" fmla="*/ 139700 h 243840"/>
              <a:gd name="connisteX1" fmla="*/ 68580 w 1010920"/>
              <a:gd name="connsiteY1" fmla="*/ 205740 h 243840"/>
              <a:gd name="connisteX2" fmla="*/ 139700 w 1010920"/>
              <a:gd name="connsiteY2" fmla="*/ 243840 h 243840"/>
              <a:gd name="connisteX3" fmla="*/ 208280 w 1010920"/>
              <a:gd name="connsiteY3" fmla="*/ 228600 h 243840"/>
              <a:gd name="connisteX4" fmla="*/ 274320 w 1010920"/>
              <a:gd name="connsiteY4" fmla="*/ 223520 h 243840"/>
              <a:gd name="connisteX5" fmla="*/ 340360 w 1010920"/>
              <a:gd name="connsiteY5" fmla="*/ 233680 h 243840"/>
              <a:gd name="connisteX6" fmla="*/ 408940 w 1010920"/>
              <a:gd name="connsiteY6" fmla="*/ 233680 h 243840"/>
              <a:gd name="connisteX7" fmla="*/ 477520 w 1010920"/>
              <a:gd name="connsiteY7" fmla="*/ 238760 h 243840"/>
              <a:gd name="connisteX8" fmla="*/ 543560 w 1010920"/>
              <a:gd name="connsiteY8" fmla="*/ 241300 h 243840"/>
              <a:gd name="connisteX9" fmla="*/ 609600 w 1010920"/>
              <a:gd name="connsiteY9" fmla="*/ 241300 h 243840"/>
              <a:gd name="connisteX10" fmla="*/ 675640 w 1010920"/>
              <a:gd name="connsiteY10" fmla="*/ 241300 h 243840"/>
              <a:gd name="connisteX11" fmla="*/ 744220 w 1010920"/>
              <a:gd name="connsiteY11" fmla="*/ 243840 h 243840"/>
              <a:gd name="connisteX12" fmla="*/ 812800 w 1010920"/>
              <a:gd name="connsiteY12" fmla="*/ 243840 h 243840"/>
              <a:gd name="connisteX13" fmla="*/ 878840 w 1010920"/>
              <a:gd name="connsiteY13" fmla="*/ 231140 h 243840"/>
              <a:gd name="connisteX14" fmla="*/ 944880 w 1010920"/>
              <a:gd name="connsiteY14" fmla="*/ 220980 h 243840"/>
              <a:gd name="connisteX15" fmla="*/ 1010920 w 1010920"/>
              <a:gd name="connsiteY15" fmla="*/ 157480 h 243840"/>
              <a:gd name="connisteX16" fmla="*/ 955040 w 1010920"/>
              <a:gd name="connsiteY16" fmla="*/ 91440 h 243840"/>
              <a:gd name="connisteX17" fmla="*/ 886460 w 1010920"/>
              <a:gd name="connsiteY17" fmla="*/ 73660 h 243840"/>
              <a:gd name="connisteX18" fmla="*/ 820420 w 1010920"/>
              <a:gd name="connsiteY18" fmla="*/ 58420 h 243840"/>
              <a:gd name="connisteX19" fmla="*/ 749300 w 1010920"/>
              <a:gd name="connsiteY19" fmla="*/ 45720 h 243840"/>
              <a:gd name="connisteX20" fmla="*/ 678180 w 1010920"/>
              <a:gd name="connsiteY20" fmla="*/ 30480 h 243840"/>
              <a:gd name="connisteX21" fmla="*/ 604520 w 1010920"/>
              <a:gd name="connsiteY21" fmla="*/ 20320 h 243840"/>
              <a:gd name="connisteX22" fmla="*/ 530860 w 1010920"/>
              <a:gd name="connsiteY22" fmla="*/ 12700 h 243840"/>
              <a:gd name="connisteX23" fmla="*/ 459740 w 1010920"/>
              <a:gd name="connsiteY23" fmla="*/ 10160 h 243840"/>
              <a:gd name="connisteX24" fmla="*/ 393700 w 1010920"/>
              <a:gd name="connsiteY24" fmla="*/ 5080 h 243840"/>
              <a:gd name="connisteX25" fmla="*/ 322580 w 1010920"/>
              <a:gd name="connsiteY25" fmla="*/ 2540 h 243840"/>
              <a:gd name="connisteX26" fmla="*/ 251460 w 1010920"/>
              <a:gd name="connsiteY26" fmla="*/ 2540 h 243840"/>
              <a:gd name="connisteX27" fmla="*/ 182880 w 1010920"/>
              <a:gd name="connsiteY27" fmla="*/ 0 h 243840"/>
              <a:gd name="connisteX28" fmla="*/ 116840 w 1010920"/>
              <a:gd name="connsiteY28" fmla="*/ 2540 h 243840"/>
              <a:gd name="connisteX29" fmla="*/ 50800 w 1010920"/>
              <a:gd name="connsiteY29" fmla="*/ 17780 h 243840"/>
              <a:gd name="connisteX30" fmla="*/ 0 w 1010920"/>
              <a:gd name="connsiteY30" fmla="*/ 83820 h 243840"/>
              <a:gd name="connisteX31" fmla="*/ 33020 w 1010920"/>
              <a:gd name="connsiteY31" fmla="*/ 139700 h 2438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1010920" h="243840">
                <a:moveTo>
                  <a:pt x="33020" y="139700"/>
                </a:moveTo>
                <a:lnTo>
                  <a:pt x="68580" y="205740"/>
                </a:lnTo>
                <a:lnTo>
                  <a:pt x="139700" y="243840"/>
                </a:lnTo>
                <a:lnTo>
                  <a:pt x="208280" y="228600"/>
                </a:lnTo>
                <a:lnTo>
                  <a:pt x="274320" y="223520"/>
                </a:lnTo>
                <a:lnTo>
                  <a:pt x="340360" y="233680"/>
                </a:lnTo>
                <a:lnTo>
                  <a:pt x="408940" y="233680"/>
                </a:lnTo>
                <a:lnTo>
                  <a:pt x="477520" y="238760"/>
                </a:lnTo>
                <a:lnTo>
                  <a:pt x="543560" y="241300"/>
                </a:lnTo>
                <a:lnTo>
                  <a:pt x="609600" y="241300"/>
                </a:lnTo>
                <a:lnTo>
                  <a:pt x="675640" y="241300"/>
                </a:lnTo>
                <a:lnTo>
                  <a:pt x="744220" y="243840"/>
                </a:lnTo>
                <a:lnTo>
                  <a:pt x="812800" y="243840"/>
                </a:lnTo>
                <a:lnTo>
                  <a:pt x="878840" y="231140"/>
                </a:lnTo>
                <a:lnTo>
                  <a:pt x="944880" y="220980"/>
                </a:lnTo>
                <a:lnTo>
                  <a:pt x="1010920" y="157480"/>
                </a:lnTo>
                <a:lnTo>
                  <a:pt x="955040" y="91440"/>
                </a:lnTo>
                <a:lnTo>
                  <a:pt x="886460" y="73660"/>
                </a:lnTo>
                <a:lnTo>
                  <a:pt x="820420" y="58420"/>
                </a:lnTo>
                <a:lnTo>
                  <a:pt x="749300" y="45720"/>
                </a:lnTo>
                <a:lnTo>
                  <a:pt x="678180" y="30480"/>
                </a:lnTo>
                <a:lnTo>
                  <a:pt x="604520" y="20320"/>
                </a:lnTo>
                <a:lnTo>
                  <a:pt x="530860" y="12700"/>
                </a:lnTo>
                <a:lnTo>
                  <a:pt x="459740" y="10160"/>
                </a:lnTo>
                <a:lnTo>
                  <a:pt x="393700" y="5080"/>
                </a:lnTo>
                <a:lnTo>
                  <a:pt x="322580" y="2540"/>
                </a:lnTo>
                <a:lnTo>
                  <a:pt x="251460" y="2540"/>
                </a:lnTo>
                <a:lnTo>
                  <a:pt x="182880" y="0"/>
                </a:lnTo>
                <a:lnTo>
                  <a:pt x="116840" y="2540"/>
                </a:lnTo>
                <a:lnTo>
                  <a:pt x="50800" y="17780"/>
                </a:lnTo>
                <a:lnTo>
                  <a:pt x="0" y="83820"/>
                </a:lnTo>
                <a:lnTo>
                  <a:pt x="33020" y="139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1442085" y="1092200"/>
            <a:ext cx="883412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Con il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2800" dirty="0">
                <a:sym typeface="+mn-ea"/>
              </a:rPr>
              <a:t> si celebra la nascita del figlio di Dio: Gesù Cristo che si fece uomo. La nascita di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 Gesù</a:t>
            </a:r>
            <a:r>
              <a:rPr lang="it-IT" altLang="en-US" sz="2800" dirty="0">
                <a:sym typeface="+mn-ea"/>
              </a:rPr>
              <a:t>  è importante, non solo dal  punto di vista </a:t>
            </a:r>
            <a:r>
              <a:rPr lang="it-IT" altLang="en-US" sz="2800" i="1" dirty="0">
                <a:sym typeface="+mn-ea"/>
              </a:rPr>
              <a:t>religioso</a:t>
            </a:r>
            <a:r>
              <a:rPr lang="it-IT" altLang="en-US" sz="2800" dirty="0">
                <a:sym typeface="+mn-ea"/>
              </a:rPr>
              <a:t>, ma anche </a:t>
            </a:r>
            <a:r>
              <a:rPr lang="it-IT" altLang="en-US" sz="2800" i="1" dirty="0">
                <a:sym typeface="+mn-ea"/>
              </a:rPr>
              <a:t>storico.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it-IT" altLang="en-US" sz="2800" dirty="0">
                <a:sym typeface="+mn-ea"/>
              </a:rPr>
              <a:t>Per collocare nel tempo qualunque evento, si iniziano a contare gli anni dalla sua nascita.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prima</a:t>
            </a:r>
            <a:r>
              <a:rPr lang="it-IT" altLang="en-US" sz="2800" dirty="0">
                <a:sym typeface="+mn-ea"/>
              </a:rPr>
              <a:t> o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dopo Cristo. </a:t>
            </a:r>
            <a:endParaRPr lang="it-IT" altLang="en-US" sz="2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2190" y="864870"/>
            <a:ext cx="5861050" cy="1974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altLang="en-US" dirty="0"/>
              <a:t>Nei </a:t>
            </a:r>
            <a:r>
              <a:rPr lang="it-IT" altLang="en-US" b="1" dirty="0">
                <a:solidFill>
                  <a:srgbClr val="C00000"/>
                </a:solidFill>
              </a:rPr>
              <a:t>vangeli</a:t>
            </a:r>
            <a:r>
              <a:rPr lang="it-IT" altLang="en-US" dirty="0"/>
              <a:t> però non si hanno indicazioni per conoscere la data di nascita di Gesù, nemmeno  il mese o la   stagione. E' a partire dal 300 d.C. che la Chiesa scelse come data il </a:t>
            </a:r>
            <a:r>
              <a:rPr lang="it-IT" altLang="en-US" b="1" dirty="0">
                <a:solidFill>
                  <a:srgbClr val="C00000"/>
                </a:solidFill>
              </a:rPr>
              <a:t>25 Dicembre. </a:t>
            </a:r>
            <a:endParaRPr lang="it-IT" altLang="en-US" dirty="0"/>
          </a:p>
          <a:p>
            <a:pPr marL="0" indent="0" algn="just">
              <a:buNone/>
            </a:pPr>
            <a:endParaRPr lang="it-IT" altLang="en-US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927725" y="3840480"/>
            <a:ext cx="57391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800" dirty="0">
                <a:sym typeface="+mn-ea"/>
              </a:rPr>
              <a:t>In quel giorno i Romani celebravano  la festa del 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sole “</a:t>
            </a:r>
            <a:r>
              <a:rPr lang="it-IT" altLang="en-US" sz="2800" b="1" dirty="0" err="1">
                <a:solidFill>
                  <a:srgbClr val="C00000"/>
                </a:solidFill>
                <a:sym typeface="+mn-ea"/>
              </a:rPr>
              <a:t>invictus</a:t>
            </a:r>
            <a:r>
              <a:rPr lang="it-IT" altLang="en-US" sz="2800" b="1" dirty="0">
                <a:solidFill>
                  <a:srgbClr val="C00000"/>
                </a:solidFill>
                <a:sym typeface="+mn-ea"/>
              </a:rPr>
              <a:t>”</a:t>
            </a:r>
            <a:r>
              <a:rPr lang="it-IT" altLang="en-US" sz="2800" dirty="0">
                <a:sym typeface="+mn-ea"/>
              </a:rPr>
              <a:t>, cioè la nascita del nuovo sole che dopo la notte più lunga dell'anno riprendeva nuovo vigore. </a:t>
            </a:r>
            <a:endParaRPr lang="it-IT" altLang="en-US" sz="2800" dirty="0"/>
          </a:p>
          <a:p>
            <a:pPr algn="just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483870"/>
            <a:ext cx="3028315" cy="289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1530" t="17267"/>
          <a:stretch>
            <a:fillRect/>
          </a:stretch>
        </p:blipFill>
        <p:spPr>
          <a:xfrm>
            <a:off x="2498725" y="3025775"/>
            <a:ext cx="3353435" cy="322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" y="3648710"/>
            <a:ext cx="2682875" cy="197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7094" y="1558607"/>
            <a:ext cx="9265285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>
                <a:sym typeface="+mn-ea"/>
              </a:rPr>
              <a:t>Da quella data  infatti, che giunge quattro giorni dopo il solstizio d'inverno( il giorno  più buio dell'anno) , le ore del giorno vanno aumentando sempre di più : per i Romani era  la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vittoria della luce sulle tenebre</a:t>
            </a:r>
            <a:r>
              <a:rPr lang="it-IT" altLang="en-US" sz="3200" dirty="0">
                <a:sym typeface="+mn-ea"/>
              </a:rPr>
              <a:t>.</a:t>
            </a:r>
            <a:endParaRPr lang="it-IT" altLang="en-US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7025" t="19317" r="54113" b="41171"/>
          <a:stretch>
            <a:fillRect/>
          </a:stretch>
        </p:blipFill>
        <p:spPr>
          <a:xfrm>
            <a:off x="4004310" y="3754120"/>
            <a:ext cx="4510405" cy="2580005"/>
          </a:xfrm>
          <a:prstGeom prst="rect">
            <a:avLst/>
          </a:prstGeom>
        </p:spPr>
      </p:pic>
      <p:pic>
        <p:nvPicPr>
          <p:cNvPr id="32" name="Content Placeholder 31" descr="xmas_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93135" y="-874395"/>
            <a:ext cx="5532755" cy="3014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195" y="777875"/>
            <a:ext cx="10087610" cy="435165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3200" dirty="0"/>
              <a:t>I Cristiani perciò mantennero la data, ma cambiarono il significato facendola diventare la celebrazione della nascita di Gesù. Per i Cristiani</a:t>
            </a:r>
            <a:r>
              <a:rPr lang="it-IT" altLang="en-US" sz="3200" b="1" dirty="0">
                <a:solidFill>
                  <a:srgbClr val="C00000"/>
                </a:solidFill>
              </a:rPr>
              <a:t> Gesù è il vero sole, la luce venuta ad illuminare il cuore di tutti gli uomini. </a:t>
            </a:r>
            <a:r>
              <a:rPr lang="it-IT" altLang="en-US" sz="3200" dirty="0">
                <a:sym typeface="+mn-ea"/>
              </a:rPr>
              <a:t>Così 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25 Dicembre</a:t>
            </a:r>
            <a:r>
              <a:rPr lang="it-IT" altLang="en-US" sz="3200" dirty="0">
                <a:sym typeface="+mn-ea"/>
              </a:rPr>
              <a:t> in occidente diventò il </a:t>
            </a:r>
            <a:r>
              <a:rPr lang="it-IT" altLang="en-US" sz="3200" b="1" dirty="0">
                <a:solidFill>
                  <a:srgbClr val="C00000"/>
                </a:solidFill>
                <a:sym typeface="+mn-ea"/>
              </a:rPr>
              <a:t>Natale</a:t>
            </a:r>
            <a:r>
              <a:rPr lang="it-IT" altLang="en-US" sz="3200" dirty="0">
                <a:sym typeface="+mn-ea"/>
              </a:rPr>
              <a:t> di Gesù.</a:t>
            </a:r>
            <a:endParaRPr lang="it-IT" altLang="en-US" sz="3200" dirty="0"/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6006" b="2002"/>
          <a:stretch>
            <a:fillRect/>
          </a:stretch>
        </p:blipFill>
        <p:spPr>
          <a:xfrm>
            <a:off x="6611844" y="3379059"/>
            <a:ext cx="2630805" cy="2701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b="8140"/>
          <a:stretch>
            <a:fillRect/>
          </a:stretch>
        </p:blipFill>
        <p:spPr>
          <a:xfrm>
            <a:off x="2846705" y="3275965"/>
            <a:ext cx="3437255" cy="3161665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960" y="375285"/>
            <a:ext cx="5598160" cy="132588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Britannic Bold" panose="020B0903060703020204" charset="0"/>
                <a:cs typeface="Britannic Bold" panose="020B0903060703020204" charset="0"/>
              </a:rPr>
              <a:t>LA FESTA DEL NATALE</a:t>
            </a:r>
            <a:r>
              <a:rPr lang="it-IT" dirty="0">
                <a:latin typeface="Britannic Bold" panose="020B0903060703020204" charset="0"/>
                <a:cs typeface="Britannic Bold" panose="020B0903060703020204" charset="0"/>
              </a:rPr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" y="1853540"/>
            <a:ext cx="5210605" cy="3445946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7120" y="1630045"/>
            <a:ext cx="5324475" cy="4351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700" dirty="0"/>
              <a:t>Con la sua nascita ,</a:t>
            </a:r>
            <a:r>
              <a:rPr lang="it-IT" sz="2700" b="1" dirty="0">
                <a:solidFill>
                  <a:srgbClr val="C00000"/>
                </a:solidFill>
              </a:rPr>
              <a:t>‘’La luce è venuta nel </a:t>
            </a:r>
            <a:r>
              <a:rPr lang="it-IT" sz="2700" b="1" dirty="0" err="1">
                <a:solidFill>
                  <a:srgbClr val="C00000"/>
                </a:solidFill>
              </a:rPr>
              <a:t>mondo’</a:t>
            </a:r>
            <a:r>
              <a:rPr lang="it-IT" sz="2700" b="1" dirty="0">
                <a:solidFill>
                  <a:srgbClr val="C00000"/>
                </a:solidFill>
              </a:rPr>
              <a:t>’, </a:t>
            </a:r>
            <a:r>
              <a:rPr lang="it-IT" sz="2700" dirty="0"/>
              <a:t>dice l’Evangelista Giovanni nel suo Vangelo. Questa espressione sembra aver ispirato il pittore di questo quadro, che pone al centro della scena il piccolo Gesù, il cui corpo è splendore irradiante che illumina ogni cosa.</a:t>
            </a:r>
          </a:p>
          <a:p>
            <a:pPr marL="0" indent="0" algn="just">
              <a:buNone/>
            </a:pPr>
            <a:r>
              <a:rPr lang="it-IT" sz="2700" dirty="0"/>
              <a:t>La luce divina, infatti, si espande e sembra dar vita a tutti i personaggi.</a:t>
            </a:r>
          </a:p>
        </p:txBody>
      </p:sp>
      <p:sp>
        <p:nvSpPr>
          <p:cNvPr id="7" name="CasellaDiTesto 6"/>
          <p:cNvSpPr txBox="1"/>
          <p:nvPr/>
        </p:nvSpPr>
        <p:spPr>
          <a:xfrm flipH="1">
            <a:off x="691178" y="5421742"/>
            <a:ext cx="52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Correggio, La notte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112395" y="12255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1" descr="xmas_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65" y="-659130"/>
            <a:ext cx="508698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s 32"/>
          <p:cNvSpPr/>
          <p:nvPr/>
        </p:nvSpPr>
        <p:spPr>
          <a:xfrm>
            <a:off x="112881" y="107315"/>
            <a:ext cx="11978005" cy="6643370"/>
          </a:xfrm>
          <a:prstGeom prst="rect">
            <a:avLst/>
          </a:prstGeom>
          <a:noFill/>
          <a:ln w="254000">
            <a:solidFill>
              <a:srgbClr val="0508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xmas_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7790" y="-1229360"/>
            <a:ext cx="6927850" cy="37750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529715" y="1729740"/>
            <a:ext cx="9144000" cy="1203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8800" dirty="0">
                <a:solidFill>
                  <a:srgbClr val="E86464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Attività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03164" y="3238295"/>
            <a:ext cx="846010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-Osserva il dipinto e rispondi alle domande a pagina 16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- Viaggio virtuale in Palestina per conocere la terra dove</a:t>
            </a:r>
          </a:p>
          <a:p>
            <a:pPr algn="l"/>
            <a:r>
              <a:rPr lang="it-IT" sz="2800" b="1" i="1" dirty="0">
                <a:solidFill>
                  <a:srgbClr val="050831"/>
                </a:solidFill>
              </a:rPr>
              <a:t> è nato Gesù: </a:t>
            </a:r>
            <a:r>
              <a:rPr lang="it-IT" sz="2400" u="sng" dirty="0">
                <a:solidFill>
                  <a:srgbClr val="0508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https://www.youtube.com/watch?v=2f6Wnt7gu34</a:t>
            </a:r>
            <a:endParaRPr lang="it-IT" sz="2800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800" b="1" i="1" u="sng" dirty="0">
              <a:solidFill>
                <a:srgbClr val="0508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flipV="1">
            <a:off x="3603812" y="4769446"/>
            <a:ext cx="54088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Calibri Light</vt:lpstr>
      <vt:lpstr>Office Theme</vt:lpstr>
      <vt:lpstr>Natale - Il giorno del Sole invincibile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FESTA DEL NATALE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natività del soe invincibile</dc:title>
  <dc:creator>Ospite</dc:creator>
  <cp:lastModifiedBy>Simone Barbato</cp:lastModifiedBy>
  <cp:revision>21</cp:revision>
  <dcterms:created xsi:type="dcterms:W3CDTF">2020-12-09T16:14:00Z</dcterms:created>
  <dcterms:modified xsi:type="dcterms:W3CDTF">2020-12-14T20:03:09Z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