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57" r:id="rId3"/>
    <p:sldId id="258" r:id="rId4"/>
    <p:sldId id="260" r:id="rId5"/>
    <p:sldId id="273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9EA"/>
    <a:srgbClr val="A81631"/>
    <a:srgbClr val="B62935"/>
    <a:srgbClr val="AC182B"/>
    <a:srgbClr val="9F0721"/>
    <a:srgbClr val="EF8774"/>
    <a:srgbClr val="8DD8F7"/>
    <a:srgbClr val="2FBDB4"/>
    <a:srgbClr val="AA1632"/>
    <a:srgbClr val="F68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040" y="635"/>
            <a:ext cx="10027920" cy="685736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t="85786"/>
          <a:stretch>
            <a:fillRect/>
          </a:stretch>
        </p:blipFill>
        <p:spPr>
          <a:xfrm rot="10800000">
            <a:off x="1092200" y="0"/>
            <a:ext cx="10027920" cy="97472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rcRect l="31757" t="85786"/>
          <a:stretch>
            <a:fillRect/>
          </a:stretch>
        </p:blipFill>
        <p:spPr>
          <a:xfrm rot="5400000">
            <a:off x="-2886710" y="2887980"/>
            <a:ext cx="6866255" cy="10922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/>
          <a:srcRect l="31757" t="85786"/>
          <a:stretch>
            <a:fillRect/>
          </a:stretch>
        </p:blipFill>
        <p:spPr>
          <a:xfrm rot="16200000">
            <a:off x="8218170" y="2893060"/>
            <a:ext cx="6866255" cy="108204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863090" y="1454150"/>
            <a:ext cx="8486775" cy="2387600"/>
          </a:xfrm>
        </p:spPr>
        <p:txBody>
          <a:bodyPr>
            <a:normAutofit fontScale="90000"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it-IT" altLang="en-US" sz="8000" dirty="0">
                <a:solidFill>
                  <a:srgbClr val="AA1632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GLI DEI </a:t>
            </a:r>
            <a:br>
              <a:rPr lang="it-IT" altLang="en-US" sz="8000" dirty="0">
                <a:solidFill>
                  <a:srgbClr val="AA1632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</a:br>
            <a:r>
              <a:rPr lang="it-IT" altLang="en-US" sz="8000" dirty="0">
                <a:solidFill>
                  <a:srgbClr val="A8163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DELL'ANTICA </a:t>
            </a:r>
            <a:r>
              <a:rPr lang="it-IT" altLang="en-US" sz="8000" dirty="0">
                <a:solidFill>
                  <a:srgbClr val="AA1632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GRECIA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3365500" y="895350"/>
            <a:ext cx="54629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6600">
                <a:solidFill>
                  <a:srgbClr val="A8163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GLI DEI GRECI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447800" y="2736215"/>
            <a:ext cx="9298940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>
                <a:latin typeface="Arial" panose="020B0604020202020204" pitchFamily="34" charset="0"/>
                <a:cs typeface="Arial" panose="020B0604020202020204" pitchFamily="34" charset="0"/>
              </a:rPr>
              <a:t>I Greci adoravano numerosi dei. Il loro aspetto era simile a quello degli uomini e si comportavano allo stesso modo: litigavano, amavano, odiavano, tradivano, si vendicavano e soffrivano, ma erano immortali. Essi abitavano in cima al monte Olimpo, la montagna più alta della Grecia, avevano grandi poteri, si nutrivano di nettare e bevevano </a:t>
            </a:r>
            <a:r>
              <a:rPr lang="it-IT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ambrosia.</a:t>
            </a:r>
            <a:r>
              <a:rPr lang="it-IT" sz="1900">
                <a:latin typeface="Arial" panose="020B0604020202020204" pitchFamily="34" charset="0"/>
                <a:cs typeface="Arial" panose="020B0604020202020204" pitchFamily="34" charset="0"/>
              </a:rPr>
              <a:t> Esisteva anche una forza potentissima, che non aveva un volto umano:</a:t>
            </a:r>
            <a:r>
              <a:rPr lang="it-IT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Fato</a:t>
            </a:r>
            <a:r>
              <a:rPr lang="it-IT" sz="1900">
                <a:latin typeface="Arial" panose="020B0604020202020204" pitchFamily="34" charset="0"/>
                <a:cs typeface="Arial" panose="020B0604020202020204" pitchFamily="34" charset="0"/>
              </a:rPr>
              <a:t> (o destino). Si trattava di una volontà superiore che determinava ogni avvenimento, alla quale dovevano sottostare anche gli dei. Gli dei spesso si innamoravano dei mortali e i figli che ne nascevano erano </a:t>
            </a:r>
            <a:r>
              <a:rPr lang="it-IT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semidei</a:t>
            </a:r>
            <a:r>
              <a:rPr lang="it-IT" sz="1900">
                <a:latin typeface="Arial" panose="020B0604020202020204" pitchFamily="34" charset="0"/>
                <a:cs typeface="Arial" panose="020B0604020202020204" pitchFamily="34" charset="0"/>
              </a:rPr>
              <a:t>, venerati come eroi. I Greci credevano che con la morte l'anima uscisse del corpo e scendesse nell'</a:t>
            </a:r>
            <a:r>
              <a:rPr lang="it-IT" sz="1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</a:t>
            </a:r>
            <a:r>
              <a:rPr lang="it-IT" sz="1900">
                <a:latin typeface="Arial" panose="020B0604020202020204" pitchFamily="34" charset="0"/>
                <a:cs typeface="Arial" panose="020B0604020202020204" pitchFamily="34" charset="0"/>
              </a:rPr>
              <a:t> (o Infei), un luogo buio e di eterna infelicità.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l="31655" t="85786"/>
          <a:stretch>
            <a:fillRect/>
          </a:stretch>
        </p:blipFill>
        <p:spPr>
          <a:xfrm rot="5400000">
            <a:off x="-3039745" y="3025140"/>
            <a:ext cx="6853555" cy="80327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rcRect l="31655" t="85786"/>
          <a:stretch>
            <a:fillRect/>
          </a:stretch>
        </p:blipFill>
        <p:spPr>
          <a:xfrm rot="16200000">
            <a:off x="8363585" y="3029585"/>
            <a:ext cx="6853555" cy="803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496695" y="6221095"/>
            <a:ext cx="3757295" cy="6369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944245" y="6101715"/>
            <a:ext cx="1697355" cy="6026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rcRect l="31655" t="85786"/>
          <a:stretch>
            <a:fillRect/>
          </a:stretch>
        </p:blipFill>
        <p:spPr>
          <a:xfrm rot="5400000">
            <a:off x="-3039745" y="3025140"/>
            <a:ext cx="6853555" cy="8032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31655" t="85786"/>
          <a:stretch>
            <a:fillRect/>
          </a:stretch>
        </p:blipFill>
        <p:spPr>
          <a:xfrm rot="16200000">
            <a:off x="8363585" y="3029585"/>
            <a:ext cx="6853555" cy="803275"/>
          </a:xfrm>
          <a:prstGeom prst="rect">
            <a:avLst/>
          </a:prstGeom>
        </p:spPr>
      </p:pic>
      <p:pic>
        <p:nvPicPr>
          <p:cNvPr id="2" name="Content Placeholder 1" descr="mappa greci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4550" y="5080"/>
            <a:ext cx="8401050" cy="6852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s 26"/>
          <p:cNvSpPr/>
          <p:nvPr/>
        </p:nvSpPr>
        <p:spPr>
          <a:xfrm>
            <a:off x="5902325" y="0"/>
            <a:ext cx="127000" cy="6866255"/>
          </a:xfrm>
          <a:prstGeom prst="rect">
            <a:avLst/>
          </a:prstGeom>
          <a:solidFill>
            <a:srgbClr val="9F0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Content Placeholder 34"/>
          <p:cNvPicPr>
            <a:picLocks noGrp="1" noChangeAspect="1"/>
          </p:cNvPicPr>
          <p:nvPr>
            <p:ph idx="1"/>
          </p:nvPr>
        </p:nvPicPr>
        <p:blipFill>
          <a:blip r:embed="rId2"/>
          <a:srcRect r="71849" b="54555"/>
          <a:stretch>
            <a:fillRect/>
          </a:stretch>
        </p:blipFill>
        <p:spPr>
          <a:xfrm>
            <a:off x="1337945" y="474345"/>
            <a:ext cx="1671955" cy="2886075"/>
          </a:xfrm>
          <a:prstGeom prst="rect">
            <a:avLst/>
          </a:prstGeom>
          <a:ln w="38100">
            <a:solidFill>
              <a:srgbClr val="8DD8F7"/>
            </a:solidFill>
          </a:ln>
        </p:spPr>
      </p:pic>
      <p:pic>
        <p:nvPicPr>
          <p:cNvPr id="37" name="Content Placeholder 34"/>
          <p:cNvPicPr>
            <a:picLocks noChangeAspect="1"/>
          </p:cNvPicPr>
          <p:nvPr/>
        </p:nvPicPr>
        <p:blipFill>
          <a:blip r:embed="rId2"/>
          <a:srcRect l="26344" t="1600" r="48071" b="52955"/>
          <a:stretch>
            <a:fillRect/>
          </a:stretch>
        </p:blipFill>
        <p:spPr>
          <a:xfrm>
            <a:off x="3523615" y="474345"/>
            <a:ext cx="1519555" cy="2886075"/>
          </a:xfrm>
          <a:prstGeom prst="rect">
            <a:avLst/>
          </a:prstGeom>
          <a:ln w="38100">
            <a:solidFill>
              <a:srgbClr val="8DD8F7"/>
            </a:solidFill>
          </a:ln>
        </p:spPr>
      </p:pic>
      <p:pic>
        <p:nvPicPr>
          <p:cNvPr id="39" name="Content Placeholder 34"/>
          <p:cNvPicPr>
            <a:picLocks noChangeAspect="1"/>
          </p:cNvPicPr>
          <p:nvPr/>
        </p:nvPicPr>
        <p:blipFill>
          <a:blip r:embed="rId2"/>
          <a:srcRect l="50122" t="1280" r="24293" b="53275"/>
          <a:stretch>
            <a:fillRect/>
          </a:stretch>
        </p:blipFill>
        <p:spPr>
          <a:xfrm>
            <a:off x="1490345" y="3568065"/>
            <a:ext cx="1519555" cy="2886075"/>
          </a:xfrm>
          <a:prstGeom prst="rect">
            <a:avLst/>
          </a:prstGeom>
          <a:ln w="38100">
            <a:solidFill>
              <a:srgbClr val="8DD8F7"/>
            </a:solidFill>
          </a:ln>
        </p:spPr>
      </p:pic>
      <p:pic>
        <p:nvPicPr>
          <p:cNvPr id="41" name="Content Placeholder 34"/>
          <p:cNvPicPr>
            <a:picLocks noChangeAspect="1"/>
          </p:cNvPicPr>
          <p:nvPr/>
        </p:nvPicPr>
        <p:blipFill>
          <a:blip r:embed="rId2"/>
          <a:srcRect l="74927" r="-512" b="54555"/>
          <a:stretch>
            <a:fillRect/>
          </a:stretch>
        </p:blipFill>
        <p:spPr>
          <a:xfrm>
            <a:off x="3523615" y="3568065"/>
            <a:ext cx="1519555" cy="2886075"/>
          </a:xfrm>
          <a:prstGeom prst="rect">
            <a:avLst/>
          </a:prstGeom>
          <a:ln w="38100">
            <a:solidFill>
              <a:srgbClr val="8DD8F7"/>
            </a:solidFill>
          </a:ln>
        </p:spPr>
      </p:pic>
      <p:pic>
        <p:nvPicPr>
          <p:cNvPr id="43" name="Content Placeholder 3"/>
          <p:cNvPicPr>
            <a:picLocks noChangeAspect="1"/>
          </p:cNvPicPr>
          <p:nvPr/>
        </p:nvPicPr>
        <p:blipFill>
          <a:blip r:embed="rId3"/>
          <a:srcRect l="31655" t="85786"/>
          <a:stretch>
            <a:fillRect/>
          </a:stretch>
        </p:blipFill>
        <p:spPr>
          <a:xfrm rot="5400000">
            <a:off x="-3039745" y="3025140"/>
            <a:ext cx="6853555" cy="803275"/>
          </a:xfrm>
          <a:prstGeom prst="rect">
            <a:avLst/>
          </a:prstGeom>
        </p:spPr>
      </p:pic>
      <p:pic>
        <p:nvPicPr>
          <p:cNvPr id="44" name="Content Placeholder 3"/>
          <p:cNvPicPr>
            <a:picLocks noChangeAspect="1"/>
          </p:cNvPicPr>
          <p:nvPr/>
        </p:nvPicPr>
        <p:blipFill>
          <a:blip r:embed="rId3"/>
          <a:srcRect l="31655" t="85786"/>
          <a:stretch>
            <a:fillRect/>
          </a:stretch>
        </p:blipFill>
        <p:spPr>
          <a:xfrm rot="16200000">
            <a:off x="8363585" y="3029585"/>
            <a:ext cx="6853555" cy="803275"/>
          </a:xfrm>
          <a:prstGeom prst="rect">
            <a:avLst/>
          </a:prstGeom>
        </p:spPr>
      </p:pic>
      <p:pic>
        <p:nvPicPr>
          <p:cNvPr id="45" name="Content Placeholder 34"/>
          <p:cNvPicPr>
            <a:picLocks noChangeAspect="1"/>
          </p:cNvPicPr>
          <p:nvPr/>
        </p:nvPicPr>
        <p:blipFill>
          <a:blip r:embed="rId2"/>
          <a:srcRect l="-1026" t="45275" r="75441" b="9280"/>
          <a:stretch>
            <a:fillRect/>
          </a:stretch>
        </p:blipFill>
        <p:spPr>
          <a:xfrm>
            <a:off x="6727825" y="474345"/>
            <a:ext cx="1519555" cy="2886075"/>
          </a:xfrm>
          <a:prstGeom prst="rect">
            <a:avLst/>
          </a:prstGeom>
          <a:ln w="38100">
            <a:solidFill>
              <a:srgbClr val="8DD8F7"/>
            </a:solidFill>
          </a:ln>
        </p:spPr>
      </p:pic>
      <p:pic>
        <p:nvPicPr>
          <p:cNvPr id="46" name="Content Placeholder 34"/>
          <p:cNvPicPr>
            <a:picLocks noChangeAspect="1"/>
          </p:cNvPicPr>
          <p:nvPr/>
        </p:nvPicPr>
        <p:blipFill>
          <a:blip r:embed="rId2"/>
          <a:srcRect l="22067" t="44955" r="52348" b="9600"/>
          <a:stretch>
            <a:fillRect/>
          </a:stretch>
        </p:blipFill>
        <p:spPr>
          <a:xfrm>
            <a:off x="8913495" y="474345"/>
            <a:ext cx="1519555" cy="2886075"/>
          </a:xfrm>
          <a:prstGeom prst="rect">
            <a:avLst/>
          </a:prstGeom>
          <a:ln w="38100">
            <a:solidFill>
              <a:srgbClr val="8DD8F7"/>
            </a:solidFill>
          </a:ln>
        </p:spPr>
      </p:pic>
      <p:pic>
        <p:nvPicPr>
          <p:cNvPr id="47" name="Content Placeholder 34"/>
          <p:cNvPicPr>
            <a:picLocks noChangeAspect="1"/>
          </p:cNvPicPr>
          <p:nvPr/>
        </p:nvPicPr>
        <p:blipFill>
          <a:blip r:embed="rId2"/>
          <a:srcRect l="46187" t="44635" r="35583" b="9920"/>
          <a:stretch>
            <a:fillRect/>
          </a:stretch>
        </p:blipFill>
        <p:spPr>
          <a:xfrm>
            <a:off x="6946265" y="3568065"/>
            <a:ext cx="1082675" cy="2886075"/>
          </a:xfrm>
          <a:prstGeom prst="rect">
            <a:avLst/>
          </a:prstGeom>
          <a:ln w="38100">
            <a:solidFill>
              <a:srgbClr val="8DD8F7"/>
            </a:solidFill>
          </a:ln>
        </p:spPr>
      </p:pic>
      <p:pic>
        <p:nvPicPr>
          <p:cNvPr id="48" name="Content Placeholder 34"/>
          <p:cNvPicPr>
            <a:picLocks noChangeAspect="1"/>
          </p:cNvPicPr>
          <p:nvPr/>
        </p:nvPicPr>
        <p:blipFill>
          <a:blip r:embed="rId2"/>
          <a:srcRect l="63808" t="43995" r="2909" b="10560"/>
          <a:stretch>
            <a:fillRect/>
          </a:stretch>
        </p:blipFill>
        <p:spPr>
          <a:xfrm>
            <a:off x="8456295" y="3568065"/>
            <a:ext cx="1976755" cy="2886075"/>
          </a:xfrm>
          <a:prstGeom prst="rect">
            <a:avLst/>
          </a:prstGeom>
          <a:ln w="38100">
            <a:solidFill>
              <a:srgbClr val="8DD8F7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496695" y="6221095"/>
            <a:ext cx="3757295" cy="6369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944245" y="6101715"/>
            <a:ext cx="1697355" cy="6026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496695" y="843280"/>
            <a:ext cx="62395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6000">
                <a:solidFill>
                  <a:srgbClr val="B62935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IL TEMPIO GRECO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rcRect l="31655" t="85786"/>
          <a:stretch>
            <a:fillRect/>
          </a:stretch>
        </p:blipFill>
        <p:spPr>
          <a:xfrm rot="5400000">
            <a:off x="-3039745" y="3025140"/>
            <a:ext cx="6853555" cy="8032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31655" t="85786"/>
          <a:stretch>
            <a:fillRect/>
          </a:stretch>
        </p:blipFill>
        <p:spPr>
          <a:xfrm rot="16200000">
            <a:off x="8363585" y="3029585"/>
            <a:ext cx="6853555" cy="803275"/>
          </a:xfrm>
          <a:prstGeom prst="rect">
            <a:avLst/>
          </a:prstGeom>
        </p:spPr>
      </p:pic>
      <p:pic>
        <p:nvPicPr>
          <p:cNvPr id="12" name="Content Placeholder 11" descr="tempio greco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290" y="2707005"/>
            <a:ext cx="7242810" cy="4146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l="21826" t="28434" r="48366" b="49154"/>
          <a:stretch>
            <a:fillRect/>
          </a:stretch>
        </p:blipFill>
        <p:spPr>
          <a:xfrm>
            <a:off x="7623810" y="4904105"/>
            <a:ext cx="3505200" cy="1482725"/>
          </a:xfrm>
          <a:prstGeom prst="rect">
            <a:avLst/>
          </a:prstGeom>
          <a:ln w="19050">
            <a:solidFill>
              <a:srgbClr val="B62935"/>
            </a:solidFill>
          </a:ln>
        </p:spPr>
      </p:pic>
      <p:cxnSp>
        <p:nvCxnSpPr>
          <p:cNvPr id="19" name="Curved Connector 18"/>
          <p:cNvCxnSpPr/>
          <p:nvPr/>
        </p:nvCxnSpPr>
        <p:spPr>
          <a:xfrm rot="10800000">
            <a:off x="7022465" y="5875655"/>
            <a:ext cx="464185" cy="426720"/>
          </a:xfrm>
          <a:prstGeom prst="curvedConnector3">
            <a:avLst>
              <a:gd name="adj1" fmla="val 49932"/>
            </a:avLst>
          </a:prstGeom>
          <a:ln w="19050">
            <a:solidFill>
              <a:srgbClr val="B629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rcRect l="73334" t="24129" r="4253" b="43217"/>
          <a:stretch>
            <a:fillRect/>
          </a:stretch>
        </p:blipFill>
        <p:spPr>
          <a:xfrm>
            <a:off x="8420100" y="243205"/>
            <a:ext cx="2452370" cy="20104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rcRect l="31340" t="51631" r="31196" b="21636"/>
          <a:stretch>
            <a:fillRect/>
          </a:stretch>
        </p:blipFill>
        <p:spPr>
          <a:xfrm>
            <a:off x="7313930" y="2482850"/>
            <a:ext cx="3144520" cy="1262380"/>
          </a:xfrm>
          <a:prstGeom prst="rect">
            <a:avLst/>
          </a:prstGeom>
          <a:ln w="19050">
            <a:solidFill>
              <a:srgbClr val="B62935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31655" t="85786"/>
          <a:stretch>
            <a:fillRect/>
          </a:stretch>
        </p:blipFill>
        <p:spPr>
          <a:xfrm rot="5400000">
            <a:off x="-3039745" y="3025140"/>
            <a:ext cx="6853555" cy="8032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31655" t="85786"/>
          <a:stretch>
            <a:fillRect/>
          </a:stretch>
        </p:blipFill>
        <p:spPr>
          <a:xfrm rot="16200000">
            <a:off x="8363585" y="3029585"/>
            <a:ext cx="6853555" cy="8032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l="52170" t="9952" r="16771" b="10009"/>
          <a:stretch>
            <a:fillRect/>
          </a:stretch>
        </p:blipFill>
        <p:spPr>
          <a:xfrm>
            <a:off x="1254760" y="78740"/>
            <a:ext cx="4602480" cy="6672580"/>
          </a:xfrm>
          <a:prstGeom prst="rect">
            <a:avLst/>
          </a:prstGeom>
          <a:ln w="38100">
            <a:solidFill>
              <a:srgbClr val="12A9EA"/>
            </a:solidFill>
          </a:ln>
        </p:spPr>
      </p:pic>
      <p:sp>
        <p:nvSpPr>
          <p:cNvPr id="10" name="Content Placeholder 2"/>
          <p:cNvSpPr>
            <a:spLocks noGrp="1"/>
          </p:cNvSpPr>
          <p:nvPr/>
        </p:nvSpPr>
        <p:spPr>
          <a:xfrm>
            <a:off x="6112510" y="2673985"/>
            <a:ext cx="5120005" cy="1504950"/>
          </a:xfrm>
          <a:prstGeom prst="rect">
            <a:avLst/>
          </a:prstGeom>
          <a:solidFill>
            <a:srgbClr val="12A9EA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ATTIVITA':</a:t>
            </a:r>
          </a:p>
          <a:p>
            <a:pPr marL="0" indent="0" algn="ctr">
              <a:buNone/>
            </a:pPr>
            <a:r>
              <a:rPr lang="it-IT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-Completa le attività</a:t>
            </a:r>
          </a:p>
          <a:p>
            <a:pPr marL="0" indent="0" algn="ctr">
              <a:buNone/>
            </a:pPr>
            <a:r>
              <a:rPr lang="it-IT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pagina 58 e 59 del libro di testo</a:t>
            </a:r>
          </a:p>
          <a:p>
            <a:pPr marL="0" indent="0" algn="ctr">
              <a:buNone/>
            </a:pPr>
            <a:endParaRPr lang="it-IT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Britannic Bold</vt:lpstr>
      <vt:lpstr>Calibri</vt:lpstr>
      <vt:lpstr>Calibri Light</vt:lpstr>
      <vt:lpstr>Office Theme</vt:lpstr>
      <vt:lpstr>GLI DEI  DELL'ANTICA GRECIA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RELIGIONE NELL'ANTICO EGITTO</dc:title>
  <dc:creator>Ospite</dc:creator>
  <cp:lastModifiedBy>Ospite</cp:lastModifiedBy>
  <cp:revision>12</cp:revision>
  <dcterms:created xsi:type="dcterms:W3CDTF">2020-11-19T15:14:00Z</dcterms:created>
  <dcterms:modified xsi:type="dcterms:W3CDTF">2020-12-03T17:19:00Z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