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B06FCE4-E068-4140-9DB0-C7FA8A532C23}" type="datetimeFigureOut">
              <a:rPr lang="it-IT" smtClean="0"/>
              <a:pPr/>
              <a:t>16/12/2020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129A973-3B4F-43D1-9A8B-F4650540B3B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6FCE4-E068-4140-9DB0-C7FA8A532C23}" type="datetimeFigureOut">
              <a:rPr lang="it-IT" smtClean="0"/>
              <a:pPr/>
              <a:t>16/12/2020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A973-3B4F-43D1-9A8B-F4650540B3B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6FCE4-E068-4140-9DB0-C7FA8A532C23}" type="datetimeFigureOut">
              <a:rPr lang="it-IT" smtClean="0"/>
              <a:pPr/>
              <a:t>16/12/2020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A973-3B4F-43D1-9A8B-F4650540B3B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B06FCE4-E068-4140-9DB0-C7FA8A532C23}" type="datetimeFigureOut">
              <a:rPr lang="it-IT" smtClean="0"/>
              <a:pPr/>
              <a:t>16/12/2020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129A973-3B4F-43D1-9A8B-F4650540B3B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B06FCE4-E068-4140-9DB0-C7FA8A532C23}" type="datetimeFigureOut">
              <a:rPr lang="it-IT" smtClean="0"/>
              <a:pPr/>
              <a:t>16/12/2020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129A973-3B4F-43D1-9A8B-F4650540B3B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6FCE4-E068-4140-9DB0-C7FA8A532C23}" type="datetimeFigureOut">
              <a:rPr lang="it-IT" smtClean="0"/>
              <a:pPr/>
              <a:t>16/12/2020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A973-3B4F-43D1-9A8B-F4650540B3B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6FCE4-E068-4140-9DB0-C7FA8A532C23}" type="datetimeFigureOut">
              <a:rPr lang="it-IT" smtClean="0"/>
              <a:pPr/>
              <a:t>16/12/2020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A973-3B4F-43D1-9A8B-F4650540B3B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B06FCE4-E068-4140-9DB0-C7FA8A532C23}" type="datetimeFigureOut">
              <a:rPr lang="it-IT" smtClean="0"/>
              <a:pPr/>
              <a:t>16/12/2020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129A973-3B4F-43D1-9A8B-F4650540B3B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6FCE4-E068-4140-9DB0-C7FA8A532C23}" type="datetimeFigureOut">
              <a:rPr lang="it-IT" smtClean="0"/>
              <a:pPr/>
              <a:t>16/12/2020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9A973-3B4F-43D1-9A8B-F4650540B3B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B06FCE4-E068-4140-9DB0-C7FA8A532C23}" type="datetimeFigureOut">
              <a:rPr lang="it-IT" smtClean="0"/>
              <a:pPr/>
              <a:t>16/12/2020</a:t>
            </a:fld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129A973-3B4F-43D1-9A8B-F4650540B3B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B06FCE4-E068-4140-9DB0-C7FA8A532C23}" type="datetimeFigureOut">
              <a:rPr lang="it-IT" smtClean="0"/>
              <a:pPr/>
              <a:t>16/12/2020</a:t>
            </a:fld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129A973-3B4F-43D1-9A8B-F4650540B3B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B06FCE4-E068-4140-9DB0-C7FA8A532C23}" type="datetimeFigureOut">
              <a:rPr lang="it-IT" smtClean="0"/>
              <a:pPr/>
              <a:t>16/12/2020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129A973-3B4F-43D1-9A8B-F4650540B3B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 /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 /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000232" y="1142985"/>
            <a:ext cx="6457968" cy="2457466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ISTITUTO COMPRENSIVO III PONTE – SICILIANO </a:t>
            </a:r>
            <a:r>
              <a:rPr lang="it-IT" dirty="0" err="1"/>
              <a:t>DI</a:t>
            </a:r>
            <a:r>
              <a:rPr lang="it-IT" dirty="0"/>
              <a:t> POMIGLIANO D’ ARCO</a:t>
            </a:r>
            <a:br>
              <a:rPr lang="it-IT" dirty="0"/>
            </a:br>
            <a:r>
              <a:rPr lang="it-IT" dirty="0"/>
              <a:t>GEOGRAFIA VE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L’Amministrazione locale</a:t>
            </a:r>
          </a:p>
          <a:p>
            <a:r>
              <a:rPr lang="it-IT" dirty="0"/>
              <a:t>DOCENTE: DE LUCA ANNUNZIATA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L’Amministrazione locale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dirty="0"/>
              <a:t>L’Italia è suddivisa in </a:t>
            </a:r>
            <a:r>
              <a:rPr lang="it-IT" b="1" i="1" dirty="0"/>
              <a:t>20 Regioni</a:t>
            </a:r>
          </a:p>
          <a:p>
            <a:pPr>
              <a:buNone/>
            </a:pPr>
            <a:r>
              <a:rPr lang="it-IT" dirty="0"/>
              <a:t>Ogni Regione ha un proprio Presidente, che sceglie gli Assessori formando la Giunta Regionale.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Esempio: In Campania il Presidente di Regione è Vincenzo De Luca</a:t>
            </a:r>
          </a:p>
        </p:txBody>
      </p:sp>
      <p:pic>
        <p:nvPicPr>
          <p:cNvPr id="1026" name="Picture 2" descr="C:\Documents and Settings\Renata\Desktop\ur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2857496"/>
            <a:ext cx="3357586" cy="2643206"/>
          </a:xfrm>
          <a:prstGeom prst="rect">
            <a:avLst/>
          </a:prstGeom>
          <a:noFill/>
        </p:spPr>
      </p:pic>
      <p:pic>
        <p:nvPicPr>
          <p:cNvPr id="1028" name="Picture 4" descr="C:\Documents and Settings\Renata\Desktop\imgr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857496"/>
            <a:ext cx="3714776" cy="2643206"/>
          </a:xfrm>
          <a:prstGeom prst="rect">
            <a:avLst/>
          </a:prstGeom>
          <a:noFill/>
        </p:spPr>
      </p:pic>
      <p:sp>
        <p:nvSpPr>
          <p:cNvPr id="10" name="Ovale 9"/>
          <p:cNvSpPr/>
          <p:nvPr/>
        </p:nvSpPr>
        <p:spPr>
          <a:xfrm>
            <a:off x="2000232" y="4429132"/>
            <a:ext cx="1000132" cy="214314"/>
          </a:xfrm>
          <a:prstGeom prst="ellipse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/>
              <a:t>Campania</a:t>
            </a:r>
          </a:p>
        </p:txBody>
      </p:sp>
      <p:cxnSp>
        <p:nvCxnSpPr>
          <p:cNvPr id="12" name="Connettore 2 11"/>
          <p:cNvCxnSpPr/>
          <p:nvPr/>
        </p:nvCxnSpPr>
        <p:spPr>
          <a:xfrm flipV="1">
            <a:off x="2428860" y="4286256"/>
            <a:ext cx="285752" cy="7143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686700" cy="57150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/>
              <a:t>Esistono </a:t>
            </a:r>
            <a:r>
              <a:rPr lang="it-IT" b="1" i="1" dirty="0"/>
              <a:t>5 Regioni a statuto speciale </a:t>
            </a:r>
            <a:r>
              <a:rPr lang="it-IT" dirty="0"/>
              <a:t>(cioè hanno ancora più autonomia ) e sono: Valle D’ Aosta, Friuli-Venezia Giulia, Trentino-Alto Adige, Sardegna e Sicilia.</a:t>
            </a:r>
          </a:p>
        </p:txBody>
      </p:sp>
      <p:pic>
        <p:nvPicPr>
          <p:cNvPr id="2051" name="Picture 3" descr="C:\Documents and Settings\Renata\Desktop\imgr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500306"/>
            <a:ext cx="5643602" cy="3786214"/>
          </a:xfrm>
          <a:prstGeom prst="rect">
            <a:avLst/>
          </a:prstGeom>
          <a:noFill/>
        </p:spPr>
      </p:pic>
      <p:sp>
        <p:nvSpPr>
          <p:cNvPr id="6" name="Ovale 5"/>
          <p:cNvSpPr/>
          <p:nvPr/>
        </p:nvSpPr>
        <p:spPr>
          <a:xfrm>
            <a:off x="1643042" y="2714620"/>
            <a:ext cx="857256" cy="35719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/>
              <a:t>Valle </a:t>
            </a:r>
            <a:r>
              <a:rPr lang="it-IT" sz="800" dirty="0" err="1"/>
              <a:t>D’Aosta</a:t>
            </a:r>
            <a:endParaRPr lang="it-IT" sz="800" dirty="0"/>
          </a:p>
        </p:txBody>
      </p:sp>
      <p:sp>
        <p:nvSpPr>
          <p:cNvPr id="7" name="Ovale 6"/>
          <p:cNvSpPr/>
          <p:nvPr/>
        </p:nvSpPr>
        <p:spPr>
          <a:xfrm>
            <a:off x="1785918" y="4714884"/>
            <a:ext cx="1000132" cy="285752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/>
              <a:t>Sardegna</a:t>
            </a:r>
          </a:p>
        </p:txBody>
      </p:sp>
      <p:sp>
        <p:nvSpPr>
          <p:cNvPr id="8" name="Ovale 7"/>
          <p:cNvSpPr/>
          <p:nvPr/>
        </p:nvSpPr>
        <p:spPr>
          <a:xfrm>
            <a:off x="3428992" y="6000768"/>
            <a:ext cx="1000132" cy="285752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/>
              <a:t>Sicilia</a:t>
            </a:r>
          </a:p>
        </p:txBody>
      </p:sp>
      <p:sp>
        <p:nvSpPr>
          <p:cNvPr id="9" name="Ovale 8"/>
          <p:cNvSpPr/>
          <p:nvPr/>
        </p:nvSpPr>
        <p:spPr>
          <a:xfrm>
            <a:off x="4500562" y="3357562"/>
            <a:ext cx="1214446" cy="35719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/>
              <a:t>Friuli Venezia Giulia</a:t>
            </a:r>
          </a:p>
        </p:txBody>
      </p:sp>
      <p:sp>
        <p:nvSpPr>
          <p:cNvPr id="10" name="Ovale 9"/>
          <p:cNvSpPr/>
          <p:nvPr/>
        </p:nvSpPr>
        <p:spPr>
          <a:xfrm>
            <a:off x="3214678" y="2285992"/>
            <a:ext cx="1000132" cy="35719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/>
              <a:t>Trentino Alto Adige</a:t>
            </a:r>
          </a:p>
        </p:txBody>
      </p:sp>
      <p:cxnSp>
        <p:nvCxnSpPr>
          <p:cNvPr id="12" name="Connettore 2 11"/>
          <p:cNvCxnSpPr/>
          <p:nvPr/>
        </p:nvCxnSpPr>
        <p:spPr>
          <a:xfrm rot="10800000">
            <a:off x="4429124" y="3071810"/>
            <a:ext cx="428628" cy="21431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 rot="16200000" flipH="1">
            <a:off x="3500430" y="2643182"/>
            <a:ext cx="142876" cy="1428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>
            <a:off x="2214546" y="3071810"/>
            <a:ext cx="285752" cy="1428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>
            <a:off x="2571736" y="5000636"/>
            <a:ext cx="285752" cy="1428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/>
          <p:nvPr/>
        </p:nvCxnSpPr>
        <p:spPr>
          <a:xfrm flipV="1">
            <a:off x="3857620" y="5786454"/>
            <a:ext cx="214314" cy="1428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7467600" cy="61436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/>
              <a:t>Ogni Regione è suddivisa in </a:t>
            </a:r>
            <a:r>
              <a:rPr lang="it-IT" b="1" i="1" dirty="0"/>
              <a:t>Province </a:t>
            </a:r>
            <a:r>
              <a:rPr lang="it-IT" dirty="0"/>
              <a:t>e poi </a:t>
            </a:r>
            <a:r>
              <a:rPr lang="it-IT" b="1" i="1" dirty="0"/>
              <a:t>Comuni</a:t>
            </a:r>
            <a:r>
              <a:rPr lang="it-IT" dirty="0"/>
              <a:t> (ognuno con un proprio Sindaco).</a:t>
            </a:r>
          </a:p>
          <a:p>
            <a:pPr>
              <a:buNone/>
            </a:pPr>
            <a:r>
              <a:rPr lang="it-IT" dirty="0"/>
              <a:t>Alcune province negli ultimi anni sono state trasformate in </a:t>
            </a:r>
            <a:r>
              <a:rPr lang="it-IT" b="1" i="1" dirty="0"/>
              <a:t>Città metropolitane</a:t>
            </a:r>
            <a:r>
              <a:rPr lang="it-IT" i="1" dirty="0"/>
              <a:t> </a:t>
            </a:r>
            <a:r>
              <a:rPr lang="it-IT" dirty="0"/>
              <a:t>ad esempio Milano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Esempio: In Campania le province sono: Napoli, Salerno, Avellino, Benevento e Caserta</a:t>
            </a:r>
          </a:p>
          <a:p>
            <a:pPr>
              <a:buNone/>
            </a:pPr>
            <a:r>
              <a:rPr lang="it-IT" dirty="0"/>
              <a:t>Esempio: I Comuni di Napoli sono </a:t>
            </a:r>
            <a:r>
              <a:rPr lang="it-IT" dirty="0" err="1"/>
              <a:t>Pomigliano</a:t>
            </a:r>
            <a:r>
              <a:rPr lang="it-IT" dirty="0"/>
              <a:t>, </a:t>
            </a:r>
            <a:r>
              <a:rPr lang="it-IT" dirty="0" err="1"/>
              <a:t>Marigliano</a:t>
            </a:r>
            <a:r>
              <a:rPr lang="it-IT" dirty="0"/>
              <a:t>, Nola </a:t>
            </a:r>
            <a:r>
              <a:rPr lang="it-IT" dirty="0" err="1"/>
              <a:t>ecc…</a:t>
            </a:r>
            <a:endParaRPr lang="it-IT" dirty="0"/>
          </a:p>
        </p:txBody>
      </p:sp>
      <p:pic>
        <p:nvPicPr>
          <p:cNvPr id="3074" name="Picture 2" descr="C:\Documents and Settings\Renata\Desktop\unnamed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143116"/>
            <a:ext cx="5572164" cy="30003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28596" y="857232"/>
            <a:ext cx="7467600" cy="5588132"/>
          </a:xfrm>
        </p:spPr>
        <p:txBody>
          <a:bodyPr/>
          <a:lstStyle/>
          <a:p>
            <a:pPr>
              <a:buNone/>
            </a:pPr>
            <a:r>
              <a:rPr lang="it-IT" b="1" i="1" dirty="0"/>
              <a:t>Città del Vaticano</a:t>
            </a:r>
            <a:r>
              <a:rPr lang="it-IT" dirty="0"/>
              <a:t>: è lo Stato più piccolo del mondo, ha 1.000 abitanti ed è la sede del Papa. </a:t>
            </a:r>
          </a:p>
          <a:p>
            <a:pPr>
              <a:buNone/>
            </a:pPr>
            <a:r>
              <a:rPr lang="it-IT" dirty="0"/>
              <a:t>L’intero Stato è stato dichiarato dall’ UNESCO Patrimonio Umanità</a:t>
            </a:r>
          </a:p>
        </p:txBody>
      </p:sp>
      <p:pic>
        <p:nvPicPr>
          <p:cNvPr id="4098" name="Picture 2" descr="C:\Documents and Settings\Renata\Desktop\imgr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643182"/>
            <a:ext cx="3643338" cy="3429024"/>
          </a:xfrm>
          <a:prstGeom prst="rect">
            <a:avLst/>
          </a:prstGeom>
          <a:noFill/>
        </p:spPr>
      </p:pic>
      <p:pic>
        <p:nvPicPr>
          <p:cNvPr id="4099" name="Picture 3" descr="C:\Documents and Settings\Renata\Desktop\imgr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2643182"/>
            <a:ext cx="3286148" cy="34290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714356"/>
            <a:ext cx="7467600" cy="5759596"/>
          </a:xfrm>
        </p:spPr>
        <p:txBody>
          <a:bodyPr/>
          <a:lstStyle/>
          <a:p>
            <a:pPr>
              <a:buNone/>
            </a:pPr>
            <a:r>
              <a:rPr lang="it-IT" b="1" i="1" dirty="0"/>
              <a:t>La Repubblica di San Marino</a:t>
            </a:r>
            <a:r>
              <a:rPr lang="it-IT" dirty="0"/>
              <a:t>: è la più antica repubblica d’Europa, ha 32.000 abitanti si trova tra L’Emilia Romagna e le Marche.</a:t>
            </a:r>
          </a:p>
          <a:p>
            <a:pPr>
              <a:buNone/>
            </a:pPr>
            <a:r>
              <a:rPr lang="it-IT" dirty="0"/>
              <a:t>E’ stata dichiarata </a:t>
            </a:r>
            <a:r>
              <a:rPr lang="it-IT"/>
              <a:t>dall’ UNESCO </a:t>
            </a:r>
            <a:r>
              <a:rPr lang="it-IT" dirty="0"/>
              <a:t>Patrimonio dell’Umanità.</a:t>
            </a:r>
          </a:p>
          <a:p>
            <a:pPr>
              <a:buNone/>
            </a:pPr>
            <a:endParaRPr lang="it-IT" dirty="0"/>
          </a:p>
        </p:txBody>
      </p:sp>
      <p:pic>
        <p:nvPicPr>
          <p:cNvPr id="5122" name="Picture 2" descr="C:\Documents and Settings\Renata\Desktop\imgr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2714620"/>
            <a:ext cx="3357586" cy="3643338"/>
          </a:xfrm>
          <a:prstGeom prst="rect">
            <a:avLst/>
          </a:prstGeom>
          <a:noFill/>
        </p:spPr>
      </p:pic>
      <p:pic>
        <p:nvPicPr>
          <p:cNvPr id="5124" name="Picture 4" descr="C:\Documents and Settings\Renata\Desktop\Italia_-_mappa_strada_statale_72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714620"/>
            <a:ext cx="4000528" cy="3643338"/>
          </a:xfrm>
          <a:prstGeom prst="rect">
            <a:avLst/>
          </a:prstGeom>
          <a:noFill/>
        </p:spPr>
      </p:pic>
      <p:sp>
        <p:nvSpPr>
          <p:cNvPr id="7" name="Ovale 6"/>
          <p:cNvSpPr/>
          <p:nvPr/>
        </p:nvSpPr>
        <p:spPr>
          <a:xfrm>
            <a:off x="2500298" y="3286124"/>
            <a:ext cx="1143008" cy="428628"/>
          </a:xfrm>
          <a:prstGeom prst="ellipse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/>
              <a:t>Repubblica di San Marino</a:t>
            </a:r>
          </a:p>
        </p:txBody>
      </p:sp>
      <p:cxnSp>
        <p:nvCxnSpPr>
          <p:cNvPr id="9" name="Connettore 2 8"/>
          <p:cNvCxnSpPr/>
          <p:nvPr/>
        </p:nvCxnSpPr>
        <p:spPr>
          <a:xfrm rot="10800000" flipV="1">
            <a:off x="2643174" y="3714752"/>
            <a:ext cx="500066" cy="7143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68</TotalTime>
  <Words>228</Words>
  <Application>Microsoft Office PowerPoint</Application>
  <PresentationFormat>Presentazione su schermo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Loggia</vt:lpstr>
      <vt:lpstr>ISTITUTO COMPRENSIVO III PONTE – SICILIANO DI POMIGLIANO D’ ARCO GEOGRAFIA VE</vt:lpstr>
      <vt:lpstr>L’Amministrazione locale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ISTITUTO COMPRENSIVO III PONTE – SICILIANO DI POMIGLIANO D’ ARCO GEOGRAFIA VE</dc:title>
  <dc:creator>Renata</dc:creator>
  <cp:lastModifiedBy>Erasmo Prevete</cp:lastModifiedBy>
  <cp:revision>9</cp:revision>
  <dcterms:created xsi:type="dcterms:W3CDTF">2020-12-16T20:00:34Z</dcterms:created>
  <dcterms:modified xsi:type="dcterms:W3CDTF">2020-12-16T21:22:07Z</dcterms:modified>
</cp:coreProperties>
</file>