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EE2EDC-DA89-4EA0-8064-DD896FB28208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36128C-EB06-4E99-9C88-6D1495F25B0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456384"/>
          </a:xfrm>
        </p:spPr>
        <p:txBody>
          <a:bodyPr>
            <a:normAutofit/>
          </a:bodyPr>
          <a:lstStyle/>
          <a:p>
            <a:r>
              <a:rPr lang="it-IT" sz="4400" dirty="0" smtClean="0"/>
              <a:t>ISTITUTO COMPRENSIVO II PONTE – SICILIANO DI POMIGLIANO D’ARCO</a:t>
            </a:r>
            <a:br>
              <a:rPr lang="it-IT" sz="4400" dirty="0" smtClean="0"/>
            </a:br>
            <a:r>
              <a:rPr lang="it-IT" sz="4400" dirty="0" smtClean="0"/>
              <a:t>SCIENZE VE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869160"/>
            <a:ext cx="6400800" cy="1080120"/>
          </a:xfrm>
        </p:spPr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CELLULE, TESSUTI,ORGANI E APPARATI</a:t>
            </a:r>
          </a:p>
          <a:p>
            <a:r>
              <a:rPr lang="it-IT" dirty="0" smtClean="0"/>
              <a:t>DOCENTE: DE LUCA ANNUNZIATA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018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485" y="404664"/>
            <a:ext cx="8229600" cy="864096"/>
          </a:xfrm>
        </p:spPr>
        <p:txBody>
          <a:bodyPr/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800" dirty="0" smtClean="0"/>
              <a:t>CELLULE, TESSUTI, ORGANI, APPARATI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nostro corpo è formato da </a:t>
            </a:r>
            <a:r>
              <a:rPr lang="it-IT" b="1" i="1" dirty="0" smtClean="0"/>
              <a:t>miliardi </a:t>
            </a:r>
            <a:r>
              <a:rPr lang="it-IT" dirty="0" smtClean="0"/>
              <a:t>di </a:t>
            </a:r>
            <a:r>
              <a:rPr lang="it-IT" b="1" i="1" dirty="0" smtClean="0"/>
              <a:t>cellule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Ognuna di loro respira e scambia sostanze ed energia con l’ ambiente esterno, però svolgono funzioni diverse.</a:t>
            </a:r>
          </a:p>
          <a:p>
            <a:pPr marL="0" indent="0">
              <a:buNone/>
            </a:pPr>
            <a:r>
              <a:rPr lang="it-IT" dirty="0" smtClean="0"/>
              <a:t>La pelle è formata da </a:t>
            </a:r>
            <a:r>
              <a:rPr lang="it-IT" b="1" i="1" dirty="0" smtClean="0"/>
              <a:t>cellule epiteliali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/>
              <a:t>               Pelle                                                         </a:t>
            </a:r>
            <a:r>
              <a:rPr lang="it-IT" sz="1600" dirty="0"/>
              <a:t>C</a:t>
            </a:r>
            <a:r>
              <a:rPr lang="it-IT" sz="1600" dirty="0" smtClean="0"/>
              <a:t>ellule epiteliali</a:t>
            </a:r>
            <a:endParaRPr lang="it-IT" sz="1600" dirty="0"/>
          </a:p>
        </p:txBody>
      </p:sp>
      <p:pic>
        <p:nvPicPr>
          <p:cNvPr id="1026" name="Picture 2" descr="C:\Users\SUD AFRICA\Desktop\img_pelle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17033"/>
            <a:ext cx="319087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D AFRIC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7033"/>
            <a:ext cx="331236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85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48200" y="620689"/>
            <a:ext cx="403860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Il cervello è formato da </a:t>
            </a:r>
            <a:r>
              <a:rPr lang="it-IT" b="1" i="1" dirty="0" smtClean="0"/>
              <a:t>cellule nervose</a:t>
            </a:r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r>
              <a:rPr lang="it-IT" b="1" i="1" dirty="0" smtClean="0"/>
              <a:t> </a:t>
            </a:r>
          </a:p>
          <a:p>
            <a:pPr marL="0" indent="0">
              <a:buNone/>
            </a:pPr>
            <a:r>
              <a:rPr lang="it-IT" b="1" i="1" dirty="0" smtClean="0"/>
              <a:t>           </a:t>
            </a:r>
            <a:r>
              <a:rPr lang="it-IT" b="1" i="1" dirty="0" smtClean="0"/>
              <a:t>  </a:t>
            </a:r>
            <a:r>
              <a:rPr lang="it-IT" sz="1600" b="1" i="1" dirty="0" smtClean="0"/>
              <a:t>     </a:t>
            </a:r>
          </a:p>
          <a:p>
            <a:pPr marL="0" indent="0">
              <a:buNone/>
            </a:pPr>
            <a:r>
              <a:rPr lang="it-IT" sz="1600" b="1" i="1" dirty="0"/>
              <a:t> </a:t>
            </a:r>
            <a:r>
              <a:rPr lang="it-IT" sz="1600" b="1" i="1" dirty="0" smtClean="0"/>
              <a:t> </a:t>
            </a:r>
          </a:p>
          <a:p>
            <a:pPr marL="0" indent="0">
              <a:buNone/>
            </a:pPr>
            <a:r>
              <a:rPr lang="it-IT" sz="1600" b="1" i="1" dirty="0"/>
              <a:t> </a:t>
            </a:r>
            <a:r>
              <a:rPr lang="it-IT" sz="1600" b="1" i="1" dirty="0" smtClean="0"/>
              <a:t>                        </a:t>
            </a:r>
            <a:r>
              <a:rPr lang="it-IT" sz="1600" dirty="0" smtClean="0"/>
              <a:t> </a:t>
            </a:r>
            <a:r>
              <a:rPr lang="it-IT" sz="1600" dirty="0" smtClean="0"/>
              <a:t>Cervello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/>
              <a:t>                    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 </a:t>
            </a:r>
            <a:r>
              <a:rPr lang="it-IT" sz="1600" dirty="0" smtClean="0"/>
              <a:t>                    </a:t>
            </a:r>
            <a:endParaRPr lang="it-IT" sz="1600" dirty="0" smtClean="0"/>
          </a:p>
          <a:p>
            <a:pPr marL="0" indent="0">
              <a:buNone/>
            </a:pPr>
            <a:r>
              <a:rPr lang="it-IT" sz="1600" dirty="0"/>
              <a:t> </a:t>
            </a:r>
            <a:r>
              <a:rPr lang="it-IT" sz="1600" dirty="0" smtClean="0"/>
              <a:t>                    </a:t>
            </a:r>
            <a:r>
              <a:rPr lang="it-IT" sz="1600" dirty="0" smtClean="0"/>
              <a:t>Cellule </a:t>
            </a:r>
            <a:r>
              <a:rPr lang="it-IT" sz="1600" dirty="0" smtClean="0"/>
              <a:t>nervose</a:t>
            </a:r>
            <a:endParaRPr lang="it-IT" sz="1600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4041648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 muscoli sono formati da </a:t>
            </a:r>
            <a:r>
              <a:rPr lang="it-IT" b="1" i="1" dirty="0"/>
              <a:t>cellule </a:t>
            </a:r>
            <a:r>
              <a:rPr lang="it-IT" b="1" i="1" dirty="0" smtClean="0"/>
              <a:t>muscolari</a:t>
            </a:r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r>
              <a:rPr lang="it-IT" sz="1600" dirty="0"/>
              <a:t> </a:t>
            </a:r>
            <a:r>
              <a:rPr lang="it-IT" sz="1600" dirty="0" smtClean="0"/>
              <a:t>                    </a:t>
            </a:r>
            <a:endParaRPr lang="it-IT" sz="1600" dirty="0" smtClean="0"/>
          </a:p>
          <a:p>
            <a:pPr marL="0" indent="0">
              <a:buNone/>
            </a:pPr>
            <a:r>
              <a:rPr lang="it-IT" sz="1600" dirty="0"/>
              <a:t> </a:t>
            </a:r>
            <a:r>
              <a:rPr lang="it-IT" sz="1600" dirty="0" smtClean="0"/>
              <a:t>                   </a:t>
            </a:r>
            <a:r>
              <a:rPr lang="it-IT" sz="1600" dirty="0" smtClean="0"/>
              <a:t>Muscoli</a:t>
            </a: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/>
              <a:t>          </a:t>
            </a:r>
            <a:endParaRPr lang="it-IT" sz="1600" dirty="0" smtClean="0"/>
          </a:p>
          <a:p>
            <a:pPr marL="0" indent="0">
              <a:buNone/>
            </a:pPr>
            <a:r>
              <a:rPr lang="it-IT" sz="1600" dirty="0"/>
              <a:t> </a:t>
            </a:r>
            <a:r>
              <a:rPr lang="it-IT" sz="1600" dirty="0" smtClean="0"/>
              <a:t>            </a:t>
            </a:r>
            <a:r>
              <a:rPr lang="it-IT" sz="1600" dirty="0" smtClean="0"/>
              <a:t>Cellule </a:t>
            </a:r>
            <a:r>
              <a:rPr lang="it-IT" sz="1600" dirty="0" smtClean="0"/>
              <a:t>muscolari</a:t>
            </a:r>
            <a:endParaRPr lang="it-IT" sz="1600" dirty="0"/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552575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UD AFRICA\Desktop\Skeletal_muscle_-_cross_section,_nerve_bund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933056"/>
            <a:ext cx="258127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UD AFRICA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755" y="1552575"/>
            <a:ext cx="263842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UD AFRICA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7"/>
            <a:ext cx="3024336" cy="172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60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219256" cy="504056"/>
          </a:xfrm>
        </p:spPr>
        <p:txBody>
          <a:bodyPr/>
          <a:lstStyle/>
          <a:p>
            <a:r>
              <a:rPr lang="it-IT" dirty="0"/>
              <a:t>Il corpo umano è formato da:</a:t>
            </a:r>
          </a:p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4041648" cy="521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dirty="0" smtClean="0"/>
              <a:t>Tessuti</a:t>
            </a:r>
            <a:r>
              <a:rPr lang="it-IT" dirty="0" smtClean="0"/>
              <a:t>: formati da cellule dello stesso tipo che crescono raggruppate tra loro</a:t>
            </a:r>
          </a:p>
          <a:p>
            <a:pPr marL="0" indent="0">
              <a:buNone/>
            </a:pPr>
            <a:r>
              <a:rPr lang="it-IT" b="1" i="1" dirty="0"/>
              <a:t> </a:t>
            </a:r>
            <a:r>
              <a:rPr lang="it-IT" b="1" i="1" dirty="0" smtClean="0"/>
              <a:t>                                                 </a:t>
            </a:r>
            <a:endParaRPr lang="it-IT" sz="1800" dirty="0"/>
          </a:p>
          <a:p>
            <a:pPr marL="0" indent="0">
              <a:buNone/>
            </a:pPr>
            <a:r>
              <a:rPr lang="it-IT" sz="1600" dirty="0" smtClean="0"/>
              <a:t>In foto potete osservare </a:t>
            </a:r>
          </a:p>
          <a:p>
            <a:pPr marL="0" indent="0">
              <a:buNone/>
            </a:pPr>
            <a:r>
              <a:rPr lang="it-IT" sz="1600" dirty="0" smtClean="0"/>
              <a:t>il </a:t>
            </a:r>
            <a:r>
              <a:rPr lang="it-IT" sz="1600" b="1" i="1" dirty="0" smtClean="0"/>
              <a:t>tessuto muscolare </a:t>
            </a:r>
            <a:r>
              <a:rPr lang="it-IT" sz="1600" dirty="0" smtClean="0"/>
              <a:t>che</a:t>
            </a:r>
            <a:endParaRPr lang="it-IT" sz="1600" b="1" i="1" dirty="0" smtClean="0"/>
          </a:p>
          <a:p>
            <a:pPr marL="0" indent="0">
              <a:buNone/>
            </a:pPr>
            <a:r>
              <a:rPr lang="it-IT" sz="1600" dirty="0" smtClean="0"/>
              <a:t>ha la funzione di collegare</a:t>
            </a:r>
          </a:p>
          <a:p>
            <a:pPr marL="0" indent="0">
              <a:buNone/>
            </a:pPr>
            <a:r>
              <a:rPr lang="it-IT" sz="1600" dirty="0" smtClean="0"/>
              <a:t>diversi organi interni 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1800" b="1" i="1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4"/>
          </p:nvPr>
        </p:nvSpPr>
        <p:spPr>
          <a:xfrm>
            <a:off x="4672584" y="908720"/>
            <a:ext cx="4041648" cy="5217315"/>
          </a:xfrm>
        </p:spPr>
        <p:txBody>
          <a:bodyPr/>
          <a:lstStyle/>
          <a:p>
            <a:pPr marL="0" indent="0">
              <a:buNone/>
            </a:pPr>
            <a:r>
              <a:rPr lang="it-IT" b="1" i="1" dirty="0" smtClean="0"/>
              <a:t>Organi</a:t>
            </a:r>
            <a:r>
              <a:rPr lang="it-IT" dirty="0" smtClean="0"/>
              <a:t>: formati da tessuti diversi che collaborano tra loro per svolgere una stessa attività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600" dirty="0" smtClean="0"/>
              <a:t>   Lo stomaco è un</a:t>
            </a:r>
          </a:p>
          <a:p>
            <a:pPr marL="0" indent="0">
              <a:buNone/>
            </a:pPr>
            <a:r>
              <a:rPr lang="it-IT" sz="1600" dirty="0" smtClean="0"/>
              <a:t>   organo rivestito </a:t>
            </a:r>
          </a:p>
          <a:p>
            <a:pPr marL="0" indent="0">
              <a:buNone/>
            </a:pPr>
            <a:r>
              <a:rPr lang="it-IT" sz="1600" dirty="0" smtClean="0"/>
              <a:t>   di </a:t>
            </a:r>
            <a:r>
              <a:rPr lang="it-IT" sz="1600" b="1" i="1" dirty="0" smtClean="0"/>
              <a:t>tessuto epiteliale</a:t>
            </a:r>
            <a:endParaRPr lang="it-IT" sz="1600" b="1" i="1" dirty="0"/>
          </a:p>
        </p:txBody>
      </p:sp>
      <p:pic>
        <p:nvPicPr>
          <p:cNvPr id="3074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3312368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UD AFRIC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3384376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73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testo 10"/>
          <p:cNvSpPr>
            <a:spLocks noGrp="1"/>
          </p:cNvSpPr>
          <p:nvPr>
            <p:ph type="body" idx="1"/>
          </p:nvPr>
        </p:nvSpPr>
        <p:spPr>
          <a:xfrm>
            <a:off x="539552" y="4869160"/>
            <a:ext cx="7416824" cy="1512168"/>
          </a:xfrm>
        </p:spPr>
        <p:txBody>
          <a:bodyPr/>
          <a:lstStyle/>
          <a:p>
            <a:pPr algn="l"/>
            <a:r>
              <a:rPr lang="it-IT" dirty="0" smtClean="0"/>
              <a:t>Conclusioni: il nostro corpo poiché è formato dalla collaborazione tra cellule, tessuti, organi e apparati è chiamato </a:t>
            </a:r>
            <a:r>
              <a:rPr lang="it-IT" b="1" i="1" dirty="0" smtClean="0"/>
              <a:t>ORGANISMO</a:t>
            </a:r>
            <a:endParaRPr lang="it-IT" b="1" i="1" dirty="0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7715200" cy="4320480"/>
          </a:xfrm>
        </p:spPr>
        <p:txBody>
          <a:bodyPr/>
          <a:lstStyle/>
          <a:p>
            <a:pPr marL="0" indent="0">
              <a:buNone/>
            </a:pPr>
            <a:r>
              <a:rPr lang="it-IT" b="1" i="1" dirty="0" smtClean="0"/>
              <a:t>Apparati</a:t>
            </a:r>
            <a:r>
              <a:rPr lang="it-IT" dirty="0" smtClean="0"/>
              <a:t>: formati da organi raggruppati ogni apparato svolge una precisa funzione.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600" b="1" i="1" dirty="0" smtClean="0"/>
              <a:t>L’apparato digerente </a:t>
            </a:r>
            <a:r>
              <a:rPr lang="it-IT" sz="1600" dirty="0" smtClean="0"/>
              <a:t>comprende diversi organi come lo stomaco</a:t>
            </a:r>
            <a:endParaRPr lang="it-IT" sz="1600" dirty="0"/>
          </a:p>
        </p:txBody>
      </p:sp>
      <p:pic>
        <p:nvPicPr>
          <p:cNvPr id="4098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3"/>
            <a:ext cx="3528392" cy="280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009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</TotalTime>
  <Words>198</Words>
  <Application>Microsoft Office PowerPoint</Application>
  <PresentationFormat>Presentazione su schermo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Executive</vt:lpstr>
      <vt:lpstr>ISTITUTO COMPRENSIVO II PONTE – SICILIANO DI POMIGLIANO D’ARCO SCIENZE VE</vt:lpstr>
      <vt:lpstr>              CELLULE, TESSUTI, ORGANI, APPARATI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 PONTE – SICILIANO DI POMIGLIANO D’ARCO SCIENZE</dc:title>
  <dc:creator>SUD AFRICA</dc:creator>
  <cp:lastModifiedBy>SUD AFRICA</cp:lastModifiedBy>
  <cp:revision>10</cp:revision>
  <dcterms:created xsi:type="dcterms:W3CDTF">2020-12-18T18:32:00Z</dcterms:created>
  <dcterms:modified xsi:type="dcterms:W3CDTF">2020-12-18T19:56:56Z</dcterms:modified>
</cp:coreProperties>
</file>