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F27886-29DB-4B8D-B387-4E905A0A526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1B1F56-06BE-4286-A4A0-828A8095C062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344816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ISTITUTO COMPRENSIVO III PONTE – SICILIANO DI POMIGLIANO D’ARCO</a:t>
            </a:r>
            <a:br>
              <a:rPr lang="it-IT" dirty="0" smtClean="0"/>
            </a:br>
            <a:r>
              <a:rPr lang="it-IT" dirty="0" smtClean="0"/>
              <a:t>STORIA IV F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7704" y="4725144"/>
            <a:ext cx="5864696" cy="136815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S</a:t>
            </a:r>
            <a:r>
              <a:rPr lang="it-IT" dirty="0" smtClean="0">
                <a:solidFill>
                  <a:srgbClr val="002060"/>
                </a:solidFill>
              </a:rPr>
              <a:t>umeri: artigianato, commercio, città e organizzazione sociale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DOCENTE: De Luca Annunziata</a:t>
            </a:r>
          </a:p>
        </p:txBody>
      </p:sp>
    </p:spTree>
    <p:extLst>
      <p:ext uri="{BB962C8B-B14F-4D97-AF65-F5344CB8AC3E}">
        <p14:creationId xmlns:p14="http://schemas.microsoft.com/office/powerpoint/2010/main" val="52406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560840" cy="1224136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Sumeri: artigianato, commercio, città e organizzazione sociale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5112568"/>
          </a:xfrm>
        </p:spPr>
        <p:txBody>
          <a:bodyPr/>
          <a:lstStyle/>
          <a:p>
            <a:pPr marL="82296" indent="0">
              <a:buNone/>
            </a:pPr>
            <a:r>
              <a:rPr lang="it-IT" b="1" i="1" dirty="0" smtClean="0"/>
              <a:t>Artigianato: </a:t>
            </a:r>
            <a:r>
              <a:rPr lang="it-IT" dirty="0" smtClean="0"/>
              <a:t>I Sumeri sapevano lavorare i metalli come il bronzo che ottenevano dalla lavorazione del rame e dello stagno.</a:t>
            </a:r>
          </a:p>
          <a:p>
            <a:pPr marL="82296" indent="0">
              <a:buNone/>
            </a:pPr>
            <a:r>
              <a:rPr lang="it-IT" dirty="0" smtClean="0"/>
              <a:t>Gli artigiani intagliavano le pietre per produrre gioielli e statuette.</a:t>
            </a:r>
            <a:endParaRPr lang="it-IT" dirty="0"/>
          </a:p>
        </p:txBody>
      </p:sp>
      <p:pic>
        <p:nvPicPr>
          <p:cNvPr id="1026" name="Picture 2" descr="C:\Users\SUD AFRIC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3322"/>
            <a:ext cx="6552728" cy="216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3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marL="82296" indent="0">
              <a:buNone/>
            </a:pPr>
            <a:r>
              <a:rPr lang="it-IT" b="1" i="1" dirty="0" smtClean="0"/>
              <a:t>Commercio: </a:t>
            </a:r>
            <a:r>
              <a:rPr lang="it-IT" dirty="0" smtClean="0"/>
              <a:t>Con piccole imbarcazioni via mare e via fiume, ma anche con carri ( per il trasporto terrestre) avveniva il </a:t>
            </a:r>
            <a:r>
              <a:rPr lang="it-IT" i="1" u="sng" dirty="0" smtClean="0"/>
              <a:t>BARATTO</a:t>
            </a:r>
          </a:p>
          <a:p>
            <a:pPr marL="82296" indent="0">
              <a:buNone/>
            </a:pPr>
            <a:r>
              <a:rPr lang="it-IT" dirty="0" smtClean="0"/>
              <a:t>                                     </a:t>
            </a:r>
            <a:r>
              <a:rPr lang="it-IT" sz="1800" dirty="0" smtClean="0"/>
              <a:t> Scambio di merci una cosa in</a:t>
            </a:r>
          </a:p>
          <a:p>
            <a:pPr marL="82296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cambio dell’alta (senza uso </a:t>
            </a:r>
          </a:p>
          <a:p>
            <a:pPr marL="82296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                                       del denaro)</a:t>
            </a:r>
          </a:p>
          <a:p>
            <a:pPr marL="82296" indent="0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                </a:t>
            </a:r>
            <a:endParaRPr lang="it-IT" sz="18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7452320" y="1969421"/>
            <a:ext cx="0" cy="307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2123147"/>
            <a:ext cx="4248472" cy="376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</p:spPr>
        <p:txBody>
          <a:bodyPr/>
          <a:lstStyle/>
          <a:p>
            <a:pPr marL="82296" indent="0">
              <a:buNone/>
            </a:pPr>
            <a:r>
              <a:rPr lang="it-IT" b="1" i="1" dirty="0" smtClean="0"/>
              <a:t>Le Città</a:t>
            </a:r>
            <a:r>
              <a:rPr lang="it-IT" dirty="0" smtClean="0"/>
              <a:t>: Le Città dei Sumeri erano </a:t>
            </a:r>
          </a:p>
          <a:p>
            <a:pPr marL="82296" indent="0">
              <a:buNone/>
            </a:pPr>
            <a:r>
              <a:rPr lang="it-IT" u="sng" dirty="0" smtClean="0"/>
              <a:t>Città - Stato </a:t>
            </a:r>
          </a:p>
          <a:p>
            <a:pPr marL="82296" indent="0">
              <a:buNone/>
            </a:pPr>
            <a:r>
              <a:rPr lang="it-IT" sz="2000" dirty="0" smtClean="0"/>
              <a:t>Cioè Città indipendenti </a:t>
            </a:r>
          </a:p>
          <a:p>
            <a:pPr marL="82296" indent="0">
              <a:buNone/>
            </a:pPr>
            <a:r>
              <a:rPr lang="it-IT" sz="2000" dirty="0" smtClean="0"/>
              <a:t>ognuna con un re, un</a:t>
            </a:r>
          </a:p>
          <a:p>
            <a:pPr marL="82296" indent="0">
              <a:buNone/>
            </a:pPr>
            <a:r>
              <a:rPr lang="it-IT" sz="2000" dirty="0" smtClean="0"/>
              <a:t>esercito e leggi  </a:t>
            </a:r>
          </a:p>
          <a:p>
            <a:pPr marL="82296" indent="0">
              <a:buNone/>
            </a:pPr>
            <a:r>
              <a:rPr lang="it-IT" dirty="0" smtClean="0"/>
              <a:t>Secondo gli storici URUK è stata la prima Città della storia.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627784" y="1268760"/>
            <a:ext cx="0" cy="241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SUD AFRICA\Desktop\ziggurat_uruk_28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3501008"/>
            <a:ext cx="682530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4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7586" y="476672"/>
            <a:ext cx="7498080" cy="56997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it-IT" dirty="0" smtClean="0"/>
              <a:t>Organizzazione sociale: </a:t>
            </a:r>
          </a:p>
          <a:p>
            <a:pPr marL="82296" indent="0">
              <a:buNone/>
            </a:pPr>
            <a:r>
              <a:rPr lang="it-IT" dirty="0"/>
              <a:t> </a:t>
            </a:r>
            <a:r>
              <a:rPr lang="it-IT" dirty="0" smtClean="0"/>
              <a:t>       </a:t>
            </a:r>
          </a:p>
          <a:p>
            <a:pPr marL="82296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</a:t>
            </a:r>
            <a:r>
              <a:rPr lang="it-IT" sz="2000" dirty="0" smtClean="0"/>
              <a:t>Capo della Città</a:t>
            </a:r>
          </a:p>
          <a:p>
            <a:pPr marL="82296" indent="0">
              <a:buNone/>
            </a:pPr>
            <a:r>
              <a:rPr lang="it-IT" sz="2000" dirty="0" smtClean="0"/>
              <a:t>                                                               </a:t>
            </a:r>
          </a:p>
          <a:p>
            <a:pPr marL="82296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                            Amministratori della Città</a:t>
            </a:r>
          </a:p>
          <a:p>
            <a:pPr marL="82296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                                </a:t>
            </a:r>
          </a:p>
          <a:p>
            <a:pPr marL="82296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                                  Difensori della Città </a:t>
            </a:r>
          </a:p>
          <a:p>
            <a:pPr marL="82296" indent="0">
              <a:buNone/>
            </a:pPr>
            <a:endParaRPr lang="it-IT" sz="2000" dirty="0"/>
          </a:p>
          <a:p>
            <a:pPr marL="82296" indent="0">
              <a:buNone/>
            </a:pPr>
            <a:r>
              <a:rPr lang="it-IT" sz="2000" dirty="0" smtClean="0"/>
              <a:t>                                                                             </a:t>
            </a:r>
            <a:r>
              <a:rPr lang="it-IT" sz="2000" dirty="0" smtClean="0"/>
              <a:t>Paga </a:t>
            </a:r>
            <a:r>
              <a:rPr lang="it-IT" sz="2000" dirty="0" smtClean="0"/>
              <a:t>le tasse</a:t>
            </a:r>
          </a:p>
          <a:p>
            <a:pPr marL="82296" indent="0">
              <a:buNone/>
            </a:pPr>
            <a:endParaRPr lang="it-IT" sz="2000" dirty="0"/>
          </a:p>
          <a:p>
            <a:pPr marL="82296" indent="0">
              <a:buNone/>
            </a:pPr>
            <a:r>
              <a:rPr lang="it-IT" sz="2000" dirty="0" smtClean="0"/>
              <a:t>                                                                                   Prigionieri di</a:t>
            </a:r>
          </a:p>
          <a:p>
            <a:pPr marL="82296" indent="0">
              <a:buNone/>
            </a:pPr>
            <a:r>
              <a:rPr lang="it-IT" sz="2000" dirty="0" smtClean="0"/>
              <a:t>                                                                                    guerra                               </a:t>
            </a:r>
          </a:p>
          <a:p>
            <a:pPr marL="82296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                                                      </a:t>
            </a:r>
            <a:endParaRPr lang="it-IT" sz="2000" dirty="0"/>
          </a:p>
        </p:txBody>
      </p:sp>
      <p:sp>
        <p:nvSpPr>
          <p:cNvPr id="4" name="Triangolo isoscele 3"/>
          <p:cNvSpPr/>
          <p:nvPr/>
        </p:nvSpPr>
        <p:spPr>
          <a:xfrm>
            <a:off x="1835696" y="1340768"/>
            <a:ext cx="5400600" cy="4201082"/>
          </a:xfrm>
          <a:prstGeom prst="triangle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Sacerdoti</a:t>
            </a: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Soldati</a:t>
            </a: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Popolo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Schiavi</a:t>
            </a: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3974498" y="2220710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576686" y="2940433"/>
            <a:ext cx="19477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987824" y="3789040"/>
            <a:ext cx="309634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411760" y="4653136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5004048" y="1988840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436096" y="270892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>
            <a:off x="5868144" y="3507162"/>
            <a:ext cx="5247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6434666" y="4293096"/>
            <a:ext cx="44159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6876256" y="501317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34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176</Words>
  <Application>Microsoft Office PowerPoint</Application>
  <PresentationFormat>Presentazione su schermo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Solstizio</vt:lpstr>
      <vt:lpstr>ISTITUTO COMPRENSIVO III PONTE – SICILIANO DI POMIGLIANO D’ARCO STORIA IV F</vt:lpstr>
      <vt:lpstr>Sumeri: artigianato, commercio, città e organizzazione sociale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STORIA IV F</dc:title>
  <dc:creator>SUD AFRICA</dc:creator>
  <cp:lastModifiedBy>SUD AFRICA</cp:lastModifiedBy>
  <cp:revision>9</cp:revision>
  <dcterms:created xsi:type="dcterms:W3CDTF">2020-12-11T18:51:29Z</dcterms:created>
  <dcterms:modified xsi:type="dcterms:W3CDTF">2020-12-12T14:08:02Z</dcterms:modified>
</cp:coreProperties>
</file>