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65" r:id="rId4"/>
    <p:sldId id="264" r:id="rId5"/>
    <p:sldId id="266" r:id="rId6"/>
    <p:sldId id="267" r:id="rId7"/>
    <p:sldId id="268" r:id="rId8"/>
    <p:sldId id="269" r:id="rId9"/>
    <p:sldId id="257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69222" autoAdjust="0"/>
  </p:normalViewPr>
  <p:slideViewPr>
    <p:cSldViewPr snapToGrid="0">
      <p:cViewPr>
        <p:scale>
          <a:sx n="73" d="100"/>
          <a:sy n="73" d="100"/>
        </p:scale>
        <p:origin x="328" y="-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CCF1F-D504-454B-8821-AA85C33A5BDF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B92E7-2103-4A7B-8578-4DCBB4468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06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92E7-2103-4A7B-8578-4DCBB44685F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93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92E7-2103-4A7B-8578-4DCBB44685F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752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92E7-2103-4A7B-8578-4DCBB44685F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245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92E7-2103-4A7B-8578-4DCBB44685F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232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92E7-2103-4A7B-8578-4DCBB44685F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388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92E7-2103-4A7B-8578-4DCBB44685F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074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92E7-2103-4A7B-8578-4DCBB44685F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706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92E7-2103-4A7B-8578-4DCBB44685F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5774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92E7-2103-4A7B-8578-4DCBB44685F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936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91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95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43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79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914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7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48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083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48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352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73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8A019-852C-420C-A750-854364034C6D}" type="datetimeFigureOut">
              <a:rPr lang="it-IT" smtClean="0"/>
              <a:t>21/12/2020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B258D-80BB-4EE8-8877-0F826392E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85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4.mp3"/><Relationship Id="rId7" Type="http://schemas.openxmlformats.org/officeDocument/2006/relationships/image" Target="../media/image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Albero di Nata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26"/>
            <a:ext cx="12191999" cy="680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481914"/>
            <a:ext cx="8353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BUON NATALE !</a:t>
            </a:r>
          </a:p>
          <a:p>
            <a:r>
              <a:rPr lang="it-IT" sz="36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Classe 4E Foria Concetta</a:t>
            </a: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1418" y="481914"/>
            <a:ext cx="1006764" cy="10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sign del telaio di Natale con simboli ross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" b="6026"/>
          <a:stretch/>
        </p:blipFill>
        <p:spPr bwMode="auto">
          <a:xfrm>
            <a:off x="12356" y="41599"/>
            <a:ext cx="12179643" cy="69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26758" y="345989"/>
            <a:ext cx="10824518" cy="6015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0470" marR="1007110" algn="ctr">
              <a:spcBef>
                <a:spcPts val="710"/>
              </a:spcBef>
              <a:spcAft>
                <a:spcPts val="0"/>
              </a:spcAft>
            </a:pPr>
            <a:r>
              <a:rPr lang="it-IT" sz="3200" b="1" dirty="0">
                <a:solidFill>
                  <a:srgbClr val="ED1E25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IL PICCOLO</a:t>
            </a:r>
            <a:r>
              <a:rPr lang="it-IT" sz="3200" b="1" spc="265" dirty="0">
                <a:solidFill>
                  <a:srgbClr val="ED1E25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>
                <a:solidFill>
                  <a:srgbClr val="ED1E25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ABETE</a:t>
            </a:r>
            <a:endParaRPr lang="it-IT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9560" marR="1933575">
              <a:lnSpc>
                <a:spcPct val="103000"/>
              </a:lnSpc>
              <a:spcBef>
                <a:spcPts val="960"/>
              </a:spcBef>
              <a:spcAft>
                <a:spcPts val="0"/>
              </a:spcAft>
            </a:pPr>
            <a:r>
              <a:rPr lang="it-IT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Un piccolo abete stava in un bosco sulla monta- </a:t>
            </a:r>
            <a:r>
              <a:rPr lang="it-IT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gna</a:t>
            </a:r>
            <a:r>
              <a:rPr lang="it-IT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 A Natale qualcuno lo prese, con tanto di radi- ci, lo caricò su un camioncino e lo portò in città, dove rimase per dieci giorni in una casa, con le radici in un vaso stretto, tutto coperto di palline colorate, lucine e festoni d’argento.</a:t>
            </a:r>
            <a:endParaRPr lang="it-IT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9560" marR="1971675">
              <a:lnSpc>
                <a:spcPct val="103000"/>
              </a:lnSpc>
              <a:spcBef>
                <a:spcPts val="35"/>
              </a:spcBef>
              <a:spcAft>
                <a:spcPts val="0"/>
              </a:spcAft>
            </a:pPr>
            <a:r>
              <a:rPr lang="it-IT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Passate le feste, fu piantato in un’aiuola del cortile, fra tre altri alberelli malandati. Anche lui era stanco e spelacchiato a causa di tutti quegli spostamenti, ma stese le radici e cominciò a nutrirsi, a respirare e a scambiare qualche silenziosa parola con gli  altri</a:t>
            </a:r>
            <a:r>
              <a:rPr lang="it-IT" spc="35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t-IT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alberi.</a:t>
            </a:r>
            <a:endParaRPr lang="it-IT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9560" marR="2011045">
              <a:lnSpc>
                <a:spcPct val="103000"/>
              </a:lnSpc>
              <a:spcBef>
                <a:spcPts val="35"/>
              </a:spcBef>
              <a:spcAft>
                <a:spcPts val="0"/>
              </a:spcAft>
            </a:pPr>
            <a:r>
              <a:rPr lang="it-IT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Però non era una bella vita: il terreno era secco, le radici trovavano poco nutrimento, e poi lì, in  mezzo alle case, il sole arrivava solo per tre ore al giorno. E i bambini, siccome non c’era spazio altrove, giocavano nel cortile e al povero abete toccavano pallonate, urti e</a:t>
            </a:r>
            <a:r>
              <a:rPr lang="it-IT" spc="195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t-IT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strappi.</a:t>
            </a:r>
            <a:endParaRPr lang="it-IT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9560">
              <a:spcBef>
                <a:spcPts val="35"/>
              </a:spcBef>
              <a:spcAft>
                <a:spcPts val="0"/>
              </a:spcAft>
            </a:pPr>
            <a:r>
              <a:rPr lang="it-IT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Il piccolo abete era scontento e stava</a:t>
            </a:r>
            <a:r>
              <a:rPr lang="it-IT" spc="295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t-IT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male.</a:t>
            </a:r>
            <a:endParaRPr lang="it-IT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9560" marR="2026920">
              <a:lnSpc>
                <a:spcPct val="103000"/>
              </a:lnSpc>
              <a:spcBef>
                <a:spcPts val="70"/>
              </a:spcBef>
              <a:spcAft>
                <a:spcPts val="0"/>
              </a:spcAft>
            </a:pPr>
            <a:r>
              <a:rPr lang="it-IT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Si lamentava con gli altri alberi e raccontava di come era bella la montagna, con la terra buona, l’aria fresca e il sole dalla mattina alla sera. Ma i tre alberelli, che non avevano mai visto niente di simile, credevano che raccontasse</a:t>
            </a:r>
            <a:r>
              <a:rPr lang="it-IT" spc="295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t-IT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bugie.</a:t>
            </a:r>
            <a:endParaRPr lang="it-IT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9560" marR="1933575">
              <a:lnSpc>
                <a:spcPct val="103000"/>
              </a:lnSpc>
              <a:spcBef>
                <a:spcPts val="30"/>
              </a:spcBef>
              <a:spcAft>
                <a:spcPts val="0"/>
              </a:spcAft>
            </a:pPr>
            <a:r>
              <a:rPr lang="it-IT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Una sera passò sopra la città il vento fresco della montagna. Vide il piccolo abete, lo riconobbe e scese a muovergli i rami…</a:t>
            </a:r>
            <a:endParaRPr lang="it-IT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it-IT" sz="105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R. Piumini -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0436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sign del telaio di Natale con simboli ross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-492" r="300" b="7061"/>
          <a:stretch/>
        </p:blipFill>
        <p:spPr bwMode="auto">
          <a:xfrm>
            <a:off x="-185352" y="-86497"/>
            <a:ext cx="12377352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118919" y="18205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36368" tIns="6348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41858" y="579434"/>
            <a:ext cx="9951761" cy="66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5508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1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Come si concluderà la storia? Scegli il finale che preferisci.</a:t>
            </a:r>
            <a:endParaRPr kumimoji="0" lang="it-IT" altLang="it-IT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4124325" y="255588"/>
            <a:ext cx="168275" cy="168275"/>
            <a:chOff x="6256" y="163"/>
            <a:chExt cx="264" cy="264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6292" y="199"/>
              <a:ext cx="227" cy="22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265" y="172"/>
              <a:ext cx="207" cy="2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6265" y="172"/>
              <a:ext cx="207" cy="207"/>
            </a:xfrm>
            <a:prstGeom prst="rect">
              <a:avLst/>
            </a:prstGeom>
            <a:noFill/>
            <a:ln w="12700">
              <a:solidFill>
                <a:srgbClr val="231F2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pic>
        <p:nvPicPr>
          <p:cNvPr id="3093" name="image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52400"/>
            <a:ext cx="33337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266825" y="255588"/>
            <a:ext cx="168275" cy="168275"/>
            <a:chOff x="1756" y="163"/>
            <a:chExt cx="264" cy="264"/>
          </a:xfrm>
        </p:grpSpPr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792" y="199"/>
              <a:ext cx="227" cy="22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766" y="172"/>
              <a:ext cx="207" cy="2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1766" y="172"/>
              <a:ext cx="207" cy="207"/>
            </a:xfrm>
            <a:prstGeom prst="rect">
              <a:avLst/>
            </a:prstGeom>
            <a:noFill/>
            <a:ln w="12700">
              <a:solidFill>
                <a:srgbClr val="231F2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36368" tIns="6348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19" y="1534215"/>
            <a:ext cx="4880919" cy="4283839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8" y="1708723"/>
            <a:ext cx="5103340" cy="4133544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1750062" y="1127692"/>
            <a:ext cx="239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PRIMO FINALE</a:t>
            </a:r>
          </a:p>
        </p:txBody>
      </p:sp>
      <p:sp>
        <p:nvSpPr>
          <p:cNvPr id="3076" name="CasellaDiTesto 3075"/>
          <p:cNvSpPr txBox="1"/>
          <p:nvPr/>
        </p:nvSpPr>
        <p:spPr>
          <a:xfrm>
            <a:off x="7752537" y="1014792"/>
            <a:ext cx="246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SECONDO FINALE</a:t>
            </a:r>
          </a:p>
        </p:txBody>
      </p:sp>
    </p:spTree>
    <p:extLst>
      <p:ext uri="{BB962C8B-B14F-4D97-AF65-F5344CB8AC3E}">
        <p14:creationId xmlns:p14="http://schemas.microsoft.com/office/powerpoint/2010/main" val="338204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sign del telaio di Natale con simboli ross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b="7169"/>
          <a:stretch/>
        </p:blipFill>
        <p:spPr bwMode="auto">
          <a:xfrm>
            <a:off x="0" y="451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583460" y="2641360"/>
            <a:ext cx="5881816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1799967" y="723859"/>
            <a:ext cx="8592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Come si concluderà la storia? </a:t>
            </a:r>
            <a:endParaRPr lang="it-IT" sz="2400" b="1" dirty="0" smtClean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it-IT" sz="2400" b="1" dirty="0" smtClean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Scegli </a:t>
            </a:r>
            <a:r>
              <a:rPr lang="it-IT" sz="24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il finale che </a:t>
            </a:r>
            <a:r>
              <a:rPr lang="it-IT" sz="2400" b="1" dirty="0" smtClean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preferisci</a:t>
            </a:r>
            <a:endParaRPr lang="it-IT" sz="2400" b="1" dirty="0"/>
          </a:p>
        </p:txBody>
      </p:sp>
      <p:sp>
        <p:nvSpPr>
          <p:cNvPr id="17" name="Rettangolo 16"/>
          <p:cNvSpPr/>
          <p:nvPr/>
        </p:nvSpPr>
        <p:spPr>
          <a:xfrm>
            <a:off x="1619330" y="2913894"/>
            <a:ext cx="18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ED1E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PRIMO</a:t>
            </a:r>
            <a:r>
              <a:rPr lang="it-IT" spc="-50" dirty="0">
                <a:solidFill>
                  <a:srgbClr val="ED1E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t-IT" dirty="0">
                <a:solidFill>
                  <a:srgbClr val="ED1E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FINALE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7240949" y="2745416"/>
            <a:ext cx="2224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ED1E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SECONDO</a:t>
            </a:r>
            <a:r>
              <a:rPr lang="it-IT" spc="5" dirty="0">
                <a:solidFill>
                  <a:srgbClr val="ED1E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t-IT" dirty="0">
                <a:solidFill>
                  <a:srgbClr val="ED1E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FINALE</a:t>
            </a:r>
            <a:endParaRPr lang="it-IT" dirty="0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-91341" y="280943"/>
            <a:ext cx="1143553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111" name="image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0" y="738143"/>
            <a:ext cx="312690" cy="41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952066" y="1571709"/>
            <a:ext cx="92545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Sul quaderno </a:t>
            </a:r>
            <a:r>
              <a:rPr kumimoji="0" lang="it-IT" altLang="it-IT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riscrivi </a:t>
            </a:r>
            <a:r>
              <a:rPr kumimoji="0" lang="it-IT" altLang="it-IT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 conclusione che hai</a:t>
            </a:r>
            <a:r>
              <a:rPr kumimoji="0" lang="it-IT" altLang="it-IT" sz="2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scelto, sviluppando le sequenze in un testo più ricco e articolato.</a:t>
            </a:r>
            <a:endParaRPr kumimoji="0" lang="it-IT" altLang="it-IT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756470" y="4131076"/>
            <a:ext cx="11254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Inizia </a:t>
            </a:r>
            <a:r>
              <a:rPr lang="it-IT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così: «Il piccolo abete, con i rami rivolti all’ingiù e con l’aria tri- ste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25716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esign del telaio di Natale con simboli ross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b="71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6890F01C-1ED0-422C-BE8D-913D739D6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2" y="556054"/>
            <a:ext cx="6741979" cy="563468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784756" y="902042"/>
            <a:ext cx="36133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.</a:t>
            </a:r>
            <a:r>
              <a:rPr lang="it-IT" sz="2800" dirty="0" smtClean="0"/>
              <a:t>Ricopia sul quaderno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.</a:t>
            </a:r>
            <a:r>
              <a:rPr lang="it-IT" sz="2800" dirty="0" smtClean="0"/>
              <a:t>Memorizza la filastrocca.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.</a:t>
            </a:r>
            <a:r>
              <a:rPr lang="it-IT" sz="2800" dirty="0" smtClean="0"/>
              <a:t>Rispondi</a:t>
            </a:r>
            <a:r>
              <a:rPr lang="it-IT" sz="2800" dirty="0" smtClean="0"/>
              <a:t>: </a:t>
            </a:r>
          </a:p>
          <a:p>
            <a:r>
              <a:rPr lang="it-IT" sz="2800" dirty="0"/>
              <a:t>d</a:t>
            </a:r>
            <a:r>
              <a:rPr lang="it-IT" sz="2800" dirty="0" smtClean="0"/>
              <a:t>a </a:t>
            </a:r>
            <a:r>
              <a:rPr lang="it-IT" sz="2800" dirty="0"/>
              <a:t>quanti versi è composta la filastrocca?</a:t>
            </a:r>
          </a:p>
          <a:p>
            <a:r>
              <a:rPr lang="it-IT" sz="2800" dirty="0"/>
              <a:t>Da quante strofe?</a:t>
            </a:r>
          </a:p>
          <a:p>
            <a:r>
              <a:rPr lang="it-IT" sz="2800" dirty="0"/>
              <a:t>Quale rima c’è nella filastrocca</a:t>
            </a:r>
            <a:r>
              <a:rPr lang="it-IT" sz="2800" dirty="0" smtClean="0"/>
              <a:t>?</a:t>
            </a:r>
          </a:p>
          <a:p>
            <a:r>
              <a:rPr lang="it-IT" sz="2800" dirty="0" smtClean="0"/>
              <a:t>Colora le rime</a:t>
            </a:r>
            <a:endParaRPr lang="it-IT" sz="2800" dirty="0"/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1909" y="1379582"/>
            <a:ext cx="717005" cy="78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sign del telaio di Natale con simboli ross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b="7169"/>
          <a:stretch/>
        </p:blipFill>
        <p:spPr bwMode="auto">
          <a:xfrm>
            <a:off x="13592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ristmas Card Immagini di archivi di fotografici gra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08" y="512805"/>
            <a:ext cx="7698259" cy="58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353168" y="2125362"/>
            <a:ext cx="3682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accent6">
                    <a:lumMod val="75000"/>
                  </a:schemeClr>
                </a:solidFill>
              </a:rPr>
              <a:t>Realizza un biglietto augurale a tuo piacimento .</a:t>
            </a:r>
          </a:p>
          <a:p>
            <a:r>
              <a:rPr lang="it-IT" sz="3200" dirty="0" smtClean="0">
                <a:solidFill>
                  <a:schemeClr val="accent6">
                    <a:lumMod val="75000"/>
                  </a:schemeClr>
                </a:solidFill>
              </a:rPr>
              <a:t>Al suo interno scrivi dei pensieri sul Natale</a:t>
            </a:r>
            <a:endParaRPr lang="it-IT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85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sign del telaio di Natale con simboli ross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b="71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0" t="1" r="5126" b="2406"/>
          <a:stretch/>
        </p:blipFill>
        <p:spPr>
          <a:xfrm>
            <a:off x="127339" y="262642"/>
            <a:ext cx="8189347" cy="6172992"/>
          </a:xfrm>
          <a:prstGeom prst="rect">
            <a:avLst/>
          </a:prstGeom>
        </p:spPr>
      </p:pic>
      <p:pic>
        <p:nvPicPr>
          <p:cNvPr id="6" name="GINGER_CLASS4_0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8679" y="1327841"/>
            <a:ext cx="716676" cy="697117"/>
          </a:xfrm>
          <a:prstGeom prst="rect">
            <a:avLst/>
          </a:prstGeom>
        </p:spPr>
      </p:pic>
      <p:pic>
        <p:nvPicPr>
          <p:cNvPr id="9" name="GINGER_CLASS4_09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82887" y="5091473"/>
            <a:ext cx="747858" cy="747858"/>
          </a:xfrm>
          <a:prstGeom prst="rect">
            <a:avLst/>
          </a:prstGeom>
        </p:spPr>
      </p:pic>
      <p:sp>
        <p:nvSpPr>
          <p:cNvPr id="10" name="Freccia a destra 9"/>
          <p:cNvSpPr/>
          <p:nvPr/>
        </p:nvSpPr>
        <p:spPr>
          <a:xfrm>
            <a:off x="9043733" y="1397510"/>
            <a:ext cx="918874" cy="50096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94</a:t>
            </a:r>
            <a:endParaRPr lang="it-IT" dirty="0"/>
          </a:p>
        </p:txBody>
      </p:sp>
      <p:sp>
        <p:nvSpPr>
          <p:cNvPr id="11" name="Freccia a destra 10"/>
          <p:cNvSpPr/>
          <p:nvPr/>
        </p:nvSpPr>
        <p:spPr>
          <a:xfrm>
            <a:off x="9043732" y="5167601"/>
            <a:ext cx="1077901" cy="59560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95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89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sign del telaio di Natale con simboli ross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b="7169"/>
          <a:stretch/>
        </p:blipFill>
        <p:spPr bwMode="auto">
          <a:xfrm>
            <a:off x="0" y="-220089"/>
            <a:ext cx="12503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b="2946"/>
          <a:stretch/>
        </p:blipFill>
        <p:spPr>
          <a:xfrm>
            <a:off x="344585" y="348343"/>
            <a:ext cx="6767141" cy="5886994"/>
          </a:xfrm>
          <a:prstGeom prst="rect">
            <a:avLst/>
          </a:prstGeom>
        </p:spPr>
      </p:pic>
      <p:pic>
        <p:nvPicPr>
          <p:cNvPr id="5" name="GINGER_CLASS4_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2443" y="1747533"/>
            <a:ext cx="1024915" cy="747824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>
            <a:off x="7901361" y="1685027"/>
            <a:ext cx="978408" cy="87283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96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9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lbero a forma di cu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9" y="0"/>
            <a:ext cx="124980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50475" y="1613118"/>
            <a:ext cx="59065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Gill Sans Ultra Bold" panose="020B0A02020104020203" pitchFamily="34" charset="0"/>
              </a:rPr>
              <a:t>Auguri sinceri </a:t>
            </a:r>
          </a:p>
          <a:p>
            <a:r>
              <a:rPr lang="it-IT" sz="2800" dirty="0" smtClean="0">
                <a:solidFill>
                  <a:srgbClr val="FFFF00"/>
                </a:solidFill>
                <a:latin typeface="Gill Sans Ultra Bold" panose="020B0A02020104020203" pitchFamily="34" charset="0"/>
              </a:rPr>
              <a:t> di ogni bene , che questo </a:t>
            </a:r>
          </a:p>
          <a:p>
            <a:r>
              <a:rPr lang="it-IT" sz="2800" dirty="0" smtClean="0">
                <a:solidFill>
                  <a:srgbClr val="FFFF00"/>
                </a:solidFill>
                <a:latin typeface="Gill Sans Ultra Bold" panose="020B0A02020104020203" pitchFamily="34" charset="0"/>
              </a:rPr>
              <a:t>Natale così particolare possa trascorrere </a:t>
            </a:r>
          </a:p>
          <a:p>
            <a:r>
              <a:rPr lang="it-IT" sz="2800" dirty="0" smtClean="0">
                <a:solidFill>
                  <a:srgbClr val="FFFF00"/>
                </a:solidFill>
                <a:latin typeface="Gill Sans Ultra Bold" panose="020B0A02020104020203" pitchFamily="34" charset="0"/>
              </a:rPr>
              <a:t>in pace e armonia </a:t>
            </a:r>
            <a:endParaRPr lang="it-IT" sz="2800" dirty="0">
              <a:solidFill>
                <a:srgbClr val="FFFF00"/>
              </a:solidFill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6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421</Words>
  <Application>Microsoft Office PowerPoint</Application>
  <PresentationFormat>Widescreen</PresentationFormat>
  <Paragraphs>44</Paragraphs>
  <Slides>9</Slides>
  <Notes>9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Algerian</vt:lpstr>
      <vt:lpstr>Arial</vt:lpstr>
      <vt:lpstr>Calibri</vt:lpstr>
      <vt:lpstr>Calibri Light</vt:lpstr>
      <vt:lpstr>Gill Sans Ultra 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Account Microsoft</cp:lastModifiedBy>
  <cp:revision>33</cp:revision>
  <dcterms:created xsi:type="dcterms:W3CDTF">2020-12-20T16:06:19Z</dcterms:created>
  <dcterms:modified xsi:type="dcterms:W3CDTF">2020-12-21T15:42:11Z</dcterms:modified>
</cp:coreProperties>
</file>