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C96F"/>
    <a:srgbClr val="4988A7"/>
    <a:srgbClr val="5236BA"/>
    <a:srgbClr val="BE1834"/>
    <a:srgbClr val="A63087"/>
    <a:srgbClr val="C09316"/>
    <a:srgbClr val="A14C35"/>
    <a:srgbClr val="8A4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5FE4-217A-42F5-863A-8247579EB5DC}" type="datetimeFigureOut">
              <a:rPr lang="it-IT" smtClean="0"/>
              <a:t>04/12/2020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69F8-5063-491D-AD32-6B1CEE7E2F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48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5FE4-217A-42F5-863A-8247579EB5DC}" type="datetimeFigureOut">
              <a:rPr lang="it-IT" smtClean="0"/>
              <a:t>04/12/2020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69F8-5063-491D-AD32-6B1CEE7E2F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2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5FE4-217A-42F5-863A-8247579EB5DC}" type="datetimeFigureOut">
              <a:rPr lang="it-IT" smtClean="0"/>
              <a:t>04/12/2020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69F8-5063-491D-AD32-6B1CEE7E2F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96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5FE4-217A-42F5-863A-8247579EB5DC}" type="datetimeFigureOut">
              <a:rPr lang="it-IT" smtClean="0"/>
              <a:t>04/12/2020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69F8-5063-491D-AD32-6B1CEE7E2F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97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5FE4-217A-42F5-863A-8247579EB5DC}" type="datetimeFigureOut">
              <a:rPr lang="it-IT" smtClean="0"/>
              <a:t>04/12/2020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69F8-5063-491D-AD32-6B1CEE7E2F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23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5FE4-217A-42F5-863A-8247579EB5DC}" type="datetimeFigureOut">
              <a:rPr lang="it-IT" smtClean="0"/>
              <a:t>04/12/2020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69F8-5063-491D-AD32-6B1CEE7E2F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63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5FE4-217A-42F5-863A-8247579EB5DC}" type="datetimeFigureOut">
              <a:rPr lang="it-IT" smtClean="0"/>
              <a:t>04/12/2020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69F8-5063-491D-AD32-6B1CEE7E2F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743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5FE4-217A-42F5-863A-8247579EB5DC}" type="datetimeFigureOut">
              <a:rPr lang="it-IT" smtClean="0"/>
              <a:t>04/12/2020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69F8-5063-491D-AD32-6B1CEE7E2F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74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5FE4-217A-42F5-863A-8247579EB5DC}" type="datetimeFigureOut">
              <a:rPr lang="it-IT" smtClean="0"/>
              <a:t>04/12/2020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69F8-5063-491D-AD32-6B1CEE7E2F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36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5FE4-217A-42F5-863A-8247579EB5DC}" type="datetimeFigureOut">
              <a:rPr lang="it-IT" smtClean="0"/>
              <a:t>04/12/2020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69F8-5063-491D-AD32-6B1CEE7E2F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01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5FE4-217A-42F5-863A-8247579EB5DC}" type="datetimeFigureOut">
              <a:rPr lang="it-IT" smtClean="0"/>
              <a:t>04/12/2020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69F8-5063-491D-AD32-6B1CEE7E2F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903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65FE4-217A-42F5-863A-8247579EB5DC}" type="datetimeFigureOut">
              <a:rPr lang="it-IT" smtClean="0"/>
              <a:t>04/12/2020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E69F8-5063-491D-AD32-6B1CEE7E2F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48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1.png"/><Relationship Id="rId5" Type="http://schemas.openxmlformats.org/officeDocument/2006/relationships/image" Target="../media/image12.jpe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16" y="3475413"/>
            <a:ext cx="1850987" cy="111146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75" y="1505889"/>
            <a:ext cx="2609383" cy="146582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9" y="1898827"/>
            <a:ext cx="2329211" cy="133230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976" y="4636117"/>
            <a:ext cx="1561171" cy="177035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976" y="2242353"/>
            <a:ext cx="1802070" cy="139250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60" y="5264334"/>
            <a:ext cx="2111047" cy="140211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612" y="3077978"/>
            <a:ext cx="1689873" cy="126740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47" y="4449901"/>
            <a:ext cx="2047247" cy="107139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68" y="5521292"/>
            <a:ext cx="1072546" cy="1086123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820505" y="324239"/>
            <a:ext cx="10976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What’s</a:t>
            </a:r>
            <a:r>
              <a:rPr lang="it-IT" sz="60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the </a:t>
            </a:r>
            <a:r>
              <a:rPr lang="it-IT" sz="6000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weather</a:t>
            </a:r>
            <a:r>
              <a:rPr lang="it-IT" sz="60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it-IT" sz="6000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like</a:t>
            </a:r>
            <a:r>
              <a:rPr lang="it-IT" sz="60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?</a:t>
            </a:r>
            <a:endParaRPr lang="it-IT" sz="6000" dirty="0">
              <a:solidFill>
                <a:schemeClr val="accent1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45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" y="1543050"/>
            <a:ext cx="2514599" cy="184784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54" y="1597819"/>
            <a:ext cx="2514599" cy="184784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483" y="1604961"/>
            <a:ext cx="2514599" cy="184784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926" y="4230080"/>
            <a:ext cx="2514599" cy="184784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6" y="4233860"/>
            <a:ext cx="2514599" cy="1847849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928688" y="473572"/>
            <a:ext cx="100687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err="1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Draw</a:t>
            </a:r>
            <a:r>
              <a:rPr lang="it-IT" sz="4400" b="1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 the </a:t>
            </a:r>
            <a:r>
              <a:rPr lang="it-IT" sz="4400" b="1" dirty="0" err="1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weather</a:t>
            </a:r>
            <a:r>
              <a:rPr lang="it-IT" sz="4400" b="1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 in the </a:t>
            </a:r>
            <a:r>
              <a:rPr lang="it-IT" sz="4400" b="1" dirty="0" err="1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windows</a:t>
            </a:r>
            <a:endParaRPr lang="it-IT" sz="4400" b="1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217194" y="3452810"/>
            <a:ext cx="1623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</a:rPr>
              <a:t>It’s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</a:rPr>
              <a:t>windy</a:t>
            </a: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879510" y="3441888"/>
            <a:ext cx="1957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</a:rPr>
              <a:t>It’s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</a:rPr>
              <a:t>snowing</a:t>
            </a: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876148" y="3452810"/>
            <a:ext cx="1742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</a:rPr>
              <a:t>It’s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</a:rPr>
              <a:t>raining</a:t>
            </a: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912325" y="6088851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</a:rPr>
              <a:t>It’s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</a:rPr>
              <a:t>foggy</a:t>
            </a: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207969" y="6088851"/>
            <a:ext cx="1222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</a:rPr>
              <a:t>It’s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 hot</a:t>
            </a: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16777" y="633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7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785812"/>
            <a:ext cx="2514599" cy="184784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361" y="785812"/>
            <a:ext cx="2514599" cy="184784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595688"/>
            <a:ext cx="2514599" cy="184784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61" y="3595687"/>
            <a:ext cx="2514599" cy="1847849"/>
          </a:xfrm>
          <a:prstGeom prst="rect">
            <a:avLst/>
          </a:prstGeom>
        </p:spPr>
      </p:pic>
      <p:pic>
        <p:nvPicPr>
          <p:cNvPr id="1026" name="Picture 2" descr="Bambini e finestra illustrazione vettoriale. Illustrazione di bambino -  8801126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785812"/>
            <a:ext cx="1880690" cy="184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643062" y="2692212"/>
            <a:ext cx="1473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</a:rPr>
              <a:t>It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’ </a:t>
            </a:r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</a:rPr>
              <a:t>sunny</a:t>
            </a: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824362" y="2692212"/>
            <a:ext cx="1334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</a:rPr>
              <a:t>It’s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</a:rPr>
              <a:t>cold</a:t>
            </a: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897557" y="5486400"/>
            <a:ext cx="1748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</a:rPr>
              <a:t>It’s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</a:rPr>
              <a:t>stormy</a:t>
            </a: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385056" y="5486400"/>
            <a:ext cx="1698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</a:rPr>
              <a:t>It’s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</a:rPr>
              <a:t>cloudy</a:t>
            </a: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937" y="7858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0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013628"/>
              </p:ext>
            </p:extLst>
          </p:nvPr>
        </p:nvGraphicFramePr>
        <p:xfrm>
          <a:off x="1560512" y="1600199"/>
          <a:ext cx="9169400" cy="4302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4700"/>
                <a:gridCol w="4584700"/>
              </a:tblGrid>
              <a:tr h="792361"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Days</a:t>
                      </a:r>
                      <a:r>
                        <a:rPr lang="it-IT" sz="2400" baseline="0" dirty="0" smtClean="0"/>
                        <a:t> of the week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What’s</a:t>
                      </a:r>
                      <a:r>
                        <a:rPr lang="it-IT" sz="2400" dirty="0" smtClean="0"/>
                        <a:t> the </a:t>
                      </a:r>
                      <a:r>
                        <a:rPr lang="it-IT" sz="2400" dirty="0" err="1" smtClean="0"/>
                        <a:t>weather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dirty="0" err="1" smtClean="0"/>
                        <a:t>like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dirty="0" err="1" smtClean="0"/>
                        <a:t>today</a:t>
                      </a:r>
                      <a:r>
                        <a:rPr lang="it-IT" sz="2400" dirty="0" smtClean="0"/>
                        <a:t>?</a:t>
                      </a:r>
                      <a:endParaRPr lang="it-IT" sz="2400" dirty="0"/>
                    </a:p>
                  </a:txBody>
                  <a:tcPr/>
                </a:tc>
              </a:tr>
              <a:tr h="501467">
                <a:tc>
                  <a:txBody>
                    <a:bodyPr/>
                    <a:lstStyle/>
                    <a:p>
                      <a:r>
                        <a:rPr lang="it-IT" sz="2000" b="1" dirty="0" err="1" smtClean="0">
                          <a:solidFill>
                            <a:schemeClr val="tx2"/>
                          </a:solidFill>
                        </a:rPr>
                        <a:t>Sunday</a:t>
                      </a:r>
                      <a:r>
                        <a:rPr lang="it-IT" sz="2000" b="1" dirty="0" smtClean="0">
                          <a:solidFill>
                            <a:schemeClr val="tx2"/>
                          </a:solidFill>
                        </a:rPr>
                        <a:t>,          6 </a:t>
                      </a:r>
                      <a:r>
                        <a:rPr lang="it-IT" sz="2000" b="1" dirty="0" err="1" smtClean="0">
                          <a:solidFill>
                            <a:schemeClr val="tx2"/>
                          </a:solidFill>
                        </a:rPr>
                        <a:t>th</a:t>
                      </a:r>
                      <a:r>
                        <a:rPr lang="it-IT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sz="2000" b="1" baseline="0" dirty="0" err="1" smtClean="0">
                          <a:solidFill>
                            <a:schemeClr val="tx2"/>
                          </a:solidFill>
                        </a:rPr>
                        <a:t>December</a:t>
                      </a:r>
                      <a:r>
                        <a:rPr lang="it-IT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it-IT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err="1" smtClean="0"/>
                        <a:t>It’s______________and</a:t>
                      </a:r>
                      <a:r>
                        <a:rPr lang="it-IT" sz="2000" b="1" dirty="0" smtClean="0"/>
                        <a:t>____________</a:t>
                      </a:r>
                      <a:endParaRPr lang="it-IT" sz="2000" b="1" dirty="0"/>
                    </a:p>
                  </a:txBody>
                  <a:tcPr/>
                </a:tc>
              </a:tr>
              <a:tr h="501467">
                <a:tc>
                  <a:txBody>
                    <a:bodyPr/>
                    <a:lstStyle/>
                    <a:p>
                      <a:r>
                        <a:rPr lang="it-IT" sz="2000" b="1" dirty="0" err="1" smtClean="0">
                          <a:solidFill>
                            <a:schemeClr val="tx2"/>
                          </a:solidFill>
                        </a:rPr>
                        <a:t>Monday</a:t>
                      </a:r>
                      <a:r>
                        <a:rPr lang="it-IT" sz="2000" b="1" dirty="0" smtClean="0">
                          <a:solidFill>
                            <a:schemeClr val="tx2"/>
                          </a:solidFill>
                        </a:rPr>
                        <a:t>,         7 </a:t>
                      </a:r>
                      <a:r>
                        <a:rPr lang="it-IT" sz="2000" b="1" dirty="0" err="1" smtClean="0">
                          <a:solidFill>
                            <a:schemeClr val="tx2"/>
                          </a:solidFill>
                        </a:rPr>
                        <a:t>th</a:t>
                      </a:r>
                      <a:r>
                        <a:rPr lang="it-IT" sz="20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sz="2000" b="1" dirty="0" err="1" smtClean="0">
                          <a:solidFill>
                            <a:schemeClr val="tx2"/>
                          </a:solidFill>
                        </a:rPr>
                        <a:t>December</a:t>
                      </a:r>
                      <a:endParaRPr lang="it-IT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01467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chemeClr val="tx2"/>
                          </a:solidFill>
                        </a:rPr>
                        <a:t>------------------,8 </a:t>
                      </a:r>
                      <a:r>
                        <a:rPr lang="it-IT" sz="2000" b="1" dirty="0" err="1" smtClean="0">
                          <a:solidFill>
                            <a:schemeClr val="tx2"/>
                          </a:solidFill>
                        </a:rPr>
                        <a:t>th</a:t>
                      </a:r>
                      <a:r>
                        <a:rPr lang="it-IT" sz="20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sz="2000" b="1" dirty="0" err="1" smtClean="0">
                          <a:solidFill>
                            <a:schemeClr val="tx2"/>
                          </a:solidFill>
                        </a:rPr>
                        <a:t>December</a:t>
                      </a:r>
                      <a:r>
                        <a:rPr lang="it-IT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it-IT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01467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chemeClr val="tx2"/>
                          </a:solidFill>
                        </a:rPr>
                        <a:t>------------------,9 </a:t>
                      </a:r>
                      <a:r>
                        <a:rPr lang="it-IT" sz="2000" b="1" dirty="0" err="1" smtClean="0">
                          <a:solidFill>
                            <a:schemeClr val="tx2"/>
                          </a:solidFill>
                        </a:rPr>
                        <a:t>th</a:t>
                      </a:r>
                      <a:r>
                        <a:rPr lang="it-IT" sz="20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sz="2000" b="1" dirty="0" err="1" smtClean="0">
                          <a:solidFill>
                            <a:schemeClr val="tx2"/>
                          </a:solidFill>
                        </a:rPr>
                        <a:t>December</a:t>
                      </a:r>
                      <a:r>
                        <a:rPr lang="it-IT" sz="20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it-IT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01467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chemeClr val="tx2"/>
                          </a:solidFill>
                        </a:rPr>
                        <a:t>-----------------, 10 </a:t>
                      </a:r>
                      <a:r>
                        <a:rPr lang="it-IT" sz="2000" b="1" dirty="0" err="1" smtClean="0">
                          <a:solidFill>
                            <a:schemeClr val="tx2"/>
                          </a:solidFill>
                        </a:rPr>
                        <a:t>th</a:t>
                      </a:r>
                      <a:r>
                        <a:rPr lang="it-IT" sz="20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sz="2000" b="1" dirty="0" err="1" smtClean="0">
                          <a:solidFill>
                            <a:schemeClr val="tx2"/>
                          </a:solidFill>
                        </a:rPr>
                        <a:t>December</a:t>
                      </a:r>
                      <a:r>
                        <a:rPr lang="it-IT" sz="20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it-IT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01467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chemeClr val="tx2"/>
                          </a:solidFill>
                        </a:rPr>
                        <a:t>-----------------,11 </a:t>
                      </a:r>
                      <a:r>
                        <a:rPr lang="it-IT" sz="2000" b="1" dirty="0" err="1" smtClean="0">
                          <a:solidFill>
                            <a:schemeClr val="tx2"/>
                          </a:solidFill>
                        </a:rPr>
                        <a:t>th</a:t>
                      </a:r>
                      <a:r>
                        <a:rPr lang="it-IT" sz="20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sz="2000" b="1" dirty="0" err="1" smtClean="0">
                          <a:solidFill>
                            <a:schemeClr val="tx2"/>
                          </a:solidFill>
                        </a:rPr>
                        <a:t>December</a:t>
                      </a:r>
                      <a:endParaRPr lang="it-IT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01467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chemeClr val="tx2"/>
                          </a:solidFill>
                        </a:rPr>
                        <a:t>------------------,12 </a:t>
                      </a:r>
                      <a:r>
                        <a:rPr lang="it-IT" sz="2000" b="1" dirty="0" err="1" smtClean="0">
                          <a:solidFill>
                            <a:schemeClr val="tx2"/>
                          </a:solidFill>
                        </a:rPr>
                        <a:t>th</a:t>
                      </a:r>
                      <a:r>
                        <a:rPr lang="it-IT" sz="20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sz="2000" b="1" dirty="0" err="1" smtClean="0">
                          <a:solidFill>
                            <a:schemeClr val="tx2"/>
                          </a:solidFill>
                        </a:rPr>
                        <a:t>December</a:t>
                      </a:r>
                      <a:r>
                        <a:rPr lang="it-IT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it-IT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4672013" y="542926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COMPLETE</a:t>
            </a:r>
            <a:endParaRPr lang="it-IT" sz="36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56703" y="5162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4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48616" y="501798"/>
            <a:ext cx="3892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To be </a:t>
            </a:r>
            <a:r>
              <a:rPr lang="it-IT" sz="4400" b="1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review</a:t>
            </a:r>
            <a:endParaRPr lang="it-IT" sz="44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79863" y="1271239"/>
            <a:ext cx="308417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Write </a:t>
            </a:r>
            <a:r>
              <a:rPr lang="it-IT" sz="2800" dirty="0" err="1" smtClean="0">
                <a:solidFill>
                  <a:srgbClr val="FF0000"/>
                </a:solidFill>
              </a:rPr>
              <a:t>is</a:t>
            </a:r>
            <a:r>
              <a:rPr lang="it-IT" sz="2800" dirty="0" smtClean="0">
                <a:solidFill>
                  <a:srgbClr val="FF0000"/>
                </a:solidFill>
              </a:rPr>
              <a:t> or are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err="1" smtClean="0"/>
              <a:t>They</a:t>
            </a:r>
            <a:r>
              <a:rPr lang="it-IT" dirty="0" smtClean="0"/>
              <a:t> ______  </a:t>
            </a:r>
            <a:r>
              <a:rPr lang="it-IT" dirty="0" err="1" smtClean="0"/>
              <a:t>sad</a:t>
            </a:r>
            <a:r>
              <a:rPr lang="it-IT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The balloon ______ big.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The </a:t>
            </a:r>
            <a:r>
              <a:rPr lang="it-IT" dirty="0" err="1" smtClean="0"/>
              <a:t>girls</a:t>
            </a:r>
            <a:r>
              <a:rPr lang="it-IT" dirty="0" smtClean="0"/>
              <a:t> _________ happy.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490009" y="1639229"/>
            <a:ext cx="23509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4. Mary _______ </a:t>
            </a:r>
            <a:r>
              <a:rPr lang="it-IT" dirty="0" err="1" smtClean="0"/>
              <a:t>eight</a:t>
            </a:r>
            <a:r>
              <a:rPr lang="it-IT" dirty="0" smtClean="0"/>
              <a:t>.</a:t>
            </a:r>
          </a:p>
          <a:p>
            <a:r>
              <a:rPr lang="it-IT" dirty="0" smtClean="0"/>
              <a:t>5. </a:t>
            </a:r>
            <a:r>
              <a:rPr lang="it-IT" dirty="0" err="1" smtClean="0"/>
              <a:t>You</a:t>
            </a:r>
            <a:r>
              <a:rPr lang="it-IT" dirty="0" smtClean="0"/>
              <a:t> _______ boys.</a:t>
            </a:r>
          </a:p>
          <a:p>
            <a:r>
              <a:rPr lang="it-IT" dirty="0" smtClean="0"/>
              <a:t>6. </a:t>
            </a:r>
            <a:r>
              <a:rPr lang="it-IT" dirty="0" err="1" smtClean="0"/>
              <a:t>She</a:t>
            </a:r>
            <a:r>
              <a:rPr lang="it-IT" dirty="0" smtClean="0"/>
              <a:t> _______</a:t>
            </a:r>
            <a:r>
              <a:rPr lang="it-IT" dirty="0" err="1" smtClean="0"/>
              <a:t>pretty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204332" y="3245005"/>
            <a:ext cx="352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Make</a:t>
            </a:r>
            <a:r>
              <a:rPr lang="it-IT" dirty="0" smtClean="0"/>
              <a:t>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sentences</a:t>
            </a:r>
            <a:r>
              <a:rPr lang="it-IT" dirty="0" smtClean="0"/>
              <a:t> interrogative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93902" y="3614337"/>
            <a:ext cx="1900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it-IT" dirty="0" err="1" smtClean="0"/>
              <a:t>You</a:t>
            </a:r>
            <a:r>
              <a:rPr lang="it-IT" dirty="0" smtClean="0"/>
              <a:t> are happy.</a:t>
            </a:r>
          </a:p>
          <a:p>
            <a:pPr marL="342900" indent="-342900">
              <a:buAutoNum type="arabicPeriod"/>
            </a:pPr>
            <a:r>
              <a:rPr lang="it-IT" dirty="0" err="1" smtClean="0"/>
              <a:t>They</a:t>
            </a:r>
            <a:r>
              <a:rPr lang="it-IT" dirty="0" smtClean="0"/>
              <a:t> are </a:t>
            </a:r>
            <a:r>
              <a:rPr lang="it-IT" dirty="0" err="1" smtClean="0"/>
              <a:t>cats</a:t>
            </a:r>
            <a:r>
              <a:rPr lang="it-IT" dirty="0" smtClean="0"/>
              <a:t>.</a:t>
            </a:r>
          </a:p>
          <a:p>
            <a:pPr marL="342900" indent="-342900">
              <a:buAutoNum type="arabicPeriod"/>
            </a:pPr>
            <a:r>
              <a:rPr lang="it-IT" dirty="0" err="1" smtClean="0"/>
              <a:t>She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big.</a:t>
            </a:r>
          </a:p>
          <a:p>
            <a:pPr marL="342900" indent="-342900">
              <a:buAutoNum type="arabicPeriod"/>
            </a:pPr>
            <a:r>
              <a:rPr lang="it-IT" dirty="0" smtClean="0"/>
              <a:t>I </a:t>
            </a:r>
            <a:r>
              <a:rPr lang="it-IT" dirty="0" err="1" smtClean="0"/>
              <a:t>am</a:t>
            </a:r>
            <a:r>
              <a:rPr lang="it-IT" dirty="0" smtClean="0"/>
              <a:t> a girl.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126273" y="4989515"/>
            <a:ext cx="311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Make</a:t>
            </a:r>
            <a:r>
              <a:rPr lang="it-IT" dirty="0" smtClean="0"/>
              <a:t>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sentences</a:t>
            </a:r>
            <a:r>
              <a:rPr lang="it-IT" dirty="0" smtClean="0"/>
              <a:t> negative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393902" y="5403437"/>
            <a:ext cx="2852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/>
              <a:t>The boys are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The book </a:t>
            </a:r>
            <a:r>
              <a:rPr lang="it-IT" dirty="0" err="1" smtClean="0"/>
              <a:t>is</a:t>
            </a:r>
            <a:r>
              <a:rPr lang="it-IT" dirty="0" smtClean="0"/>
              <a:t> on the desk.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err="1" smtClean="0"/>
              <a:t>She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teacher</a:t>
            </a:r>
            <a:r>
              <a:rPr lang="it-IT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err="1" smtClean="0"/>
              <a:t>They</a:t>
            </a:r>
            <a:r>
              <a:rPr lang="it-IT" dirty="0" smtClean="0"/>
              <a:t> are </a:t>
            </a:r>
            <a:r>
              <a:rPr lang="it-IT" dirty="0" err="1" smtClean="0"/>
              <a:t>rules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247" y="3706981"/>
            <a:ext cx="3762899" cy="221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976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161</Words>
  <Application>Microsoft Office PowerPoint</Application>
  <PresentationFormat>Widescreen</PresentationFormat>
  <Paragraphs>40</Paragraphs>
  <Slides>5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Algerian</vt:lpstr>
      <vt:lpstr>Arial</vt:lpstr>
      <vt:lpstr>Arial Black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 Casa</dc:creator>
  <cp:lastModifiedBy>Pc Casa</cp:lastModifiedBy>
  <cp:revision>30</cp:revision>
  <dcterms:created xsi:type="dcterms:W3CDTF">2020-12-02T19:21:17Z</dcterms:created>
  <dcterms:modified xsi:type="dcterms:W3CDTF">2020-12-04T08:52:03Z</dcterms:modified>
</cp:coreProperties>
</file>