
<file path=[Content_Types].xml><?xml version="1.0" encoding="utf-8"?>
<Types xmlns="http://schemas.openxmlformats.org/package/2006/content-types">
  <Default Extension="jpeg" ContentType="image/j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60" r:id="rId4"/>
    <p:sldId id="299" r:id="rId5"/>
    <p:sldId id="312" r:id="rId6"/>
    <p:sldId id="313" r:id="rId7"/>
    <p:sldId id="298" r:id="rId8"/>
    <p:sldId id="311" r:id="rId9"/>
    <p:sldId id="28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314E27-37BF-4364-87B0-93FAC1248AF7}">
          <p14:sldIdLst>
            <p14:sldId id="256"/>
            <p14:sldId id="311"/>
            <p14:sldId id="286"/>
            <p14:sldId id="260"/>
            <p14:sldId id="299"/>
            <p14:sldId id="312"/>
            <p14:sldId id="313"/>
            <p14:sldId id="298"/>
          </p14:sldIdLst>
        </p14:section>
        <p14:section name="Untitled Section" id="{E20DAEA6-0D36-438B-8745-BAA0FEF5F31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media" Target="../media/media1.m4a"/><Relationship Id="rId3" Type="http://schemas.openxmlformats.org/officeDocument/2006/relationships/audio" Target="../media/media1.m4a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microsoft.com/office/2007/relationships/media" Target="../media/media2.m4a"/><Relationship Id="rId5" Type="http://schemas.openxmlformats.org/officeDocument/2006/relationships/audio" Target="../media/media2.m4a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media" Target="../media/media3.m4a"/><Relationship Id="rId4" Type="http://schemas.openxmlformats.org/officeDocument/2006/relationships/audio" Target="../media/media3.m4a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1.png"/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8950" y="2075815"/>
            <a:ext cx="8673465" cy="1334135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b="1" dirty="0">
                <a:latin typeface="Times New Roman" panose="02020603050405020304" charset="0"/>
                <a:cs typeface="Times New Roman" panose="02020603050405020304" charset="0"/>
              </a:rPr>
              <a:t>UNA STORIA CON TANTI NUMERI</a:t>
            </a:r>
            <a:br>
              <a:rPr lang="it-IT" sz="40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it-IT" sz="4000" b="1" dirty="0">
                <a:latin typeface="Times New Roman" panose="02020603050405020304" charset="0"/>
                <a:cs typeface="Times New Roman" panose="02020603050405020304" charset="0"/>
              </a:rPr>
              <a:t>ANNO  SCOLASTICO  2020/2021</a:t>
            </a:r>
            <a:br>
              <a:rPr lang="it-IT" sz="40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it-IT" sz="2000" b="1" dirty="0">
                <a:latin typeface="Times New Roman" panose="02020603050405020304" charset="0"/>
                <a:cs typeface="Times New Roman" panose="02020603050405020304" charset="0"/>
              </a:rPr>
              <a:t>DICEMBRE 2020</a:t>
            </a:r>
            <a:endParaRPr lang="it-IT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25320" y="3409950"/>
            <a:ext cx="5528310" cy="1818640"/>
          </a:xfrm>
        </p:spPr>
        <p:txBody>
          <a:bodyPr>
            <a:noAutofit/>
          </a:bodyPr>
          <a:lstStyle/>
          <a:p>
            <a:pPr algn="ctr"/>
            <a:r>
              <a:rPr lang="it-IT" sz="1700" dirty="0">
                <a:latin typeface="Times New Roman" panose="02020603050405020304" charset="0"/>
                <a:cs typeface="Times New Roman" panose="02020603050405020304" charset="0"/>
              </a:rPr>
              <a:t>Classi PRIME   - PLESSO RODARI</a:t>
            </a:r>
            <a:endParaRPr lang="it-IT" sz="17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it-IT" sz="1700" dirty="0">
                <a:latin typeface="Times New Roman" panose="02020603050405020304" charset="0"/>
                <a:cs typeface="Times New Roman" panose="02020603050405020304" charset="0"/>
              </a:rPr>
              <a:t>AMBITO DISCIPLINARE-ATTIVITA’ INCLUSIVA</a:t>
            </a:r>
            <a:endParaRPr lang="it-IT" sz="17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it-IT" sz="1700" dirty="0">
                <a:latin typeface="Times New Roman" panose="02020603050405020304" charset="0"/>
                <a:cs typeface="Times New Roman" panose="02020603050405020304" charset="0"/>
              </a:rPr>
              <a:t>DE SIMONE - TEDESCO</a:t>
            </a:r>
            <a:endParaRPr lang="it-IT" sz="17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it-IT" sz="1700" dirty="0">
                <a:latin typeface="Times New Roman" panose="02020603050405020304" charset="0"/>
                <a:cs typeface="Times New Roman" panose="02020603050405020304" charset="0"/>
              </a:rPr>
              <a:t>D’AVANZO - NAPOLITANO F.</a:t>
            </a:r>
            <a:endParaRPr lang="it-IT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7696" t="1519" r="13317" b="14536"/>
          <a:stretch>
            <a:fillRect/>
          </a:stretch>
        </p:blipFill>
        <p:spPr>
          <a:xfrm>
            <a:off x="8028305" y="3409950"/>
            <a:ext cx="3862070" cy="31794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58775" y="744855"/>
            <a:ext cx="1096708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CARI BAMBINI , QUESTA SETTIMANA ABBIAMO</a:t>
            </a:r>
            <a:br>
              <a:rPr lang="it-IT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it-IT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PREPARATO PER VOI UNA ATTIVITA' </a:t>
            </a:r>
            <a:br>
              <a:rPr lang="it-IT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it-IT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SPECIALE PER RICORDARE I NUMERI DA 0 A 9</a:t>
            </a:r>
            <a:br>
              <a:rPr lang="it-IT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it-IT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BUON LAVORO!</a:t>
            </a:r>
            <a:endParaRPr lang="it-IT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it-IT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LE VOSTRE MAESTRE</a:t>
            </a:r>
            <a:endParaRPr lang="it-IT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4" name="Picture 24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2385" y="2990215"/>
            <a:ext cx="4789170" cy="2947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600" t="3984" r="11933" b="11566"/>
          <a:stretch>
            <a:fillRect/>
          </a:stretch>
        </p:blipFill>
        <p:spPr>
          <a:xfrm>
            <a:off x="1324610" y="3568700"/>
            <a:ext cx="3122295" cy="236918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3673" y="13547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0345" y="575945"/>
            <a:ext cx="8138795" cy="37534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2000" b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ASCOLTA LA STORIA  ,</a:t>
            </a:r>
            <a:r>
              <a:rPr lang="it-IT" altLang="en-US" sz="2000" b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OSSERVA  con  ATTENZIONE!</a:t>
            </a:r>
            <a:endParaRPr lang="it-IT" altLang="en-US" sz="2000" b="1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it-IT" altLang="en-US" sz="2000" b="1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it-IT" altLang="en-US" sz="2000" b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COPIA e INCOLLA il seguente link per visionare ed ascoltare</a:t>
            </a:r>
            <a:endParaRPr lang="it-IT" altLang="en-US" sz="2000" b="1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it-IT" altLang="en-US" sz="2000" b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UNA STORIA CON TANTI NUMERI</a:t>
            </a:r>
            <a:endParaRPr lang="it-IT" altLang="en-US" sz="2000" b="1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it-IT" alt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0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https://youtu.be/MQaxEkDqMYA</a:t>
            </a:r>
            <a:endParaRPr lang="en-US" sz="2000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it-IT" altLang="en-US" sz="20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COLORA  IL  DRAGHETTO  RISPETTANDO  LA LEGENDA</a:t>
            </a:r>
            <a:r>
              <a:rPr lang="en-US"/>
              <a:t> </a:t>
            </a:r>
            <a:endParaRPr lang="en-US"/>
          </a:p>
          <a:p>
            <a:endParaRPr lang="it-IT" altLang="en-US"/>
          </a:p>
        </p:txBody>
      </p:sp>
      <p:pic>
        <p:nvPicPr>
          <p:cNvPr id="25" name="Picture 25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8845" y="1556385"/>
            <a:ext cx="3305175" cy="4175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0345" y="564515"/>
            <a:ext cx="6494780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LA    STORIA   ILLUSTRATA</a:t>
            </a:r>
            <a:r>
              <a:rPr lang="en-US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 descr="1af37433-9e22-4ae0-93fd-8fbcaea7e9c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0" y="1795780"/>
            <a:ext cx="3529965" cy="4871720"/>
          </a:xfrm>
          <a:prstGeom prst="roundRect">
            <a:avLst/>
          </a:prstGeom>
        </p:spPr>
      </p:pic>
      <p:pic>
        <p:nvPicPr>
          <p:cNvPr id="6" name="Picture 5" descr="07345167-0029-4b44-97c9-971756532a9b"/>
          <p:cNvPicPr>
            <a:picLocks noChangeAspect="1"/>
          </p:cNvPicPr>
          <p:nvPr/>
        </p:nvPicPr>
        <p:blipFill>
          <a:blip r:embed="rId2"/>
          <a:srcRect l="3259" t="-225" r="263"/>
          <a:stretch>
            <a:fillRect/>
          </a:stretch>
        </p:blipFill>
        <p:spPr>
          <a:xfrm>
            <a:off x="4835525" y="1795780"/>
            <a:ext cx="3253105" cy="4768850"/>
          </a:xfrm>
          <a:prstGeom prst="roundRect">
            <a:avLst/>
          </a:prstGeom>
        </p:spPr>
      </p:pic>
      <p:pic>
        <p:nvPicPr>
          <p:cNvPr id="3" name="Picture 2" descr="d5bcc325-40a8-4fd3-9def-ddb8722dacc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30" y="802005"/>
            <a:ext cx="3072130" cy="470281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650" y="169545"/>
            <a:ext cx="1109980" cy="869315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1430" y="5359400"/>
            <a:ext cx="1414145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0205" y="668020"/>
            <a:ext cx="6828155" cy="7988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2800" b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LA   STORIA   ILLUSTRATA</a:t>
            </a:r>
            <a:r>
              <a:rPr lang="en-US"/>
              <a:t> </a:t>
            </a:r>
            <a:endParaRPr lang="en-US"/>
          </a:p>
          <a:p>
            <a:endParaRPr lang="it-IT" altLang="en-US"/>
          </a:p>
        </p:txBody>
      </p:sp>
      <p:pic>
        <p:nvPicPr>
          <p:cNvPr id="9" name="Picture 8" descr="5e4e92ad-6f3c-4748-a103-a80542da2296"/>
          <p:cNvPicPr>
            <a:picLocks noChangeAspect="1"/>
          </p:cNvPicPr>
          <p:nvPr/>
        </p:nvPicPr>
        <p:blipFill>
          <a:blip r:embed="rId1"/>
          <a:srcRect t="429" b="-429"/>
          <a:stretch>
            <a:fillRect/>
          </a:stretch>
        </p:blipFill>
        <p:spPr>
          <a:xfrm>
            <a:off x="913765" y="2053590"/>
            <a:ext cx="2869565" cy="4597400"/>
          </a:xfrm>
          <a:prstGeom prst="roundRect">
            <a:avLst/>
          </a:prstGeom>
        </p:spPr>
      </p:pic>
      <p:pic>
        <p:nvPicPr>
          <p:cNvPr id="10" name="Picture 9" descr="f89792d6-1865-4951-8a7c-25b178d081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480" y="2045335"/>
            <a:ext cx="2976880" cy="4605655"/>
          </a:xfrm>
          <a:prstGeom prst="roundRect">
            <a:avLst/>
          </a:prstGeom>
        </p:spPr>
      </p:pic>
      <p:pic>
        <p:nvPicPr>
          <p:cNvPr id="2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315" y="367030"/>
            <a:ext cx="3236595" cy="4618355"/>
          </a:xfrm>
          <a:prstGeom prst="roundRect">
            <a:avLst/>
          </a:prstGeom>
        </p:spPr>
      </p:pic>
      <p:pic>
        <p:nvPicPr>
          <p:cNvPr id="5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31617" y="52116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71805" y="182245"/>
            <a:ext cx="1134554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b="1">
                <a:solidFill>
                  <a:srgbClr val="FF0000"/>
                </a:solidFill>
              </a:rPr>
              <a:t>ORA   TOCCA   A   TE</a:t>
            </a:r>
            <a:r>
              <a:rPr lang="it-IT" altLang="en-US" b="1">
                <a:solidFill>
                  <a:schemeClr val="accent1"/>
                </a:solidFill>
              </a:rPr>
              <a:t>:</a:t>
            </a:r>
            <a:endParaRPr lang="it-IT" altLang="en-US" b="1">
              <a:solidFill>
                <a:schemeClr val="accent1"/>
              </a:solidFill>
            </a:endParaRPr>
          </a:p>
          <a:p>
            <a:r>
              <a:rPr lang="it-IT" altLang="en-US" b="1">
                <a:solidFill>
                  <a:schemeClr val="accent1"/>
                </a:solidFill>
              </a:rPr>
              <a:t>RACCONTA  la  STORIA.</a:t>
            </a:r>
            <a:endParaRPr lang="it-IT" altLang="en-US" b="1">
              <a:solidFill>
                <a:schemeClr val="accent1"/>
              </a:solidFill>
            </a:endParaRPr>
          </a:p>
          <a:p>
            <a:r>
              <a:rPr lang="it-IT" altLang="en-US" b="1">
                <a:solidFill>
                  <a:srgbClr val="FF0000"/>
                </a:solidFill>
              </a:rPr>
              <a:t>SUL QUADERNO DI MATEMATICA</a:t>
            </a:r>
            <a:endParaRPr lang="it-IT" altLang="en-US" b="1">
              <a:solidFill>
                <a:srgbClr val="FF0000"/>
              </a:solidFill>
            </a:endParaRPr>
          </a:p>
          <a:p>
            <a:r>
              <a:rPr lang="it-IT" altLang="en-US" b="1">
                <a:solidFill>
                  <a:schemeClr val="accent1"/>
                </a:solidFill>
              </a:rPr>
              <a:t> ILUSTRA le QUANTITA' con i VARI  ELEMENTI ELENCATI nella STORIA , scrivi il numero in cifre e in lettere e rappresenta il numero con il regolo corrispondente.</a:t>
            </a:r>
            <a:endParaRPr lang="it-IT" altLang="en-US" b="1">
              <a:solidFill>
                <a:schemeClr val="accent1"/>
              </a:solidFill>
            </a:endParaRPr>
          </a:p>
          <a:p>
            <a:endParaRPr lang="it-IT" altLang="en-US" b="1">
              <a:solidFill>
                <a:schemeClr val="accent1"/>
              </a:solidFill>
            </a:endParaRPr>
          </a:p>
          <a:p>
            <a:r>
              <a:rPr lang="it-IT" altLang="en-US" b="1">
                <a:solidFill>
                  <a:schemeClr val="accent1"/>
                </a:solidFill>
              </a:rPr>
              <a:t>RICORDA  il concetto fondamentale del numero cardinale:</a:t>
            </a:r>
            <a:endParaRPr lang="it-IT" altLang="en-US" b="1">
              <a:solidFill>
                <a:schemeClr val="accent1"/>
              </a:solidFill>
            </a:endParaRPr>
          </a:p>
          <a:p>
            <a:r>
              <a:rPr lang="it-IT" altLang="en-US" b="1">
                <a:solidFill>
                  <a:schemeClr val="accent1"/>
                </a:solidFill>
              </a:rPr>
              <a:t>“</a:t>
            </a:r>
            <a:r>
              <a:rPr lang="it-IT" altLang="en-US" b="1">
                <a:solidFill>
                  <a:srgbClr val="FF0000"/>
                </a:solidFill>
              </a:rPr>
              <a:t>OGNI NUMERO è UGUALE AL PRECEDENTE  più  1</a:t>
            </a:r>
            <a:r>
              <a:rPr lang="it-IT" altLang="en-US" b="1">
                <a:solidFill>
                  <a:schemeClr val="accent1"/>
                </a:solidFill>
              </a:rPr>
              <a:t>”</a:t>
            </a:r>
            <a:endParaRPr lang="it-IT" altLang="en-US" b="1">
              <a:solidFill>
                <a:schemeClr val="accent1"/>
              </a:solidFill>
            </a:endParaRPr>
          </a:p>
          <a:p>
            <a:pPr algn="l"/>
            <a:r>
              <a:rPr lang="it-IT" altLang="en-US" b="1">
                <a:solidFill>
                  <a:srgbClr val="FF0000"/>
                </a:solidFill>
                <a:sym typeface="+mn-ea"/>
              </a:rPr>
              <a:t>2 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è uguale a 1 più 1</a:t>
            </a:r>
            <a:endParaRPr lang="it-IT" altLang="en-US" b="1">
              <a:solidFill>
                <a:schemeClr val="accent1"/>
              </a:solidFill>
              <a:sym typeface="+mn-ea"/>
            </a:endParaRPr>
          </a:p>
          <a:p>
            <a:pPr algn="l"/>
            <a:r>
              <a:rPr lang="it-IT" altLang="en-US" b="1">
                <a:solidFill>
                  <a:srgbClr val="FF0000"/>
                </a:solidFill>
                <a:sym typeface="+mn-ea"/>
              </a:rPr>
              <a:t>3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 è uguale a 2 più 1</a:t>
            </a:r>
            <a:endParaRPr lang="it-IT" altLang="en-US" b="1">
              <a:solidFill>
                <a:schemeClr val="accent1"/>
              </a:solidFill>
            </a:endParaRPr>
          </a:p>
          <a:p>
            <a:pPr algn="l"/>
            <a:r>
              <a:rPr lang="it-IT" altLang="en-US" b="1">
                <a:solidFill>
                  <a:srgbClr val="FF0000"/>
                </a:solidFill>
                <a:sym typeface="+mn-ea"/>
              </a:rPr>
              <a:t>4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 è uguale a 3 più 1</a:t>
            </a:r>
            <a:endParaRPr lang="it-IT" altLang="en-US" b="1">
              <a:solidFill>
                <a:schemeClr val="accent1"/>
              </a:solidFill>
            </a:endParaRPr>
          </a:p>
          <a:p>
            <a:pPr algn="l"/>
            <a:r>
              <a:rPr lang="it-IT" altLang="en-US" b="1">
                <a:solidFill>
                  <a:srgbClr val="FF0000"/>
                </a:solidFill>
                <a:sym typeface="+mn-ea"/>
              </a:rPr>
              <a:t>5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 è uguale a 4 più 1</a:t>
            </a:r>
            <a:endParaRPr lang="it-IT" altLang="en-US" b="1">
              <a:solidFill>
                <a:schemeClr val="accent1"/>
              </a:solidFill>
            </a:endParaRPr>
          </a:p>
          <a:p>
            <a:pPr algn="l"/>
            <a:r>
              <a:rPr lang="it-IT" altLang="en-US" b="1">
                <a:solidFill>
                  <a:srgbClr val="FF0000"/>
                </a:solidFill>
                <a:sym typeface="+mn-ea"/>
              </a:rPr>
              <a:t>6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 è uguale a 5 più 1 </a:t>
            </a:r>
            <a:endParaRPr lang="it-IT" altLang="en-US" b="1">
              <a:solidFill>
                <a:schemeClr val="accent1"/>
              </a:solidFill>
              <a:sym typeface="+mn-ea"/>
            </a:endParaRPr>
          </a:p>
          <a:p>
            <a:pPr algn="l"/>
            <a:r>
              <a:rPr lang="it-IT" altLang="en-US" b="1">
                <a:solidFill>
                  <a:srgbClr val="FF0000"/>
                </a:solidFill>
                <a:sym typeface="+mn-ea"/>
              </a:rPr>
              <a:t>7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 è uguale a 6 più 1 </a:t>
            </a:r>
            <a:endParaRPr lang="en-US" b="1">
              <a:solidFill>
                <a:schemeClr val="accent1"/>
              </a:solidFill>
            </a:endParaRPr>
          </a:p>
          <a:p>
            <a:pPr algn="l"/>
            <a:r>
              <a:rPr lang="it-IT" altLang="en-US" b="1">
                <a:solidFill>
                  <a:srgbClr val="FF0000"/>
                </a:solidFill>
                <a:sym typeface="+mn-ea"/>
              </a:rPr>
              <a:t>8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 è uguale a 7 più 1 </a:t>
            </a:r>
            <a:endParaRPr lang="en-US" b="1">
              <a:solidFill>
                <a:srgbClr val="FF0000"/>
              </a:solidFill>
            </a:endParaRPr>
          </a:p>
          <a:p>
            <a:pPr algn="l"/>
            <a:r>
              <a:rPr lang="it-IT" altLang="en-US" b="1">
                <a:solidFill>
                  <a:srgbClr val="FF0000"/>
                </a:solidFill>
                <a:sym typeface="+mn-ea"/>
              </a:rPr>
              <a:t>9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 è uguale a 8 più 1 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rcRect l="6467" t="10960" r="9047" b="23294"/>
          <a:stretch>
            <a:fillRect/>
          </a:stretch>
        </p:blipFill>
        <p:spPr>
          <a:xfrm>
            <a:off x="4576445" y="2788920"/>
            <a:ext cx="6605905" cy="3602355"/>
          </a:xfrm>
          <a:prstGeom prst="roundRect">
            <a:avLst/>
          </a:prstGeom>
        </p:spPr>
      </p:pic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8256104" y="1668283"/>
            <a:ext cx="331304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08915" y="162560"/>
            <a:ext cx="4607560" cy="18764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it-IT" altLang="en-US" sz="20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LAVORA SUL TUO QUADERNONE</a:t>
            </a:r>
            <a:endParaRPr lang="en-US" sz="20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/>
          </a:p>
          <a:p>
            <a:endParaRPr lang="it-IT" altLang="en-US"/>
          </a:p>
        </p:txBody>
      </p:sp>
      <p:pic>
        <p:nvPicPr>
          <p:cNvPr id="3" name="Picture 2" descr="e0e0ca44-b0cd-4866-81da-b189b6717e9b"/>
          <p:cNvPicPr>
            <a:picLocks noChangeAspect="1"/>
          </p:cNvPicPr>
          <p:nvPr/>
        </p:nvPicPr>
        <p:blipFill>
          <a:blip r:embed="rId1"/>
          <a:srcRect r="5439"/>
          <a:stretch>
            <a:fillRect/>
          </a:stretch>
        </p:blipFill>
        <p:spPr>
          <a:xfrm>
            <a:off x="208915" y="2131060"/>
            <a:ext cx="3535045" cy="4478655"/>
          </a:xfrm>
          <a:prstGeom prst="roundRect">
            <a:avLst/>
          </a:prstGeom>
        </p:spPr>
      </p:pic>
      <p:pic>
        <p:nvPicPr>
          <p:cNvPr id="9" name="Picture 8" descr="eea8cc34-cfac-47c4-98f9-8481b5b5c7de"/>
          <p:cNvPicPr>
            <a:picLocks noChangeAspect="1"/>
          </p:cNvPicPr>
          <p:nvPr/>
        </p:nvPicPr>
        <p:blipFill>
          <a:blip r:embed="rId2"/>
          <a:srcRect t="1543"/>
          <a:stretch>
            <a:fillRect/>
          </a:stretch>
        </p:blipFill>
        <p:spPr>
          <a:xfrm>
            <a:off x="3944620" y="2199005"/>
            <a:ext cx="3185160" cy="4342130"/>
          </a:xfrm>
          <a:prstGeom prst="roundRect">
            <a:avLst/>
          </a:prstGeom>
        </p:spPr>
      </p:pic>
      <p:pic>
        <p:nvPicPr>
          <p:cNvPr id="6" name="Picture 5" descr="ac58f443-3f6f-4a3c-a8f3-84251c6424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90" y="1764665"/>
            <a:ext cx="1823085" cy="3030855"/>
          </a:xfrm>
          <a:prstGeom prst="roundRect">
            <a:avLst/>
          </a:prstGeom>
        </p:spPr>
      </p:pic>
      <p:pic>
        <p:nvPicPr>
          <p:cNvPr id="5" name="Picture 4" descr="32ed8fca-789c-4c8e-939c-796772790167"/>
          <p:cNvPicPr>
            <a:picLocks noChangeAspect="1"/>
          </p:cNvPicPr>
          <p:nvPr/>
        </p:nvPicPr>
        <p:blipFill>
          <a:blip r:embed="rId4"/>
          <a:srcRect l="3528" t="10757" r="7024" b="2039"/>
          <a:stretch>
            <a:fillRect/>
          </a:stretch>
        </p:blipFill>
        <p:spPr>
          <a:xfrm>
            <a:off x="9873615" y="3728720"/>
            <a:ext cx="2087245" cy="2812415"/>
          </a:xfrm>
          <a:prstGeom prst="roundRect">
            <a:avLst/>
          </a:prstGeom>
        </p:spPr>
      </p:pic>
      <p:pic>
        <p:nvPicPr>
          <p:cNvPr id="8" name="Picture 7" descr="b3118685-e145-415c-8982-334b6376ff71"/>
          <p:cNvPicPr>
            <a:picLocks noChangeAspect="1"/>
          </p:cNvPicPr>
          <p:nvPr/>
        </p:nvPicPr>
        <p:blipFill>
          <a:blip r:embed="rId5"/>
          <a:srcRect t="2637" b="4982"/>
          <a:stretch>
            <a:fillRect/>
          </a:stretch>
        </p:blipFill>
        <p:spPr>
          <a:xfrm>
            <a:off x="9689465" y="714375"/>
            <a:ext cx="1943735" cy="2829560"/>
          </a:xfrm>
          <a:prstGeom prst="round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8000" b="1">
                <a:latin typeface="Times New Roman" panose="02020603050405020304" charset="0"/>
                <a:cs typeface="Times New Roman" panose="02020603050405020304" charset="0"/>
              </a:rPr>
              <a:t>CIAO!</a:t>
            </a:r>
            <a:endParaRPr lang="it-IT" altLang="en-US" sz="8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9006" t="18280" r="32634"/>
          <a:stretch>
            <a:fillRect/>
          </a:stretch>
        </p:blipFill>
        <p:spPr>
          <a:xfrm>
            <a:off x="5628005" y="4187190"/>
            <a:ext cx="2338070" cy="196850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2161" t="25652" r="3608" b="19494"/>
          <a:stretch>
            <a:fillRect/>
          </a:stretch>
        </p:blipFill>
        <p:spPr>
          <a:xfrm>
            <a:off x="8899525" y="784225"/>
            <a:ext cx="2970530" cy="2027555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670" y="1429385"/>
            <a:ext cx="2174875" cy="170370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b="7246"/>
          <a:stretch>
            <a:fillRect/>
          </a:stretch>
        </p:blipFill>
        <p:spPr>
          <a:xfrm>
            <a:off x="9317990" y="3462020"/>
            <a:ext cx="1812925" cy="22110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tlante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1105</Words>
  <Application>WPS Presentation</Application>
  <PresentationFormat>Widescreen</PresentationFormat>
  <Paragraphs>53</Paragraphs>
  <Slides>8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 Light</vt:lpstr>
      <vt:lpstr>Rockwell</vt:lpstr>
      <vt:lpstr>Calibri</vt:lpstr>
      <vt:lpstr>Segoe Print</vt:lpstr>
      <vt:lpstr>Atlante</vt:lpstr>
      <vt:lpstr>UNA STORIA CON TANTI NUMERI ANNO  SCOLASTICO  2020/2021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CIAO!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 STORIA CON TANTI NUMERI</dc:title>
  <dc:creator>Tiziana</dc:creator>
  <cp:lastModifiedBy>Assunta</cp:lastModifiedBy>
  <cp:revision>48</cp:revision>
  <dcterms:created xsi:type="dcterms:W3CDTF">2020-10-27T10:56:00Z</dcterms:created>
  <dcterms:modified xsi:type="dcterms:W3CDTF">2020-12-03T19:26:30Z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