
<file path=[Content_Types].xml><?xml version="1.0" encoding="utf-8"?>
<Types xmlns="http://schemas.openxmlformats.org/package/2006/content-types">
  <Default Extension="jpeg" ContentType="image/jpeg"/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53" d="100"/>
          <a:sy n="53" d="100"/>
        </p:scale>
        <p:origin x="18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microsoft.com/office/2007/relationships/media" Target="../media/media1.m4a"/><Relationship Id="rId2" Type="http://schemas.openxmlformats.org/officeDocument/2006/relationships/audio" Target="../media/media1.m4a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microsoft.com/office/2007/relationships/media" Target="../media/media12.m4a"/><Relationship Id="rId7" Type="http://schemas.openxmlformats.org/officeDocument/2006/relationships/audio" Target="../media/media12.m4a"/><Relationship Id="rId6" Type="http://schemas.openxmlformats.org/officeDocument/2006/relationships/image" Target="../media/image2.png"/><Relationship Id="rId5" Type="http://schemas.microsoft.com/office/2007/relationships/media" Target="../media/media11.m4a"/><Relationship Id="rId4" Type="http://schemas.openxmlformats.org/officeDocument/2006/relationships/audio" Target="../media/media11.m4a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microsoft.com/office/2007/relationships/media" Target="../media/media2.m4a"/><Relationship Id="rId2" Type="http://schemas.openxmlformats.org/officeDocument/2006/relationships/audio" Target="../media/media2.m4a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media" Target="../media/media3.m4a"/><Relationship Id="rId3" Type="http://schemas.openxmlformats.org/officeDocument/2006/relationships/audio" Target="../media/media3.m4a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2.png"/><Relationship Id="rId3" Type="http://schemas.microsoft.com/office/2007/relationships/media" Target="../media/media4.m4a"/><Relationship Id="rId2" Type="http://schemas.openxmlformats.org/officeDocument/2006/relationships/audio" Target="../media/media4.m4a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2.png"/><Relationship Id="rId6" Type="http://schemas.microsoft.com/office/2007/relationships/media" Target="../media/media5.m4a"/><Relationship Id="rId5" Type="http://schemas.openxmlformats.org/officeDocument/2006/relationships/audio" Target="../media/media5.m4a"/><Relationship Id="rId4" Type="http://schemas.openxmlformats.org/officeDocument/2006/relationships/image" Target="../media/image10.jpeg"/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media" Target="../media/media6.m4a"/><Relationship Id="rId4" Type="http://schemas.openxmlformats.org/officeDocument/2006/relationships/audio" Target="../media/media6.m4a"/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microsoft.com/office/2007/relationships/media" Target="../media/media7.m4a"/><Relationship Id="rId4" Type="http://schemas.openxmlformats.org/officeDocument/2006/relationships/audio" Target="../media/media7.m4a"/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media" Target="../media/media8.m4a"/><Relationship Id="rId3" Type="http://schemas.openxmlformats.org/officeDocument/2006/relationships/audio" Target="../media/media8.m4a"/><Relationship Id="rId2" Type="http://schemas.openxmlformats.org/officeDocument/2006/relationships/image" Target="../media/image18.jpeg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2.png"/><Relationship Id="rId8" Type="http://schemas.microsoft.com/office/2007/relationships/media" Target="../media/media9.m4a"/><Relationship Id="rId7" Type="http://schemas.openxmlformats.org/officeDocument/2006/relationships/audio" Target="../media/media9.m4a"/><Relationship Id="rId6" Type="http://schemas.openxmlformats.org/officeDocument/2006/relationships/image" Target="../media/image22.jpeg"/><Relationship Id="rId5" Type="http://schemas.microsoft.com/office/2007/relationships/media" Target="https://www.youtube.com/embed/IE0vgly7Udo?feature=oembed" TargetMode="External"/><Relationship Id="rId4" Type="http://schemas.openxmlformats.org/officeDocument/2006/relationships/video" Target="https://www.youtube.com/embed/IE0vgly7Udo?feature=oembed" TargetMode="External"/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2" Type="http://schemas.openxmlformats.org/officeDocument/2006/relationships/slideLayout" Target="../slideLayouts/slideLayout7.xml"/><Relationship Id="rId11" Type="http://schemas.microsoft.com/office/2007/relationships/media" Target="../media/media10.m4a"/><Relationship Id="rId10" Type="http://schemas.openxmlformats.org/officeDocument/2006/relationships/audio" Target="../media/media10.m4a"/><Relationship Id="rId1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735455" y="634365"/>
            <a:ext cx="8087360" cy="286131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ctr"/>
            <a:r>
              <a:rPr lang="it-IT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Istituto Comprensivo 3 Ponte- Siciliano Pomigliano d'Arco     </a:t>
            </a:r>
            <a:endParaRPr lang="it-IT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endParaRPr lang="it-IT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it-IT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    Plesso  GIANNI RODARI      1A-1B</a:t>
            </a:r>
            <a:endParaRPr lang="it-IT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it-IT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a.s. 2020/2021</a:t>
            </a:r>
            <a:endParaRPr lang="it-IT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it-IT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Docenti:   </a:t>
            </a:r>
            <a:endParaRPr lang="it-IT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it-IT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De Simone Assunta-Spisso Filomena</a:t>
            </a:r>
            <a:endParaRPr lang="it-IT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it-IT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D'Avanzo Tiziana-Napolitano Filomena</a:t>
            </a:r>
            <a:endParaRPr lang="it-IT" sz="2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it-IT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ATTIVITA' INTERDISCIPLINARE-ATTIVITA' INCLUSIVA</a:t>
            </a:r>
            <a:endParaRPr lang="it-IT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algn="ctr"/>
            <a:r>
              <a:rPr lang="it-IT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Scienze -Tecnologia-Matematica-Inglese</a:t>
            </a:r>
            <a:endParaRPr lang="it-IT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82980" y="3655060"/>
            <a:ext cx="3948430" cy="162369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l="39134" t="12776" r="41918"/>
          <a:stretch>
            <a:fillRect/>
          </a:stretch>
        </p:blipFill>
        <p:spPr>
          <a:xfrm>
            <a:off x="9680575" y="2492375"/>
            <a:ext cx="2103755" cy="4089400"/>
          </a:xfrm>
          <a:prstGeom prst="ellipse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5391785" y="4453255"/>
            <a:ext cx="3148965" cy="13220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it-IT" sz="4000" b="1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Scopriamo...</a:t>
            </a:r>
            <a:endParaRPr lang="it-IT" sz="4000" b="1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FFC000"/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it-IT" sz="4000" b="1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FFC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IL GUSTO</a:t>
            </a:r>
            <a:endParaRPr lang="en-US" sz="4000"/>
          </a:p>
        </p:txBody>
      </p:sp>
      <p:pic>
        <p:nvPicPr>
          <p:cNvPr id="4" name="Audi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07999" y="85221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l="5468" b="7930"/>
          <a:stretch>
            <a:fillRect/>
          </a:stretch>
        </p:blipFill>
        <p:spPr>
          <a:xfrm rot="420000">
            <a:off x="7469014" y="348107"/>
            <a:ext cx="4561840" cy="2463800"/>
          </a:xfrm>
          <a:prstGeom prst="round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rcRect l="38669" t="26151" r="679" b="26924"/>
          <a:stretch>
            <a:fillRect/>
          </a:stretch>
        </p:blipFill>
        <p:spPr>
          <a:xfrm rot="20880000">
            <a:off x="7005955" y="3702050"/>
            <a:ext cx="4168775" cy="2656840"/>
          </a:xfrm>
          <a:prstGeom prst="round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t="1078" b="-1078"/>
          <a:stretch>
            <a:fillRect/>
          </a:stretch>
        </p:blipFill>
        <p:spPr>
          <a:xfrm rot="21180000">
            <a:off x="1308735" y="508081"/>
            <a:ext cx="5728970" cy="5243830"/>
          </a:xfrm>
          <a:prstGeom prst="rect">
            <a:avLst/>
          </a:prstGeom>
        </p:spPr>
      </p:pic>
      <p:pic>
        <p:nvPicPr>
          <p:cNvPr id="6" name="Audio registra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>
            <a:off x="3856381" y="3080698"/>
            <a:ext cx="4956313" cy="73119"/>
          </a:xfrm>
          <a:prstGeom prst="rect">
            <a:avLst/>
          </a:prstGeom>
        </p:spPr>
      </p:pic>
      <p:pic>
        <p:nvPicPr>
          <p:cNvPr id="7" name="Audio registrato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03595" y="5034709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615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718945" y="224790"/>
            <a:ext cx="10250170" cy="341503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pPr algn="l"/>
            <a:r>
              <a:rPr lang="it-IT" altLang="en-US" b="1">
                <a:solidFill>
                  <a:srgbClr val="0070C0"/>
                </a:solidFill>
                <a:sym typeface="+mn-ea"/>
              </a:rPr>
              <a:t>Ciao,</a:t>
            </a:r>
            <a:endParaRPr lang="it-IT" altLang="en-US" b="1">
              <a:solidFill>
                <a:srgbClr val="0070C0"/>
              </a:solidFill>
            </a:endParaRPr>
          </a:p>
          <a:p>
            <a:pPr algn="l"/>
            <a:r>
              <a:rPr lang="it-IT" altLang="en-US" b="1">
                <a:solidFill>
                  <a:srgbClr val="0070C0"/>
                </a:solidFill>
                <a:sym typeface="+mn-ea"/>
              </a:rPr>
              <a:t>ricordi  i </a:t>
            </a:r>
            <a:r>
              <a:rPr lang="it-IT" altLang="en-US" b="1">
                <a:solidFill>
                  <a:srgbClr val="FF0000"/>
                </a:solidFill>
                <a:sym typeface="+mn-ea"/>
              </a:rPr>
              <a:t>cinque sensi</a:t>
            </a:r>
            <a:r>
              <a:rPr lang="it-IT" altLang="en-US" b="1">
                <a:solidFill>
                  <a:srgbClr val="0070C0"/>
                </a:solidFill>
                <a:sym typeface="+mn-ea"/>
              </a:rPr>
              <a:t>?</a:t>
            </a:r>
            <a:endParaRPr lang="it-IT" altLang="en-US" b="1">
              <a:solidFill>
                <a:srgbClr val="0070C0"/>
              </a:solidFill>
            </a:endParaRPr>
          </a:p>
          <a:p>
            <a:pPr algn="l"/>
            <a:r>
              <a:rPr lang="it-IT" altLang="en-US" b="1">
                <a:solidFill>
                  <a:srgbClr val="0070C0"/>
                </a:solidFill>
                <a:sym typeface="+mn-ea"/>
              </a:rPr>
              <a:t>-La </a:t>
            </a:r>
            <a:r>
              <a:rPr lang="it-IT" altLang="en-US" b="1">
                <a:solidFill>
                  <a:srgbClr val="FF0000"/>
                </a:solidFill>
                <a:sym typeface="+mn-ea"/>
              </a:rPr>
              <a:t>VISTA</a:t>
            </a:r>
            <a:r>
              <a:rPr lang="it-IT" altLang="en-US" b="1">
                <a:solidFill>
                  <a:srgbClr val="0070C0"/>
                </a:solidFill>
                <a:sym typeface="+mn-ea"/>
              </a:rPr>
              <a:t>-L'</a:t>
            </a:r>
            <a:r>
              <a:rPr lang="it-IT" altLang="en-US" b="1">
                <a:solidFill>
                  <a:srgbClr val="FF0000"/>
                </a:solidFill>
                <a:sym typeface="+mn-ea"/>
              </a:rPr>
              <a:t>UDITO</a:t>
            </a:r>
            <a:r>
              <a:rPr lang="it-IT" altLang="en-US" b="1">
                <a:solidFill>
                  <a:srgbClr val="0070C0"/>
                </a:solidFill>
                <a:sym typeface="+mn-ea"/>
              </a:rPr>
              <a:t>-Il </a:t>
            </a:r>
            <a:r>
              <a:rPr lang="it-IT" altLang="en-US" b="1">
                <a:solidFill>
                  <a:srgbClr val="FF0000"/>
                </a:solidFill>
                <a:sym typeface="+mn-ea"/>
              </a:rPr>
              <a:t>GUSTO</a:t>
            </a:r>
            <a:r>
              <a:rPr lang="it-IT" altLang="en-US" b="1">
                <a:solidFill>
                  <a:srgbClr val="0070C0"/>
                </a:solidFill>
                <a:sym typeface="+mn-ea"/>
              </a:rPr>
              <a:t>-L'</a:t>
            </a:r>
            <a:r>
              <a:rPr lang="it-IT" altLang="en-US" b="1">
                <a:solidFill>
                  <a:srgbClr val="FF0000"/>
                </a:solidFill>
                <a:sym typeface="+mn-ea"/>
              </a:rPr>
              <a:t>OLFATTO</a:t>
            </a:r>
            <a:r>
              <a:rPr lang="it-IT" altLang="en-US" b="1">
                <a:solidFill>
                  <a:srgbClr val="0070C0"/>
                </a:solidFill>
                <a:sym typeface="+mn-ea"/>
              </a:rPr>
              <a:t>-Il </a:t>
            </a:r>
            <a:r>
              <a:rPr lang="it-IT" altLang="en-US" b="1">
                <a:solidFill>
                  <a:srgbClr val="FF0000"/>
                </a:solidFill>
                <a:sym typeface="+mn-ea"/>
              </a:rPr>
              <a:t>TATTO</a:t>
            </a:r>
            <a:r>
              <a:rPr lang="it-IT" altLang="en-US" b="1">
                <a:solidFill>
                  <a:srgbClr val="0070C0"/>
                </a:solidFill>
                <a:sym typeface="+mn-ea"/>
              </a:rPr>
              <a:t>-</a:t>
            </a:r>
            <a:endParaRPr lang="it-IT" altLang="en-US" b="1">
              <a:solidFill>
                <a:srgbClr val="0070C0"/>
              </a:solidFill>
              <a:sym typeface="+mn-ea"/>
            </a:endParaRPr>
          </a:p>
          <a:p>
            <a:pPr algn="l"/>
            <a:endParaRPr lang="it-IT" altLang="en-US" b="1">
              <a:solidFill>
                <a:srgbClr val="0070C0"/>
              </a:solidFill>
              <a:sym typeface="+mn-ea"/>
            </a:endParaRPr>
          </a:p>
          <a:p>
            <a:pPr algn="l"/>
            <a:r>
              <a:rPr lang="it-IT" altLang="en-US" b="1">
                <a:solidFill>
                  <a:srgbClr val="0070C0"/>
                </a:solidFill>
                <a:sym typeface="+mn-ea"/>
              </a:rPr>
              <a:t>Oggi ripassiamo insieme uno dei cinque sensi: Il GUSTO</a:t>
            </a:r>
            <a:endParaRPr lang="it-IT" altLang="en-US" b="1">
              <a:solidFill>
                <a:srgbClr val="0070C0"/>
              </a:solidFill>
              <a:sym typeface="+mn-ea"/>
            </a:endParaRPr>
          </a:p>
          <a:p>
            <a:pPr algn="l"/>
            <a:endParaRPr lang="it-IT" altLang="en-US" b="1">
              <a:solidFill>
                <a:srgbClr val="FF0000"/>
              </a:solidFill>
              <a:sym typeface="+mn-ea"/>
            </a:endParaRPr>
          </a:p>
          <a:p>
            <a:pPr algn="ctr"/>
            <a:r>
              <a:rPr lang="it-IT" altLang="en-US" b="1">
                <a:solidFill>
                  <a:srgbClr val="0070C0"/>
                </a:solidFill>
                <a:sym typeface="+mn-ea"/>
              </a:rPr>
              <a:t>PER GUSTARE I SAPORI IO USO LA LINGUA.</a:t>
            </a:r>
            <a:endParaRPr lang="it-IT" altLang="en-US" b="1">
              <a:solidFill>
                <a:srgbClr val="0070C0"/>
              </a:solidFill>
              <a:sym typeface="+mn-ea"/>
            </a:endParaRPr>
          </a:p>
          <a:p>
            <a:pPr algn="ctr"/>
            <a:r>
              <a:rPr lang="it-IT" altLang="en-US" b="1">
                <a:solidFill>
                  <a:srgbClr val="0070C0"/>
                </a:solidFill>
                <a:sym typeface="+mn-ea"/>
              </a:rPr>
              <a:t>LA LINGUA E' L'ORGANO DI SENSO DEL GUSTO.</a:t>
            </a:r>
            <a:r>
              <a:rPr lang="it-IT" altLang="en-US" b="1">
                <a:solidFill>
                  <a:srgbClr val="FF0000"/>
                </a:solidFill>
                <a:sym typeface="+mn-ea"/>
              </a:rPr>
              <a:t> </a:t>
            </a:r>
            <a:endParaRPr lang="en-US" b="1">
              <a:solidFill>
                <a:srgbClr val="0070C0"/>
              </a:solidFill>
            </a:endParaRPr>
          </a:p>
          <a:p>
            <a:pPr algn="ctr"/>
            <a:r>
              <a:rPr lang="en-US" b="1">
                <a:solidFill>
                  <a:srgbClr val="0070C0"/>
                </a:solidFill>
                <a:sym typeface="+mn-ea"/>
              </a:rPr>
              <a:t> </a:t>
            </a:r>
            <a:endParaRPr lang="en-US" b="1">
              <a:solidFill>
                <a:srgbClr val="0070C0"/>
              </a:solidFill>
              <a:sym typeface="+mn-ea"/>
            </a:endParaRPr>
          </a:p>
          <a:p>
            <a:pPr algn="ctr"/>
            <a:r>
              <a:rPr lang="it-IT" altLang="en-US" b="1">
                <a:solidFill>
                  <a:srgbClr val="002060"/>
                </a:solidFill>
                <a:sym typeface="+mn-ea"/>
              </a:rPr>
              <a:t>Vai al seguente indirizzo per visionare il video</a:t>
            </a:r>
            <a:endParaRPr lang="it-IT" altLang="en-US" b="1">
              <a:solidFill>
                <a:srgbClr val="002060"/>
              </a:solidFill>
              <a:sym typeface="+mn-ea"/>
            </a:endParaRPr>
          </a:p>
          <a:p>
            <a:pPr algn="ctr"/>
            <a:r>
              <a:rPr lang="it-IT" altLang="en-US" b="1">
                <a:solidFill>
                  <a:srgbClr val="002060"/>
                </a:solidFill>
                <a:sym typeface="+mn-ea"/>
              </a:rPr>
              <a:t>IL GUSTO</a:t>
            </a:r>
            <a:endParaRPr lang="it-IT" altLang="en-US" b="1">
              <a:solidFill>
                <a:srgbClr val="002060"/>
              </a:solidFill>
              <a:sym typeface="+mn-ea"/>
            </a:endParaRPr>
          </a:p>
          <a:p>
            <a:pPr algn="ctr"/>
            <a:r>
              <a:rPr lang="it-IT" altLang="en-US" b="1">
                <a:solidFill>
                  <a:srgbClr val="0070C0"/>
                </a:solidFill>
              </a:rPr>
              <a:t>https://www.youtube.com/watch?v=-cv2_Cl2CGo</a:t>
            </a:r>
            <a:endParaRPr lang="it-IT" altLang="en-US" b="1">
              <a:solidFill>
                <a:srgbClr val="0070C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"/>
          <a:srcRect l="4784" t="5774" r="6800" b="9947"/>
          <a:stretch>
            <a:fillRect/>
          </a:stretch>
        </p:blipFill>
        <p:spPr>
          <a:xfrm>
            <a:off x="4424045" y="4181475"/>
            <a:ext cx="4459605" cy="2232025"/>
          </a:xfrm>
          <a:prstGeom prst="roundRect">
            <a:avLst/>
          </a:prstGeom>
        </p:spPr>
      </p:pic>
      <p:pic>
        <p:nvPicPr>
          <p:cNvPr id="3" name="Audi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8892" y="175601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4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rcRect t="5926"/>
          <a:stretch>
            <a:fillRect/>
          </a:stretch>
        </p:blipFill>
        <p:spPr>
          <a:xfrm>
            <a:off x="7350125" y="398145"/>
            <a:ext cx="4609465" cy="61607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7610" y="2686685"/>
            <a:ext cx="4464050" cy="3336290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1428115" y="563880"/>
            <a:ext cx="5765165" cy="52197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it-IT" alt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ASCOLTA  CON  ATTENZIONE!</a:t>
            </a:r>
            <a:endParaRPr lang="it-IT" alt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Audio registra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74328" y="12314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23590" y="1306195"/>
            <a:ext cx="7781290" cy="4922520"/>
          </a:xfrm>
          <a:prstGeom prst="rect">
            <a:avLst/>
          </a:prstGeom>
        </p:spPr>
      </p:pic>
      <p:sp>
        <p:nvSpPr>
          <p:cNvPr id="2" name="Text Box 1"/>
          <p:cNvSpPr txBox="1"/>
          <p:nvPr/>
        </p:nvSpPr>
        <p:spPr>
          <a:xfrm>
            <a:off x="2298700" y="492125"/>
            <a:ext cx="5502275" cy="64516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it-IT" alt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ASCOLTA ed OSSERVA!</a:t>
            </a:r>
            <a:endParaRPr lang="it-IT" alt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Audio registrat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3105" y="104727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3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842770" y="650240"/>
            <a:ext cx="5958205" cy="107632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it-IT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ORA TOCCA A TE ...</a:t>
            </a:r>
            <a:endParaRPr lang="it-IT" alt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it-IT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COPIA SUL TUO QUADERNO!</a:t>
            </a:r>
            <a:endParaRPr lang="en-US" sz="3200"/>
          </a:p>
        </p:txBody>
      </p:sp>
      <p:pic>
        <p:nvPicPr>
          <p:cNvPr id="3" name="Picture 2" descr="4985de90-93cd-41d3-8064-7f597e8e53f2"/>
          <p:cNvPicPr>
            <a:picLocks noChangeAspect="1"/>
          </p:cNvPicPr>
          <p:nvPr/>
        </p:nvPicPr>
        <p:blipFill>
          <a:blip r:embed="rId1"/>
          <a:srcRect l="7004" t="783"/>
          <a:stretch>
            <a:fillRect/>
          </a:stretch>
        </p:blipFill>
        <p:spPr>
          <a:xfrm>
            <a:off x="1296035" y="2115820"/>
            <a:ext cx="2605405" cy="3782060"/>
          </a:xfrm>
          <a:prstGeom prst="roundRect">
            <a:avLst/>
          </a:prstGeom>
        </p:spPr>
      </p:pic>
      <p:pic>
        <p:nvPicPr>
          <p:cNvPr id="4" name="Picture 3" descr="860f873b-e80b-41fb-bb8b-1e7526b1d772"/>
          <p:cNvPicPr>
            <a:picLocks noChangeAspect="1"/>
          </p:cNvPicPr>
          <p:nvPr/>
        </p:nvPicPr>
        <p:blipFill>
          <a:blip r:embed="rId2"/>
          <a:srcRect t="6103" r="6516"/>
          <a:stretch>
            <a:fillRect/>
          </a:stretch>
        </p:blipFill>
        <p:spPr>
          <a:xfrm>
            <a:off x="4006215" y="2116455"/>
            <a:ext cx="2596515" cy="3629025"/>
          </a:xfrm>
          <a:prstGeom prst="roundRect">
            <a:avLst/>
          </a:prstGeom>
        </p:spPr>
      </p:pic>
      <p:pic>
        <p:nvPicPr>
          <p:cNvPr id="5" name="Picture 4" descr="b44d8830-8916-45a9-a5dd-d3fed2cc1cb8"/>
          <p:cNvPicPr>
            <a:picLocks noChangeAspect="1"/>
          </p:cNvPicPr>
          <p:nvPr/>
        </p:nvPicPr>
        <p:blipFill>
          <a:blip r:embed="rId3"/>
          <a:srcRect t="10161"/>
          <a:stretch>
            <a:fillRect/>
          </a:stretch>
        </p:blipFill>
        <p:spPr>
          <a:xfrm>
            <a:off x="8721090" y="2115820"/>
            <a:ext cx="1892935" cy="2268220"/>
          </a:xfrm>
          <a:prstGeom prst="roundRect">
            <a:avLst/>
          </a:prstGeom>
        </p:spPr>
      </p:pic>
      <p:pic>
        <p:nvPicPr>
          <p:cNvPr id="6" name="Picture 5" descr="6f239118-361d-4c11-8983-bfc300f3c149"/>
          <p:cNvPicPr>
            <a:picLocks noChangeAspect="1"/>
          </p:cNvPicPr>
          <p:nvPr/>
        </p:nvPicPr>
        <p:blipFill>
          <a:blip r:embed="rId4"/>
          <a:srcRect t="1929" r="4368"/>
          <a:stretch>
            <a:fillRect/>
          </a:stretch>
        </p:blipFill>
        <p:spPr>
          <a:xfrm>
            <a:off x="7800975" y="4570730"/>
            <a:ext cx="3962400" cy="1517650"/>
          </a:xfrm>
          <a:prstGeom prst="roundRect">
            <a:avLst/>
          </a:prstGeom>
        </p:spPr>
      </p:pic>
      <p:pic>
        <p:nvPicPr>
          <p:cNvPr id="10" name="Audio registrato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55407" y="123920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9"/>
          <p:cNvSpPr txBox="1"/>
          <p:nvPr/>
        </p:nvSpPr>
        <p:spPr>
          <a:xfrm>
            <a:off x="1917700" y="706755"/>
            <a:ext cx="10119360" cy="1198880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it-IT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IMPARA  LA FILASTROCCA : “ IL GUSTO”.</a:t>
            </a:r>
            <a:endParaRPr lang="it-IT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COPIA SUL TUO QUADERNO </a:t>
            </a:r>
            <a:r>
              <a:rPr lang="it-IT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</a:t>
            </a:r>
            <a:endParaRPr lang="it-IT" altLang="en-US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COLORA </a:t>
            </a:r>
            <a:r>
              <a:rPr lang="it-IT" alt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 </a:t>
            </a:r>
            <a:r>
              <a:rPr lang="it-IT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LINGUA  </a:t>
            </a:r>
            <a:r>
              <a:rPr lang="it-IT" altLang="en-US" sz="24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RISPETTANDO LA</a:t>
            </a:r>
            <a:r>
              <a:rPr lang="it-IT" altLang="en-US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LEGENDA</a:t>
            </a:r>
            <a:endParaRPr lang="it-IT" alt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"/>
          <a:srcRect l="59630" t="46111"/>
          <a:stretch>
            <a:fillRect/>
          </a:stretch>
        </p:blipFill>
        <p:spPr>
          <a:xfrm>
            <a:off x="9886315" y="4836795"/>
            <a:ext cx="1384300" cy="15398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rcRect l="8734" t="8445" r="53985" b="16222"/>
          <a:stretch>
            <a:fillRect/>
          </a:stretch>
        </p:blipFill>
        <p:spPr>
          <a:xfrm>
            <a:off x="7136130" y="2298065"/>
            <a:ext cx="2402205" cy="2844800"/>
          </a:xfrm>
          <a:prstGeom prst="rect">
            <a:avLst/>
          </a:prstGeom>
        </p:spPr>
      </p:pic>
      <p:pic>
        <p:nvPicPr>
          <p:cNvPr id="18" name="Picture 17" descr="631c1251c495d0aee0e12ac2d562730b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685" y="2058035"/>
            <a:ext cx="3398520" cy="4470400"/>
          </a:xfrm>
          <a:prstGeom prst="rect">
            <a:avLst/>
          </a:prstGeom>
        </p:spPr>
      </p:pic>
      <p:pic>
        <p:nvPicPr>
          <p:cNvPr id="2" name="Audio registra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0337" y="125079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2"/>
          <p:cNvSpPr txBox="1"/>
          <p:nvPr/>
        </p:nvSpPr>
        <p:spPr>
          <a:xfrm>
            <a:off x="1571625" y="318135"/>
            <a:ext cx="5427345" cy="175323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it-IT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Completa la scheda. </a:t>
            </a:r>
            <a:endParaRPr lang="it-IT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Gioca con i tuoi familiari:</a:t>
            </a:r>
            <a:endParaRPr lang="it-IT" alt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gli occhi bendati ,prova a riconoscere i sapori .</a:t>
            </a:r>
            <a:endParaRPr lang="it-IT" alt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altLang="en-US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RICORDA gli ALIMENTI per uno SPUNTINO EQUILIBRATO  e le REGOLE IGIENICHE  per avere DENTI SANI.</a:t>
            </a:r>
            <a:endParaRPr lang="it-IT" altLang="en-US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1092c4a-800d-4334-af73-821c9273aa5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126605" y="455295"/>
            <a:ext cx="4807585" cy="6190615"/>
          </a:xfrm>
          <a:prstGeom prst="rect">
            <a:avLst/>
          </a:prstGeom>
        </p:spPr>
      </p:pic>
      <p:pic>
        <p:nvPicPr>
          <p:cNvPr id="5" name="Picture 4" descr="insieme-dell-icona-dei-cinque-sensi-umani-linea-semplice-e-minima-illustrazione-delle-icone-10215166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7575" y="3230245"/>
            <a:ext cx="1057910" cy="8667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rcRect l="3922" t="3131" r="3922" b="8223"/>
          <a:stretch>
            <a:fillRect/>
          </a:stretch>
        </p:blipFill>
        <p:spPr>
          <a:xfrm>
            <a:off x="3147695" y="3230245"/>
            <a:ext cx="3550920" cy="3415665"/>
          </a:xfrm>
          <a:prstGeom prst="roundRect">
            <a:avLst/>
          </a:prstGeom>
        </p:spPr>
      </p:pic>
      <p:pic>
        <p:nvPicPr>
          <p:cNvPr id="6" name="Audio registrato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8037" y="1453380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1810385" y="286385"/>
            <a:ext cx="10160000" cy="2306955"/>
          </a:xfrm>
          <a:prstGeom prst="rect">
            <a:avLst/>
          </a:prstGeom>
          <a:solidFill>
            <a:schemeClr val="bg1"/>
          </a:solidFill>
        </p:spPr>
        <p:txBody>
          <a:bodyPr wrap="square" rtlCol="0" anchor="t">
            <a:spAutoFit/>
          </a:bodyPr>
          <a:lstStyle/>
          <a:p>
            <a:r>
              <a:rPr lang="it-IT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ORA PRENDI il  QUADERNONE dI MATEMATICA ed ESEGUI le SEGUENTI ATTIVITA':</a:t>
            </a:r>
            <a:endParaRPr lang="it-IT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it-IT" alt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-COMPLETA LA SCHEDA:-FORMA L'INSIEME DI  ALIMENTI</a:t>
            </a:r>
            <a:endParaRPr lang="it-IT" altLang="en-US" b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it-IT" altLang="en-US" b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RICORDA DI METTERE IL NUMERO IN CIFRE NEL CARTELLINO</a:t>
            </a:r>
            <a:endParaRPr lang="it-IT" altLang="en-US" b="1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it-IT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-DISEGNA   UN INSIEME     CON     6  ALIMENTI   DOLCI. </a:t>
            </a:r>
            <a:endParaRPr lang="it-IT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it-IT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-DISEGNA   UN INSIEME     CON    5  ALIMENTI  SALATI.</a:t>
            </a:r>
            <a:endParaRPr lang="it-IT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it-IT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-DISEGNA  UN INSIEME    CON      2  ALIMENTI  ACIDI.</a:t>
            </a:r>
            <a:endParaRPr lang="it-IT" alt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r>
              <a:rPr lang="it-IT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-DISEGNA  UN INSIEME    CON      4  ALIMENTI  AMAR</a:t>
            </a:r>
            <a:r>
              <a:rPr lang="it-IT" altLang="en-US" b="1">
                <a:solidFill>
                  <a:srgbClr val="FF0000"/>
                </a:solidFill>
                <a:sym typeface="+mn-ea"/>
              </a:rPr>
              <a:t>I.</a:t>
            </a:r>
            <a:endParaRPr lang="it-IT" altLang="en-US" b="1">
              <a:solidFill>
                <a:srgbClr val="FF0000"/>
              </a:solidFill>
              <a:sym typeface="+mn-ea"/>
            </a:endParaRPr>
          </a:p>
          <a:p>
            <a:endParaRPr lang="it-IT" altLang="en-US" b="1">
              <a:solidFill>
                <a:srgbClr val="FF0000"/>
              </a:solidFill>
              <a:sym typeface="+mn-ea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rcRect l="1875" t="1324" r="-1875" b="9769"/>
          <a:stretch>
            <a:fillRect/>
          </a:stretch>
        </p:blipFill>
        <p:spPr>
          <a:xfrm>
            <a:off x="2171065" y="2698750"/>
            <a:ext cx="3217545" cy="4008755"/>
          </a:xfrm>
          <a:prstGeom prst="rect">
            <a:avLst/>
          </a:prstGeom>
        </p:spPr>
      </p:pic>
      <p:pic>
        <p:nvPicPr>
          <p:cNvPr id="8" name="Picture 7" descr="571b4eb6e9902f809308d09d306948db"/>
          <p:cNvPicPr>
            <a:picLocks noChangeAspect="1"/>
          </p:cNvPicPr>
          <p:nvPr/>
        </p:nvPicPr>
        <p:blipFill>
          <a:blip r:embed="rId2"/>
          <a:srcRect t="4735" b="7898"/>
          <a:stretch>
            <a:fillRect/>
          </a:stretch>
        </p:blipFill>
        <p:spPr>
          <a:xfrm>
            <a:off x="6818630" y="2962910"/>
            <a:ext cx="2324735" cy="2507615"/>
          </a:xfrm>
          <a:prstGeom prst="rect">
            <a:avLst/>
          </a:prstGeom>
        </p:spPr>
      </p:pic>
      <p:pic>
        <p:nvPicPr>
          <p:cNvPr id="5" name="Audio registrato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3022" y="135824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9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1"/>
          <a:srcRect l="-933" t="5600" r="933" b="14616"/>
          <a:stretch>
            <a:fillRect/>
          </a:stretch>
        </p:blipFill>
        <p:spPr>
          <a:xfrm>
            <a:off x="1299845" y="3496945"/>
            <a:ext cx="5677535" cy="2974975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29855" y="3260090"/>
            <a:ext cx="3604895" cy="201676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291" y="74328"/>
            <a:ext cx="5808956" cy="2881867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6021280" y="6471820"/>
            <a:ext cx="956569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rgbClr val="FF0000"/>
                </a:solidFill>
                <a:effectLst/>
                <a:latin typeface="Algerian" panose="04020705040A02060702" pitchFamily="82" charset="0"/>
                <a:ea typeface="Calibri" panose="020F0502020204030204" charset="0"/>
                <a:cs typeface="Times New Roman" panose="02020603050405020304" pitchFamily="18" charset="0"/>
              </a:rPr>
              <a:t>BITTER</a:t>
            </a:r>
            <a:endParaRPr lang="it-IT" sz="11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398006" y="6471821"/>
            <a:ext cx="956569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rgbClr val="FF0000"/>
                </a:solidFill>
                <a:effectLst/>
                <a:latin typeface="Algerian" panose="04020705040A02060702" pitchFamily="82" charset="0"/>
                <a:ea typeface="Calibri" panose="020F0502020204030204" charset="0"/>
                <a:cs typeface="Times New Roman" panose="02020603050405020304" pitchFamily="18" charset="0"/>
              </a:rPr>
              <a:t>SALTY</a:t>
            </a:r>
            <a:endParaRPr lang="it-IT" sz="11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1005396" y="6455377"/>
            <a:ext cx="1134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  <a:effectLst/>
                <a:latin typeface="Britannic Bold" panose="020B0903060703020204" pitchFamily="34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it-IT" sz="1800" b="1" dirty="0">
                <a:solidFill>
                  <a:srgbClr val="FF0000"/>
                </a:solidFill>
                <a:effectLst/>
                <a:latin typeface="Algerian" panose="04020705040A02060702" pitchFamily="82" charset="0"/>
                <a:ea typeface="Calibri" panose="020F0502020204030204" charset="0"/>
                <a:cs typeface="Times New Roman" panose="02020603050405020304" pitchFamily="18" charset="0"/>
              </a:rPr>
              <a:t>SWEET</a:t>
            </a:r>
            <a:endParaRPr lang="it-IT" dirty="0"/>
          </a:p>
        </p:txBody>
      </p:sp>
      <p:sp>
        <p:nvSpPr>
          <p:cNvPr id="18" name="CasellaDiTesto 17"/>
          <p:cNvSpPr txBox="1"/>
          <p:nvPr/>
        </p:nvSpPr>
        <p:spPr>
          <a:xfrm>
            <a:off x="2816440" y="6428054"/>
            <a:ext cx="787894" cy="3744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it-IT" sz="1800" b="1" dirty="0">
                <a:solidFill>
                  <a:srgbClr val="FF0000"/>
                </a:solidFill>
                <a:effectLst/>
                <a:latin typeface="Algerian" panose="04020705040A02060702" pitchFamily="82" charset="0"/>
                <a:ea typeface="Calibri" panose="020F0502020204030204" charset="0"/>
                <a:cs typeface="Times New Roman" panose="02020603050405020304" pitchFamily="18" charset="0"/>
              </a:rPr>
              <a:t>ACID</a:t>
            </a:r>
            <a:endParaRPr lang="it-IT" sz="1100" dirty="0">
              <a:effectLst/>
              <a:latin typeface="Calibri" panose="020F0502020204030204" charset="0"/>
              <a:ea typeface="Calibri" panose="020F0502020204030204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006735" y="6450248"/>
            <a:ext cx="113412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b="1" dirty="0">
                <a:solidFill>
                  <a:srgbClr val="FF0000"/>
                </a:solidFill>
                <a:effectLst/>
                <a:latin typeface="Britannic Bold" panose="020B0903060703020204" pitchFamily="34" charset="0"/>
                <a:ea typeface="Calibri" panose="020F0502020204030204" charset="0"/>
                <a:cs typeface="Times New Roman" panose="02020603050405020304" pitchFamily="18" charset="0"/>
              </a:rPr>
              <a:t> </a:t>
            </a:r>
            <a:r>
              <a:rPr lang="it-IT" sz="1800" b="1" dirty="0">
                <a:solidFill>
                  <a:srgbClr val="FF0000"/>
                </a:solidFill>
                <a:effectLst/>
                <a:latin typeface="Algerian" panose="04020705040A02060702" pitchFamily="82" charset="0"/>
                <a:ea typeface="Calibri" panose="020F0502020204030204" charset="0"/>
                <a:cs typeface="Times New Roman" panose="02020603050405020304" pitchFamily="18" charset="0"/>
              </a:rPr>
              <a:t>SWEET</a:t>
            </a:r>
            <a:endParaRPr lang="it-IT" dirty="0"/>
          </a:p>
        </p:txBody>
      </p:sp>
      <p:pic>
        <p:nvPicPr>
          <p:cNvPr id="15" name="Elementi multimediali online 9" title="I 5 SENSI - Impariamo Insieme l'Inglese">
            <a:hlinkClick r:id="" action="ppaction://media"/>
          </p:cNvPr>
          <p:cNvPicPr>
            <a:picLocks noRot="1"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link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83298" y="274143"/>
            <a:ext cx="4444614" cy="2790918"/>
          </a:xfrm>
          <a:prstGeom prst="rect">
            <a:avLst/>
          </a:prstGeom>
        </p:spPr>
      </p:pic>
      <p:pic>
        <p:nvPicPr>
          <p:cNvPr id="8" name="Audio registrato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4570" y="2272030"/>
            <a:ext cx="539750" cy="487680"/>
          </a:xfrm>
          <a:prstGeom prst="rect">
            <a:avLst/>
          </a:prstGeom>
        </p:spPr>
      </p:pic>
      <p:pic>
        <p:nvPicPr>
          <p:cNvPr id="9" name="Audio registrato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61765" y="544539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227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838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1403</Words>
  <Application>WPS Presentation</Application>
  <PresentationFormat>Widescreen</PresentationFormat>
  <Paragraphs>61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</vt:i4>
      </vt:variant>
    </vt:vector>
  </HeadingPairs>
  <TitlesOfParts>
    <vt:vector size="22" baseType="lpstr">
      <vt:lpstr>Arial</vt:lpstr>
      <vt:lpstr>SimSun</vt:lpstr>
      <vt:lpstr>Wingdings</vt:lpstr>
      <vt:lpstr>Times New Roman</vt:lpstr>
      <vt:lpstr>Algerian</vt:lpstr>
      <vt:lpstr>Calibri</vt:lpstr>
      <vt:lpstr>Britannic Bold</vt:lpstr>
      <vt:lpstr>Microsoft YaHei</vt:lpstr>
      <vt:lpstr/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Lenovo Y500-14-0IX</cp:lastModifiedBy>
  <cp:revision>2</cp:revision>
  <dcterms:created xsi:type="dcterms:W3CDTF">2020-12-01T15:01:00Z</dcterms:created>
  <dcterms:modified xsi:type="dcterms:W3CDTF">2020-12-01T15:55:08Z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1033-11.2.0.9747</vt:lpwstr>
  </property>
</Properties>
</file>