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1AD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2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9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8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5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42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0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4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55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6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34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6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2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21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3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6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18EC4-40AC-4537-8A2C-08171F8C84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1CC093-F1CA-410C-A4DB-E2D4F18487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48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16223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IL TESTO POETICO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0961154">
            <a:off x="2214626" y="3113694"/>
            <a:ext cx="4998081" cy="1668131"/>
          </a:xfrm>
          <a:solidFill>
            <a:srgbClr val="002060"/>
          </a:solidFill>
        </p:spPr>
        <p:txBody>
          <a:bodyPr>
            <a:normAutofit fontScale="62500" lnSpcReduction="2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BACIATA…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</a:rPr>
              <a:t>INTRECCIATA…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0070C0"/>
                </a:solidFill>
              </a:rPr>
              <a:t>INCATENATA…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ALTERNATA…</a:t>
            </a:r>
          </a:p>
          <a:p>
            <a:r>
              <a:rPr lang="it-IT" sz="2900" i="1" dirty="0" smtClean="0">
                <a:solidFill>
                  <a:srgbClr val="FF0000"/>
                </a:solidFill>
              </a:rPr>
              <a:t>…la rima va salvata…                           </a:t>
            </a:r>
          </a:p>
          <a:p>
            <a:endParaRPr lang="it-IT" i="1" dirty="0">
              <a:solidFill>
                <a:srgbClr val="C00000"/>
              </a:solidFill>
            </a:endParaRPr>
          </a:p>
          <a:p>
            <a:r>
              <a:rPr lang="it-IT" i="1" dirty="0" smtClean="0">
                <a:solidFill>
                  <a:srgbClr val="92D050"/>
                </a:solidFill>
              </a:rPr>
              <a:t>Classi 3 A/B plesso «</a:t>
            </a:r>
            <a:r>
              <a:rPr lang="it-IT" i="1" dirty="0" err="1" smtClean="0">
                <a:solidFill>
                  <a:srgbClr val="92D050"/>
                </a:solidFill>
              </a:rPr>
              <a:t>G.Rodari</a:t>
            </a:r>
            <a:r>
              <a:rPr lang="it-IT" i="1" dirty="0" smtClean="0">
                <a:solidFill>
                  <a:srgbClr val="92D050"/>
                </a:solidFill>
              </a:rPr>
              <a:t>»</a:t>
            </a:r>
          </a:p>
          <a:p>
            <a:r>
              <a:rPr lang="it-IT" i="1" dirty="0" smtClean="0">
                <a:solidFill>
                  <a:srgbClr val="92D050"/>
                </a:solidFill>
              </a:rPr>
              <a:t> </a:t>
            </a:r>
            <a:r>
              <a:rPr lang="it-IT" i="1" dirty="0" err="1" smtClean="0">
                <a:solidFill>
                  <a:srgbClr val="92D050"/>
                </a:solidFill>
              </a:rPr>
              <a:t>ins</a:t>
            </a:r>
            <a:r>
              <a:rPr lang="it-IT" i="1" dirty="0" smtClean="0">
                <a:solidFill>
                  <a:srgbClr val="92D050"/>
                </a:solidFill>
              </a:rPr>
              <a:t>. </a:t>
            </a:r>
            <a:r>
              <a:rPr lang="it-IT" i="1" dirty="0" err="1" smtClean="0">
                <a:solidFill>
                  <a:srgbClr val="92D050"/>
                </a:solidFill>
              </a:rPr>
              <a:t>R.Sposito</a:t>
            </a:r>
            <a:r>
              <a:rPr lang="it-IT" i="1" dirty="0" smtClean="0">
                <a:solidFill>
                  <a:srgbClr val="92D050"/>
                </a:solidFill>
              </a:rPr>
              <a:t>- L. Feola</a:t>
            </a:r>
            <a:endParaRPr lang="it-IT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ONOMATOPEE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 smtClean="0"/>
              <a:t>I suoni </a:t>
            </a:r>
            <a:r>
              <a:rPr lang="it-IT" sz="2400" dirty="0" smtClean="0">
                <a:solidFill>
                  <a:srgbClr val="00B0F0"/>
                </a:solidFill>
              </a:rPr>
              <a:t>onomatopeici </a:t>
            </a:r>
            <a:r>
              <a:rPr lang="it-IT" sz="2400" dirty="0" smtClean="0"/>
              <a:t>sono parole che riproducono </a:t>
            </a:r>
            <a:r>
              <a:rPr lang="it-IT" sz="2400" dirty="0" smtClean="0">
                <a:solidFill>
                  <a:srgbClr val="C00000"/>
                </a:solidFill>
              </a:rPr>
              <a:t>suoni</a:t>
            </a:r>
            <a:r>
              <a:rPr lang="it-IT" sz="2400" dirty="0" smtClean="0"/>
              <a:t> , </a:t>
            </a:r>
            <a:r>
              <a:rPr lang="it-IT" sz="2400" dirty="0" smtClean="0">
                <a:solidFill>
                  <a:srgbClr val="C00000"/>
                </a:solidFill>
              </a:rPr>
              <a:t>rumori</a:t>
            </a:r>
            <a:r>
              <a:rPr lang="it-IT" sz="2400" dirty="0" smtClean="0"/>
              <a:t> , o </a:t>
            </a:r>
            <a:r>
              <a:rPr lang="it-IT" sz="2400" dirty="0" smtClean="0">
                <a:solidFill>
                  <a:srgbClr val="C00000"/>
                </a:solidFill>
              </a:rPr>
              <a:t>versi </a:t>
            </a:r>
            <a:r>
              <a:rPr lang="it-IT" sz="2400" dirty="0" smtClean="0"/>
              <a:t>di animali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Possono essere suoni TIC –</a:t>
            </a:r>
            <a:r>
              <a:rPr lang="it-IT" sz="2400" dirty="0" err="1" smtClean="0"/>
              <a:t>TAC..o</a:t>
            </a:r>
            <a:r>
              <a:rPr lang="it-IT" sz="2400" dirty="0" smtClean="0"/>
              <a:t> vere e proprie parole TICCHETTIO                    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Oppure possono essere solo suoni</a:t>
            </a:r>
          </a:p>
          <a:p>
            <a:pPr marL="0" indent="0">
              <a:buNone/>
            </a:pPr>
            <a:r>
              <a:rPr lang="it-IT" sz="2400" dirty="0" smtClean="0"/>
              <a:t>BAU-BAU                          DIN-DON</a:t>
            </a:r>
          </a:p>
        </p:txBody>
      </p:sp>
      <p:pic>
        <p:nvPicPr>
          <p:cNvPr id="2050" name="Picture 2" descr="C:\Users\giuli\Desktop\sveg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601985" cy="7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uli\Desktop\c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17232"/>
            <a:ext cx="851917" cy="4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uli\Desktop\camp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4119"/>
            <a:ext cx="1047750" cy="14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6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572819"/>
            <a:ext cx="6798734" cy="1303867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C000"/>
                </a:solidFill>
              </a:rPr>
              <a:t>CALLIGRAMMA</a:t>
            </a:r>
            <a:endParaRPr lang="it-IT" sz="40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6865" y="1876687"/>
            <a:ext cx="6798736" cy="405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Il </a:t>
            </a:r>
            <a:r>
              <a:rPr lang="it-IT" sz="2400" dirty="0" smtClean="0">
                <a:solidFill>
                  <a:srgbClr val="FFC000"/>
                </a:solidFill>
              </a:rPr>
              <a:t>calligramma </a:t>
            </a:r>
            <a:r>
              <a:rPr lang="it-IT" sz="2400" dirty="0" smtClean="0"/>
              <a:t>è una poesia scritta per essere guardata e letta . Le parole, infatti, sono disposte nella pagina in modo da creare una forma che ricorda  l’argomento della poesia</a:t>
            </a:r>
            <a:endParaRPr lang="it-IT" sz="2400" dirty="0"/>
          </a:p>
        </p:txBody>
      </p:sp>
      <p:pic>
        <p:nvPicPr>
          <p:cNvPr id="3074" name="Picture 2" descr="C:\Users\giuli\Desktop\calli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08" y="3572933"/>
            <a:ext cx="160057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iuli\Desktop\callig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98" y="3185830"/>
            <a:ext cx="202623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iuli\Desktop\calligr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8" y="446608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3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La poesia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C00000"/>
                </a:solidFill>
              </a:rPr>
              <a:t>che cos’è la poesia?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La parola </a:t>
            </a:r>
            <a:r>
              <a:rPr lang="it-IT" dirty="0" smtClean="0">
                <a:solidFill>
                  <a:srgbClr val="C00000"/>
                </a:solidFill>
              </a:rPr>
              <a:t>poesia </a:t>
            </a:r>
            <a:r>
              <a:rPr lang="it-IT" dirty="0" smtClean="0"/>
              <a:t>deriva dal greco e significa </a:t>
            </a:r>
            <a:r>
              <a:rPr lang="it-IT" dirty="0" smtClean="0">
                <a:solidFill>
                  <a:srgbClr val="00B050"/>
                </a:solidFill>
              </a:rPr>
              <a:t>creare ,fare con l’immaginazione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Con la poesia si </a:t>
            </a:r>
            <a:r>
              <a:rPr lang="it-IT" dirty="0" smtClean="0">
                <a:solidFill>
                  <a:srgbClr val="0070C0"/>
                </a:solidFill>
              </a:rPr>
              <a:t>esprimono sentimenti e realtà.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C00000"/>
                </a:solidFill>
              </a:rPr>
              <a:t>poeta </a:t>
            </a:r>
            <a:r>
              <a:rPr lang="it-IT" dirty="0" smtClean="0"/>
              <a:t>con la sensibilità del suo animo trova le parole giuste per parlare della vita ,delle emozioni comuni a tutti gli uomini.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Il testo poetico </a:t>
            </a:r>
            <a:r>
              <a:rPr lang="it-IT" dirty="0" smtClean="0"/>
              <a:t>è un genere letterario particolare è un testo scritto in versi, con lo scopo di </a:t>
            </a:r>
            <a:r>
              <a:rPr lang="it-IT" dirty="0" smtClean="0">
                <a:solidFill>
                  <a:srgbClr val="0070C0"/>
                </a:solidFill>
              </a:rPr>
              <a:t>divertire </a:t>
            </a:r>
            <a:r>
              <a:rPr lang="it-IT" dirty="0" smtClean="0"/>
              <a:t>o di </a:t>
            </a:r>
            <a:r>
              <a:rPr lang="it-IT" dirty="0" smtClean="0">
                <a:solidFill>
                  <a:srgbClr val="0070C0"/>
                </a:solidFill>
              </a:rPr>
              <a:t>suscitare emozioni</a:t>
            </a:r>
            <a:r>
              <a:rPr lang="it-IT" dirty="0" smtClean="0"/>
              <a:t>. </a:t>
            </a:r>
            <a:r>
              <a:rPr lang="it-IT" dirty="0"/>
              <a:t>L</a:t>
            </a:r>
            <a:r>
              <a:rPr lang="it-IT" dirty="0" smtClean="0"/>
              <a:t>e parole sono scelte per creare </a:t>
            </a:r>
            <a:r>
              <a:rPr lang="it-IT" dirty="0" smtClean="0">
                <a:solidFill>
                  <a:srgbClr val="00B050"/>
                </a:solidFill>
              </a:rPr>
              <a:t>ritmo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00B050"/>
                </a:solidFill>
              </a:rPr>
              <a:t>musicalità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314" y="-315416"/>
            <a:ext cx="8229600" cy="1944216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COM’E? FATTO UN TESTO POETICO</a:t>
            </a:r>
            <a:endParaRPr lang="it-IT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3464124" cy="63976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testo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3608" y="1268759"/>
            <a:ext cx="2996580" cy="55324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4300" dirty="0"/>
              <a:t>“</a:t>
            </a:r>
            <a:r>
              <a:rPr lang="it-IT" sz="5600" dirty="0"/>
              <a:t>Sono solo e abbandonato, </a:t>
            </a:r>
          </a:p>
          <a:p>
            <a:pPr marL="0" indent="0">
              <a:buNone/>
            </a:pPr>
            <a:r>
              <a:rPr lang="it-IT" sz="5600" dirty="0"/>
              <a:t>tutto intorno è fosco e</a:t>
            </a:r>
            <a:r>
              <a:rPr lang="it-IT" sz="5600" dirty="0">
                <a:solidFill>
                  <a:srgbClr val="0070C0"/>
                </a:solidFill>
              </a:rPr>
              <a:t> scuro</a:t>
            </a:r>
            <a:r>
              <a:rPr lang="it-IT" sz="5600" dirty="0"/>
              <a:t>, </a:t>
            </a:r>
          </a:p>
          <a:p>
            <a:pPr marL="0" indent="0">
              <a:buNone/>
            </a:pPr>
            <a:r>
              <a:rPr lang="it-IT" sz="5600" dirty="0"/>
              <a:t>tra la mamma e la mia </a:t>
            </a:r>
            <a:r>
              <a:rPr lang="it-IT" sz="5600" dirty="0" smtClean="0"/>
              <a:t> stanza </a:t>
            </a:r>
            <a:endParaRPr lang="it-IT" sz="5600" dirty="0"/>
          </a:p>
          <a:p>
            <a:pPr marL="0" indent="0">
              <a:buNone/>
            </a:pPr>
            <a:r>
              <a:rPr lang="it-IT" sz="5600" dirty="0"/>
              <a:t>c’è di mezzo questo </a:t>
            </a:r>
            <a:r>
              <a:rPr lang="it-IT" sz="5600" dirty="0">
                <a:solidFill>
                  <a:srgbClr val="0070C0"/>
                </a:solidFill>
              </a:rPr>
              <a:t>muro</a:t>
            </a:r>
            <a:r>
              <a:rPr lang="it-IT" sz="5600" dirty="0" smtClean="0">
                <a:solidFill>
                  <a:srgbClr val="0070C0"/>
                </a:solidFill>
              </a:rPr>
              <a:t>.”</a:t>
            </a:r>
          </a:p>
          <a:p>
            <a:pPr marL="0" indent="0">
              <a:buNone/>
            </a:pPr>
            <a:r>
              <a:rPr lang="it-IT" sz="5600" dirty="0" smtClean="0"/>
              <a:t> “</a:t>
            </a:r>
            <a:r>
              <a:rPr lang="it-IT" sz="5600" dirty="0"/>
              <a:t>Sono certo, sotto il </a:t>
            </a:r>
            <a:r>
              <a:rPr lang="it-IT" sz="5600" dirty="0">
                <a:solidFill>
                  <a:srgbClr val="00B050"/>
                </a:solidFill>
              </a:rPr>
              <a:t>letto,</a:t>
            </a:r>
          </a:p>
          <a:p>
            <a:pPr marL="0" indent="0">
              <a:buNone/>
            </a:pPr>
            <a:r>
              <a:rPr lang="it-IT" sz="5600" dirty="0"/>
              <a:t> sul tappeto </a:t>
            </a:r>
            <a:r>
              <a:rPr lang="it-IT" sz="5600" dirty="0">
                <a:solidFill>
                  <a:schemeClr val="accent6">
                    <a:lumMod val="75000"/>
                  </a:schemeClr>
                </a:solidFill>
              </a:rPr>
              <a:t>accovacciato, </a:t>
            </a:r>
          </a:p>
          <a:p>
            <a:pPr marL="0" indent="0">
              <a:buNone/>
            </a:pPr>
            <a:r>
              <a:rPr lang="it-IT" sz="5600" dirty="0"/>
              <a:t>si nasconde un vecchio </a:t>
            </a:r>
            <a:r>
              <a:rPr lang="it-IT" sz="5600" dirty="0">
                <a:solidFill>
                  <a:srgbClr val="00B050"/>
                </a:solidFill>
              </a:rPr>
              <a:t>orchetto</a:t>
            </a:r>
            <a:r>
              <a:rPr lang="it-IT" sz="5600" dirty="0"/>
              <a:t>, </a:t>
            </a:r>
          </a:p>
          <a:p>
            <a:pPr marL="0" indent="0">
              <a:buNone/>
            </a:pPr>
            <a:r>
              <a:rPr lang="it-IT" sz="5600" dirty="0"/>
              <a:t>con il gran naso </a:t>
            </a:r>
            <a:r>
              <a:rPr lang="it-IT" sz="5600" dirty="0">
                <a:solidFill>
                  <a:schemeClr val="accent6">
                    <a:lumMod val="75000"/>
                  </a:schemeClr>
                </a:solidFill>
              </a:rPr>
              <a:t>schiacciato.” </a:t>
            </a:r>
          </a:p>
          <a:p>
            <a:pPr marL="0" indent="0">
              <a:buNone/>
            </a:pPr>
            <a:r>
              <a:rPr lang="it-IT" sz="5600" dirty="0" smtClean="0"/>
              <a:t> </a:t>
            </a:r>
            <a:r>
              <a:rPr lang="it-IT" sz="5600" dirty="0" smtClean="0">
                <a:solidFill>
                  <a:srgbClr val="C00000"/>
                </a:solidFill>
              </a:rPr>
              <a:t>“</a:t>
            </a:r>
            <a:r>
              <a:rPr lang="it-IT" sz="5600" dirty="0">
                <a:solidFill>
                  <a:srgbClr val="C00000"/>
                </a:solidFill>
              </a:rPr>
              <a:t>Ma magari quell’orchetto </a:t>
            </a:r>
          </a:p>
          <a:p>
            <a:pPr marL="0" indent="0">
              <a:buNone/>
            </a:pPr>
            <a:r>
              <a:rPr lang="it-IT" sz="5600" dirty="0">
                <a:solidFill>
                  <a:srgbClr val="C00000"/>
                </a:solidFill>
              </a:rPr>
              <a:t>non è poi così cattivo, </a:t>
            </a:r>
          </a:p>
          <a:p>
            <a:pPr marL="0" indent="0">
              <a:buNone/>
            </a:pPr>
            <a:r>
              <a:rPr lang="it-IT" sz="5600" dirty="0">
                <a:solidFill>
                  <a:srgbClr val="C00000"/>
                </a:solidFill>
              </a:rPr>
              <a:t>forse si è sentito solo </a:t>
            </a:r>
          </a:p>
          <a:p>
            <a:pPr marL="0" indent="0">
              <a:buNone/>
            </a:pPr>
            <a:r>
              <a:rPr lang="it-IT" sz="5600" dirty="0">
                <a:solidFill>
                  <a:srgbClr val="C00000"/>
                </a:solidFill>
              </a:rPr>
              <a:t>ogni volta che dormivo.” </a:t>
            </a:r>
            <a:endParaRPr lang="it-IT" sz="5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5600" dirty="0" smtClean="0"/>
              <a:t>“Quasi </a:t>
            </a:r>
            <a:r>
              <a:rPr lang="it-IT" sz="5600" dirty="0"/>
              <a:t>quasi glielo dico</a:t>
            </a:r>
          </a:p>
          <a:p>
            <a:pPr marL="0" indent="0">
              <a:buNone/>
            </a:pPr>
            <a:r>
              <a:rPr lang="it-IT" sz="5600" dirty="0"/>
              <a:t> e lo invito qui con me,</a:t>
            </a:r>
          </a:p>
          <a:p>
            <a:pPr marL="0" indent="0">
              <a:buNone/>
            </a:pPr>
            <a:r>
              <a:rPr lang="it-IT" sz="5600" dirty="0"/>
              <a:t> se mi stringo un pochettino </a:t>
            </a:r>
          </a:p>
          <a:p>
            <a:pPr marL="0" indent="0">
              <a:buNone/>
            </a:pPr>
            <a:r>
              <a:rPr lang="it-IT" sz="5600" dirty="0">
                <a:solidFill>
                  <a:srgbClr val="9921AD"/>
                </a:solidFill>
              </a:rPr>
              <a:t>per due amici il posto c’è</a:t>
            </a:r>
            <a:r>
              <a:rPr lang="it-IT" sz="5600" dirty="0"/>
              <a:t>.” </a:t>
            </a:r>
          </a:p>
          <a:p>
            <a:endParaRPr lang="it-IT" sz="5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7114" y="476672"/>
            <a:ext cx="4041775" cy="6397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rifletto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489268" y="1084292"/>
            <a:ext cx="4041775" cy="4154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Il </a:t>
            </a:r>
            <a:r>
              <a:rPr lang="it-IT" sz="1800" dirty="0">
                <a:solidFill>
                  <a:schemeClr val="accent2">
                    <a:lumMod val="75000"/>
                  </a:schemeClr>
                </a:solidFill>
              </a:rPr>
              <a:t>testo poetico </a:t>
            </a:r>
            <a:r>
              <a:rPr lang="it-IT" sz="1800" dirty="0"/>
              <a:t>è scritto in </a:t>
            </a:r>
            <a:r>
              <a:rPr lang="it-IT" sz="1800" dirty="0">
                <a:solidFill>
                  <a:srgbClr val="C00000"/>
                </a:solidFill>
              </a:rPr>
              <a:t>versi, </a:t>
            </a:r>
            <a:r>
              <a:rPr lang="it-IT" sz="1800" dirty="0"/>
              <a:t>che sono le righe di testo </a:t>
            </a:r>
            <a:r>
              <a:rPr lang="it-IT" sz="1800"/>
              <a:t>della </a:t>
            </a:r>
            <a:r>
              <a:rPr lang="it-IT" sz="1800" smtClean="0"/>
              <a:t>poesia, </a:t>
            </a:r>
            <a:r>
              <a:rPr lang="it-IT" sz="1800" dirty="0"/>
              <a:t>di lunghezza simile o diversa</a:t>
            </a:r>
          </a:p>
        </p:txBody>
      </p:sp>
      <p:sp>
        <p:nvSpPr>
          <p:cNvPr id="7" name="Rettangolo 6"/>
          <p:cNvSpPr/>
          <p:nvPr/>
        </p:nvSpPr>
        <p:spPr>
          <a:xfrm>
            <a:off x="4860032" y="2276872"/>
            <a:ext cx="33279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Una poesia è </a:t>
            </a:r>
            <a:r>
              <a:rPr lang="it-IT" sz="1600" dirty="0" smtClean="0"/>
              <a:t>in </a:t>
            </a:r>
            <a:r>
              <a:rPr lang="it-IT" sz="1600" dirty="0" smtClean="0">
                <a:solidFill>
                  <a:srgbClr val="00B050"/>
                </a:solidFill>
              </a:rPr>
              <a:t>rima </a:t>
            </a:r>
            <a:r>
              <a:rPr lang="it-IT" sz="1600" dirty="0" smtClean="0"/>
              <a:t> quando </a:t>
            </a:r>
            <a:r>
              <a:rPr lang="it-IT" sz="1600" dirty="0"/>
              <a:t>due versi finiscono con parole che hanno lo stesso </a:t>
            </a:r>
            <a:r>
              <a:rPr lang="it-IT" sz="1600" dirty="0">
                <a:solidFill>
                  <a:srgbClr val="00B050"/>
                </a:solidFill>
              </a:rPr>
              <a:t>suono</a:t>
            </a:r>
            <a:r>
              <a:rPr lang="it-IT" sz="1600" dirty="0"/>
              <a:t>. </a:t>
            </a:r>
            <a:endParaRPr lang="it-IT" sz="1600" dirty="0" smtClean="0"/>
          </a:p>
          <a:p>
            <a:r>
              <a:rPr lang="it-IT" sz="1600" dirty="0" smtClean="0"/>
              <a:t>Quando </a:t>
            </a:r>
            <a:r>
              <a:rPr lang="it-IT" sz="1600" dirty="0"/>
              <a:t>i versi di una poesia non terminano con parole in rima si dice che sono </a:t>
            </a:r>
            <a:r>
              <a:rPr lang="it-IT" sz="1600" dirty="0" smtClean="0"/>
              <a:t>liberi.</a:t>
            </a:r>
            <a:r>
              <a:rPr lang="it-IT" sz="1600" dirty="0"/>
              <a:t> 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/>
              <a:t>Un </a:t>
            </a:r>
            <a:r>
              <a:rPr lang="it-IT" sz="1600" dirty="0"/>
              <a:t>gruppo di versi forma una </a:t>
            </a:r>
            <a:r>
              <a:rPr lang="it-IT" sz="1600" dirty="0">
                <a:solidFill>
                  <a:srgbClr val="FF0000"/>
                </a:solidFill>
              </a:rPr>
              <a:t>strofa</a:t>
            </a:r>
            <a:r>
              <a:rPr lang="it-IT" sz="1600" dirty="0"/>
              <a:t>. Tra una strofa e l’altra c’è sempre uno spazio bianco. </a:t>
            </a:r>
          </a:p>
          <a:p>
            <a:endParaRPr lang="it-IT" sz="1600" dirty="0">
              <a:solidFill>
                <a:srgbClr val="FFFF00"/>
              </a:solidFill>
            </a:endParaRPr>
          </a:p>
          <a:p>
            <a:r>
              <a:rPr lang="it-IT" sz="1600" dirty="0" smtClean="0"/>
              <a:t>Il </a:t>
            </a:r>
            <a:r>
              <a:rPr lang="it-IT" sz="1600" dirty="0"/>
              <a:t>poeta comunica </a:t>
            </a:r>
            <a:r>
              <a:rPr lang="it-IT" sz="1600" dirty="0">
                <a:solidFill>
                  <a:srgbClr val="9921AD"/>
                </a:solidFill>
              </a:rPr>
              <a:t>emozioni</a:t>
            </a:r>
            <a:r>
              <a:rPr lang="it-IT" sz="1600" dirty="0"/>
              <a:t>, </a:t>
            </a:r>
            <a:r>
              <a:rPr lang="it-IT" sz="1600" dirty="0">
                <a:solidFill>
                  <a:srgbClr val="9921AD"/>
                </a:solidFill>
              </a:rPr>
              <a:t>sentimenti, pensieri particolari</a:t>
            </a:r>
            <a:r>
              <a:rPr lang="it-IT" sz="1600" dirty="0"/>
              <a:t>, </a:t>
            </a:r>
            <a:r>
              <a:rPr lang="it-IT" sz="1600" dirty="0">
                <a:solidFill>
                  <a:srgbClr val="9921AD"/>
                </a:solidFill>
              </a:rPr>
              <a:t>fenomeni naturali</a:t>
            </a:r>
            <a:r>
              <a:rPr lang="it-IT" sz="1600" dirty="0"/>
              <a:t>, </a:t>
            </a:r>
            <a:r>
              <a:rPr lang="it-IT" sz="1600" dirty="0" smtClean="0"/>
              <a:t>attraverso </a:t>
            </a:r>
            <a:r>
              <a:rPr lang="it-IT" sz="1600" dirty="0"/>
              <a:t>il ritmo, la musicalità dei versi, </a:t>
            </a:r>
            <a:r>
              <a:rPr lang="it-IT" sz="1600" dirty="0" smtClean="0"/>
              <a:t>suoni e </a:t>
            </a:r>
            <a:r>
              <a:rPr lang="it-IT" sz="1600" dirty="0"/>
              <a:t>le immagini speciali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3707904" y="1628800"/>
            <a:ext cx="155448" cy="3578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6865" y="908720"/>
            <a:ext cx="6059431" cy="720080"/>
          </a:xfrm>
        </p:spPr>
        <p:txBody>
          <a:bodyPr>
            <a:normAutofit fontScale="90000"/>
          </a:bodyPr>
          <a:lstStyle/>
          <a:p>
            <a:r>
              <a:rPr lang="it-IT" sz="2200" dirty="0">
                <a:solidFill>
                  <a:schemeClr val="accent2"/>
                </a:solidFill>
              </a:rPr>
              <a:t>CHE COSA RENDE UN TESTO POETICO </a:t>
            </a:r>
            <a:r>
              <a:rPr lang="it-IT" sz="2200" dirty="0" smtClean="0">
                <a:solidFill>
                  <a:schemeClr val="accent2"/>
                </a:solidFill>
              </a:rPr>
              <a:t>TALE</a:t>
            </a:r>
            <a:r>
              <a:rPr lang="it-IT" dirty="0" smtClean="0">
                <a:solidFill>
                  <a:schemeClr val="accent2"/>
                </a:solidFill>
              </a:rPr>
              <a:t>?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0" y="3068960"/>
            <a:ext cx="4032448" cy="3057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800" dirty="0" smtClean="0"/>
              <a:t> </a:t>
            </a:r>
            <a:r>
              <a:rPr lang="it-IT" sz="1800" dirty="0"/>
              <a:t>Filastrocca per </a:t>
            </a:r>
            <a:r>
              <a:rPr lang="it-IT" sz="1800" dirty="0">
                <a:solidFill>
                  <a:srgbClr val="FFC000"/>
                </a:solidFill>
              </a:rPr>
              <a:t>giocare</a:t>
            </a:r>
            <a:r>
              <a:rPr lang="it-IT" sz="1800" dirty="0"/>
              <a:t> </a:t>
            </a:r>
            <a:r>
              <a:rPr lang="it-IT" sz="1800" dirty="0" smtClean="0"/>
              <a:t>       A</a:t>
            </a:r>
          </a:p>
          <a:p>
            <a:pPr marL="0" indent="0">
              <a:buNone/>
            </a:pPr>
            <a:r>
              <a:rPr lang="it-IT" sz="1800" dirty="0" smtClean="0"/>
              <a:t>con </a:t>
            </a:r>
            <a:r>
              <a:rPr lang="it-IT" sz="1800" dirty="0"/>
              <a:t>le onde in riva al </a:t>
            </a:r>
            <a:r>
              <a:rPr lang="it-IT" sz="1800" dirty="0" smtClean="0">
                <a:solidFill>
                  <a:srgbClr val="FFC000"/>
                </a:solidFill>
              </a:rPr>
              <a:t>mare </a:t>
            </a:r>
            <a:r>
              <a:rPr lang="it-IT" sz="1800" dirty="0" smtClean="0"/>
              <a:t>  A</a:t>
            </a:r>
          </a:p>
          <a:p>
            <a:pPr marL="0" indent="0">
              <a:buNone/>
            </a:pPr>
            <a:r>
              <a:rPr lang="it-IT" sz="1800" dirty="0" smtClean="0"/>
              <a:t> </a:t>
            </a:r>
            <a:r>
              <a:rPr lang="it-IT" sz="1800" dirty="0"/>
              <a:t>con la luna e con le </a:t>
            </a:r>
            <a:r>
              <a:rPr lang="it-IT" sz="1800" dirty="0" smtClean="0">
                <a:solidFill>
                  <a:srgbClr val="00B050"/>
                </a:solidFill>
              </a:rPr>
              <a:t>stelle </a:t>
            </a:r>
            <a:r>
              <a:rPr lang="it-IT" sz="1800" dirty="0" smtClean="0"/>
              <a:t>   B</a:t>
            </a:r>
          </a:p>
          <a:p>
            <a:pPr marL="0" indent="0">
              <a:buNone/>
            </a:pPr>
            <a:r>
              <a:rPr lang="it-IT" sz="1800" dirty="0" smtClean="0"/>
              <a:t> </a:t>
            </a:r>
            <a:r>
              <a:rPr lang="it-IT" sz="1800" dirty="0"/>
              <a:t>con il fuoco e le </a:t>
            </a:r>
            <a:r>
              <a:rPr lang="it-IT" sz="1800" dirty="0" smtClean="0">
                <a:solidFill>
                  <a:srgbClr val="00B050"/>
                </a:solidFill>
              </a:rPr>
              <a:t>frittelle </a:t>
            </a:r>
            <a:r>
              <a:rPr lang="it-IT" sz="1800" dirty="0" smtClean="0"/>
              <a:t>       B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15658" y="2276871"/>
            <a:ext cx="2536798" cy="3849291"/>
          </a:xfrm>
        </p:spPr>
        <p:txBody>
          <a:bodyPr>
            <a:normAutofit fontScale="62500" lnSpcReduction="20000"/>
          </a:bodyPr>
          <a:lstStyle/>
          <a:p>
            <a:r>
              <a:rPr lang="it-IT" sz="2000" dirty="0"/>
              <a:t> I testi poetici sono le uniche composizioni letterarie ad avere due particolari caratteristiche: </a:t>
            </a:r>
            <a:r>
              <a:rPr lang="it-IT" sz="2000" dirty="0">
                <a:solidFill>
                  <a:srgbClr val="FF0000"/>
                </a:solidFill>
              </a:rPr>
              <a:t>Le rime e le figure </a:t>
            </a:r>
            <a:r>
              <a:rPr lang="it-IT" sz="2000" dirty="0" smtClean="0">
                <a:solidFill>
                  <a:srgbClr val="FF0000"/>
                </a:solidFill>
              </a:rPr>
              <a:t>retoriche</a:t>
            </a:r>
          </a:p>
          <a:p>
            <a:endParaRPr lang="it-IT" sz="2000" dirty="0" smtClean="0"/>
          </a:p>
          <a:p>
            <a:r>
              <a:rPr lang="it-IT" sz="2000" dirty="0"/>
              <a:t> La rima è la ripetizione di suoni uguali in due o più parole a fine verso. 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Quante </a:t>
            </a:r>
            <a:r>
              <a:rPr lang="it-IT" sz="2000" dirty="0"/>
              <a:t>tipologie di rime esistono? </a:t>
            </a:r>
            <a:r>
              <a:rPr lang="it-IT" sz="2000" dirty="0" smtClean="0"/>
              <a:t>                               </a:t>
            </a:r>
            <a:endParaRPr lang="it-IT" sz="2000" dirty="0"/>
          </a:p>
          <a:p>
            <a:r>
              <a:rPr lang="it-IT" sz="2000" dirty="0" smtClean="0"/>
              <a:t> - </a:t>
            </a:r>
            <a:r>
              <a:rPr lang="it-IT" sz="2000" dirty="0" smtClean="0">
                <a:solidFill>
                  <a:srgbClr val="00B050"/>
                </a:solidFill>
              </a:rPr>
              <a:t>Rima </a:t>
            </a:r>
            <a:r>
              <a:rPr lang="it-IT" sz="2000" dirty="0">
                <a:solidFill>
                  <a:srgbClr val="00B050"/>
                </a:solidFill>
              </a:rPr>
              <a:t>baciata </a:t>
            </a:r>
            <a:r>
              <a:rPr lang="it-IT" sz="2000" dirty="0" smtClean="0">
                <a:solidFill>
                  <a:srgbClr val="00B050"/>
                </a:solidFill>
              </a:rPr>
              <a:t> </a:t>
            </a:r>
            <a:r>
              <a:rPr lang="it-IT" sz="2000" dirty="0" smtClean="0"/>
              <a:t>- </a:t>
            </a:r>
            <a:r>
              <a:rPr lang="it-IT" sz="2000" dirty="0" smtClean="0">
                <a:solidFill>
                  <a:srgbClr val="7030A0"/>
                </a:solidFill>
              </a:rPr>
              <a:t>Rima alternata</a:t>
            </a:r>
            <a:r>
              <a:rPr lang="it-IT" sz="2000" dirty="0" smtClean="0"/>
              <a:t>  - </a:t>
            </a:r>
            <a:r>
              <a:rPr lang="it-IT" sz="2000" dirty="0" smtClean="0">
                <a:solidFill>
                  <a:srgbClr val="FFC000"/>
                </a:solidFill>
              </a:rPr>
              <a:t>Rima </a:t>
            </a:r>
            <a:r>
              <a:rPr lang="it-IT" sz="2000" dirty="0">
                <a:solidFill>
                  <a:srgbClr val="FFC000"/>
                </a:solidFill>
              </a:rPr>
              <a:t>incrociata </a:t>
            </a:r>
            <a:endParaRPr lang="it-IT" sz="2000" dirty="0" smtClean="0">
              <a:solidFill>
                <a:srgbClr val="FFC000"/>
              </a:solidFill>
            </a:endParaRPr>
          </a:p>
          <a:p>
            <a:r>
              <a:rPr lang="it-IT" sz="2000" dirty="0"/>
              <a:t>-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00B0F0"/>
                </a:solidFill>
              </a:rPr>
              <a:t>Rima incatenata</a:t>
            </a:r>
          </a:p>
          <a:p>
            <a:endParaRPr lang="it-IT" sz="2000" dirty="0"/>
          </a:p>
          <a:p>
            <a:r>
              <a:rPr lang="it-IT" sz="2000" dirty="0" smtClean="0"/>
              <a:t>Rima </a:t>
            </a:r>
            <a:r>
              <a:rPr lang="it-IT" sz="2000" dirty="0"/>
              <a:t>baciata Si ha quando due versi di seguito finiscono con lo stesso suono e lo schema è AABB </a:t>
            </a:r>
            <a:endParaRPr lang="it-IT" sz="2000" dirty="0" smtClean="0"/>
          </a:p>
          <a:p>
            <a:endParaRPr lang="it-IT" sz="1600" dirty="0" smtClean="0"/>
          </a:p>
          <a:p>
            <a:endParaRPr lang="it-IT" sz="1600" dirty="0"/>
          </a:p>
        </p:txBody>
      </p:sp>
      <p:sp>
        <p:nvSpPr>
          <p:cNvPr id="6" name="Parentesi graffa chiusa 5"/>
          <p:cNvSpPr/>
          <p:nvPr/>
        </p:nvSpPr>
        <p:spPr>
          <a:xfrm>
            <a:off x="3552456" y="4293096"/>
            <a:ext cx="155448" cy="1833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0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accent4"/>
                </a:solidFill>
              </a:rPr>
              <a:t>Ma </a:t>
            </a:r>
            <a:r>
              <a:rPr lang="it-IT" sz="2000" dirty="0">
                <a:solidFill>
                  <a:schemeClr val="accent4"/>
                </a:solidFill>
              </a:rPr>
              <a:t>dimmi un po’, Noè </a:t>
            </a:r>
          </a:p>
          <a:p>
            <a:pPr marL="0" indent="0">
              <a:buNone/>
            </a:pPr>
            <a:r>
              <a:rPr lang="it-IT" sz="2000" dirty="0" smtClean="0"/>
              <a:t> Ma </a:t>
            </a:r>
            <a:r>
              <a:rPr lang="it-IT" sz="2000" dirty="0"/>
              <a:t>dimmi un po’, </a:t>
            </a:r>
            <a:r>
              <a:rPr lang="it-IT" sz="2000" dirty="0" smtClean="0">
                <a:solidFill>
                  <a:srgbClr val="FF0000"/>
                </a:solidFill>
              </a:rPr>
              <a:t>Noè </a:t>
            </a:r>
            <a:r>
              <a:rPr lang="it-IT" sz="2000" dirty="0" smtClean="0"/>
              <a:t>     </a:t>
            </a:r>
            <a:r>
              <a:rPr lang="it-IT" sz="2000" dirty="0"/>
              <a:t>A 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chi </a:t>
            </a:r>
            <a:r>
              <a:rPr lang="it-IT" sz="2000" dirty="0"/>
              <a:t>te lo fece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smtClean="0">
                <a:solidFill>
                  <a:srgbClr val="00B050"/>
                </a:solidFill>
              </a:rPr>
              <a:t>fare                </a:t>
            </a:r>
            <a:r>
              <a:rPr lang="it-IT" sz="2000" dirty="0"/>
              <a:t>B 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di </a:t>
            </a:r>
            <a:r>
              <a:rPr lang="it-IT" sz="2000" dirty="0"/>
              <a:t>portar via con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te             </a:t>
            </a:r>
            <a:r>
              <a:rPr lang="it-IT" sz="2000" dirty="0" smtClean="0"/>
              <a:t>A</a:t>
            </a:r>
          </a:p>
          <a:p>
            <a:pPr marL="0" indent="0">
              <a:buNone/>
            </a:pPr>
            <a:r>
              <a:rPr lang="it-IT" sz="2000" dirty="0" smtClean="0"/>
              <a:t>le </a:t>
            </a:r>
            <a:r>
              <a:rPr lang="it-IT" sz="2000" dirty="0"/>
              <a:t>mosche e le </a:t>
            </a:r>
            <a:r>
              <a:rPr lang="it-IT" sz="2000" dirty="0">
                <a:solidFill>
                  <a:srgbClr val="00B050"/>
                </a:solidFill>
              </a:rPr>
              <a:t>zanzare</a:t>
            </a:r>
            <a:r>
              <a:rPr lang="it-IT" sz="2000" dirty="0" smtClean="0"/>
              <a:t>?     </a:t>
            </a:r>
            <a:r>
              <a:rPr lang="it-IT" sz="2000" dirty="0"/>
              <a:t>B </a:t>
            </a: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>
                <a:solidFill>
                  <a:srgbClr val="0070C0"/>
                </a:solidFill>
              </a:rPr>
              <a:t>La </a:t>
            </a:r>
            <a:r>
              <a:rPr lang="it-IT" sz="2000" dirty="0">
                <a:solidFill>
                  <a:srgbClr val="0070C0"/>
                </a:solidFill>
              </a:rPr>
              <a:t>bimba dai capelli </a:t>
            </a:r>
            <a:r>
              <a:rPr lang="it-IT" sz="2000" dirty="0" smtClean="0">
                <a:solidFill>
                  <a:srgbClr val="0070C0"/>
                </a:solidFill>
              </a:rPr>
              <a:t>neri</a:t>
            </a:r>
          </a:p>
          <a:p>
            <a:pPr marL="0" indent="0">
              <a:buNone/>
            </a:pPr>
            <a:r>
              <a:rPr lang="it-IT" sz="2000" dirty="0" smtClean="0"/>
              <a:t> </a:t>
            </a:r>
            <a:r>
              <a:rPr lang="it-IT" sz="2000" dirty="0"/>
              <a:t>La bella bimba dai capelli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dirty="0" smtClean="0">
                <a:solidFill>
                  <a:srgbClr val="7030A0"/>
                </a:solidFill>
              </a:rPr>
              <a:t>neri</a:t>
            </a:r>
            <a:r>
              <a:rPr lang="it-IT" sz="2000" dirty="0" smtClean="0"/>
              <a:t>           A</a:t>
            </a:r>
          </a:p>
          <a:p>
            <a:pPr marL="0" indent="0">
              <a:buNone/>
            </a:pPr>
            <a:r>
              <a:rPr lang="it-IT" sz="2000" dirty="0" smtClean="0"/>
              <a:t> </a:t>
            </a:r>
            <a:r>
              <a:rPr lang="it-IT" sz="2000" dirty="0"/>
              <a:t>è là sul prato e parla </a:t>
            </a:r>
            <a:r>
              <a:rPr lang="it-IT" sz="2000" dirty="0" smtClean="0"/>
              <a:t>e gioca al </a:t>
            </a:r>
            <a:r>
              <a:rPr lang="it-IT" sz="2000" dirty="0" smtClean="0">
                <a:solidFill>
                  <a:srgbClr val="FFC000"/>
                </a:solidFill>
              </a:rPr>
              <a:t>sole</a:t>
            </a:r>
            <a:r>
              <a:rPr lang="it-IT" sz="2000" dirty="0" smtClean="0"/>
              <a:t>  B </a:t>
            </a:r>
          </a:p>
          <a:p>
            <a:pPr marL="0" indent="0">
              <a:buNone/>
            </a:pPr>
            <a:r>
              <a:rPr lang="it-IT" sz="2000" dirty="0" smtClean="0"/>
              <a:t>Io </a:t>
            </a:r>
            <a:r>
              <a:rPr lang="it-IT" sz="2000" dirty="0"/>
              <a:t>so quei giochi e so quelle </a:t>
            </a:r>
            <a:r>
              <a:rPr lang="it-IT" sz="2000" dirty="0">
                <a:solidFill>
                  <a:srgbClr val="FFC000"/>
                </a:solidFill>
              </a:rPr>
              <a:t>parole</a:t>
            </a:r>
            <a:r>
              <a:rPr lang="it-IT" sz="2000" dirty="0" smtClean="0"/>
              <a:t>;   </a:t>
            </a:r>
            <a:r>
              <a:rPr lang="it-IT" sz="2000" dirty="0"/>
              <a:t>B 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rido </a:t>
            </a:r>
            <a:r>
              <a:rPr lang="it-IT" sz="2000" dirty="0"/>
              <a:t>quel riso e penso quei </a:t>
            </a:r>
            <a:r>
              <a:rPr lang="it-IT" sz="2000" dirty="0">
                <a:solidFill>
                  <a:srgbClr val="7030A0"/>
                </a:solidFill>
              </a:rPr>
              <a:t>pensieri</a:t>
            </a:r>
            <a:r>
              <a:rPr lang="it-IT" sz="2000" dirty="0" smtClean="0">
                <a:solidFill>
                  <a:srgbClr val="7030A0"/>
                </a:solidFill>
              </a:rPr>
              <a:t>.  </a:t>
            </a:r>
            <a:r>
              <a:rPr lang="it-IT" sz="2000" dirty="0" smtClean="0">
                <a:solidFill>
                  <a:schemeClr val="tx1"/>
                </a:solidFill>
              </a:rPr>
              <a:t>A</a:t>
            </a:r>
            <a:r>
              <a:rPr lang="it-IT" sz="2000" dirty="0" smtClean="0"/>
              <a:t> </a:t>
            </a:r>
          </a:p>
          <a:p>
            <a:pPr marL="0" indent="0">
              <a:buNone/>
            </a:pPr>
            <a:r>
              <a:rPr lang="it-IT" sz="2000" dirty="0" smtClean="0"/>
              <a:t>Son </a:t>
            </a:r>
            <a:r>
              <a:rPr lang="it-IT" sz="2000" dirty="0"/>
              <a:t>io la bimba dai capelli </a:t>
            </a:r>
            <a:r>
              <a:rPr lang="it-IT" sz="2000" dirty="0" smtClean="0"/>
              <a:t>neri      </a:t>
            </a:r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/>
          <a:lstStyle/>
          <a:p>
            <a:r>
              <a:rPr lang="it-IT" sz="1600" dirty="0">
                <a:solidFill>
                  <a:srgbClr val="FF0000"/>
                </a:solidFill>
              </a:rPr>
              <a:t>Rima alternata </a:t>
            </a:r>
            <a:endParaRPr lang="it-IT" sz="1600" dirty="0" smtClean="0">
              <a:solidFill>
                <a:srgbClr val="FF0000"/>
              </a:solidFill>
            </a:endParaRPr>
          </a:p>
          <a:p>
            <a:r>
              <a:rPr lang="it-IT" sz="1600" dirty="0" smtClean="0"/>
              <a:t>Si </a:t>
            </a:r>
            <a:r>
              <a:rPr lang="it-IT" sz="1600" dirty="0"/>
              <a:t>ha quando il primo verso fa rima con il terzo e il secondo con il quarto </a:t>
            </a:r>
            <a:r>
              <a:rPr lang="it-IT" sz="1600" dirty="0" smtClean="0"/>
              <a:t>è lo </a:t>
            </a:r>
            <a:r>
              <a:rPr lang="it-IT" sz="1600" dirty="0"/>
              <a:t>schema è </a:t>
            </a:r>
            <a:r>
              <a:rPr lang="it-IT" sz="1600" dirty="0" smtClean="0"/>
              <a:t>ABAB</a:t>
            </a:r>
          </a:p>
          <a:p>
            <a:endParaRPr lang="it-IT" sz="1600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</a:t>
            </a:r>
            <a:r>
              <a:rPr lang="it-IT" sz="1600" dirty="0">
                <a:solidFill>
                  <a:srgbClr val="0070C0"/>
                </a:solidFill>
              </a:rPr>
              <a:t>Rima incrociata </a:t>
            </a:r>
            <a:endParaRPr lang="it-IT" sz="1600" dirty="0" smtClean="0">
              <a:solidFill>
                <a:srgbClr val="0070C0"/>
              </a:solidFill>
            </a:endParaRPr>
          </a:p>
          <a:p>
            <a:r>
              <a:rPr lang="it-IT" sz="1600" dirty="0" smtClean="0"/>
              <a:t>   </a:t>
            </a:r>
            <a:r>
              <a:rPr lang="it-IT" sz="1600" dirty="0"/>
              <a:t>Si ha quando due versi rimano tra loro ma sono separati da altri due in rima baciata e lo schema è ABBA </a:t>
            </a:r>
            <a:endParaRPr lang="it-IT" sz="1600" dirty="0" smtClean="0"/>
          </a:p>
          <a:p>
            <a:endParaRPr lang="it-IT" dirty="0"/>
          </a:p>
        </p:txBody>
      </p:sp>
      <p:sp>
        <p:nvSpPr>
          <p:cNvPr id="2" name="Parentesi graffa chiusa 1"/>
          <p:cNvSpPr/>
          <p:nvPr/>
        </p:nvSpPr>
        <p:spPr>
          <a:xfrm>
            <a:off x="3347864" y="1196752"/>
            <a:ext cx="155448" cy="914400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chiusa 5"/>
          <p:cNvSpPr/>
          <p:nvPr/>
        </p:nvSpPr>
        <p:spPr>
          <a:xfrm>
            <a:off x="3563888" y="3429000"/>
            <a:ext cx="144016" cy="936104"/>
          </a:xfrm>
          <a:prstGeom prst="rightBrace">
            <a:avLst>
              <a:gd name="adj1" fmla="val 20722"/>
              <a:gd name="adj2" fmla="val 5000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Cosa sono le figure retoriche ?</a:t>
            </a:r>
            <a:br>
              <a:rPr lang="it-IT" sz="3600" dirty="0" smtClean="0">
                <a:solidFill>
                  <a:srgbClr val="C00000"/>
                </a:solidFill>
              </a:rPr>
            </a:br>
            <a:r>
              <a:rPr lang="it-IT" sz="2200" dirty="0" smtClean="0"/>
              <a:t>Sono l’insieme di parole combinate in modo insolito, che l’autore di un testo poetico usa per trasmettere il suo messaggio</a:t>
            </a: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364829"/>
            <a:ext cx="8229600" cy="3728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Quante sono le figure retoriche? </a:t>
            </a:r>
            <a:endParaRPr lang="it-IT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smtClean="0"/>
              <a:t>Sono </a:t>
            </a:r>
            <a:r>
              <a:rPr lang="it-IT" sz="2400" dirty="0"/>
              <a:t>tantissime, ma ne consideriamo 5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Similitudine</a:t>
            </a:r>
            <a:r>
              <a:rPr lang="it-IT" sz="2400" dirty="0" smtClean="0"/>
              <a:t> </a:t>
            </a:r>
            <a:r>
              <a:rPr lang="it-IT" sz="2400" dirty="0"/>
              <a:t>– </a:t>
            </a:r>
            <a:r>
              <a:rPr lang="it-IT" sz="2400" dirty="0">
                <a:solidFill>
                  <a:srgbClr val="9921AD"/>
                </a:solidFill>
              </a:rPr>
              <a:t>Metafora </a:t>
            </a:r>
            <a:r>
              <a:rPr lang="it-IT" sz="2400" dirty="0"/>
              <a:t>– </a:t>
            </a:r>
            <a:r>
              <a:rPr lang="it-IT" sz="2400" dirty="0">
                <a:solidFill>
                  <a:srgbClr val="00B050"/>
                </a:solidFill>
              </a:rPr>
              <a:t>Personificazione</a:t>
            </a:r>
            <a:r>
              <a:rPr lang="it-IT" sz="2400" dirty="0"/>
              <a:t> – </a:t>
            </a:r>
            <a:r>
              <a:rPr lang="it-IT" sz="2400" dirty="0">
                <a:solidFill>
                  <a:srgbClr val="00B0F0"/>
                </a:solidFill>
              </a:rPr>
              <a:t>Onomatopea</a:t>
            </a:r>
            <a:r>
              <a:rPr lang="it-IT" sz="2400" dirty="0"/>
              <a:t> </a:t>
            </a:r>
            <a:r>
              <a:rPr lang="it-IT" sz="2400" dirty="0" smtClean="0"/>
              <a:t>–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Calligramma</a:t>
            </a:r>
          </a:p>
        </p:txBody>
      </p:sp>
    </p:spTree>
    <p:extLst>
      <p:ext uri="{BB962C8B-B14F-4D97-AF65-F5344CB8AC3E}">
        <p14:creationId xmlns:p14="http://schemas.microsoft.com/office/powerpoint/2010/main" val="12103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587" y="310344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SIMILITUDINE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8085584" cy="481399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it-IT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Spesso i poeti per creare immagini suggestive inseriscono nella poesia similitudini o paragoni, cioè confrontano due elementi diversi che hanno caratteristiche in comune. Le similitudini sono sempre introdotte da una di queste parole: 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smtClean="0">
                <a:solidFill>
                  <a:prstClr val="black"/>
                </a:solidFill>
              </a:rPr>
              <a:t>                              </a:t>
            </a:r>
            <a:r>
              <a:rPr lang="it-IT" sz="2400" dirty="0" smtClean="0">
                <a:solidFill>
                  <a:srgbClr val="9921AD"/>
                </a:solidFill>
              </a:rPr>
              <a:t>COME</a:t>
            </a:r>
            <a:r>
              <a:rPr lang="it-IT" sz="2400" dirty="0" smtClean="0">
                <a:solidFill>
                  <a:prstClr val="black"/>
                </a:solidFill>
              </a:rPr>
              <a:t>                      </a:t>
            </a:r>
            <a:r>
              <a:rPr lang="it-IT" sz="2400" dirty="0" smtClean="0">
                <a:solidFill>
                  <a:srgbClr val="7030A0"/>
                </a:solidFill>
              </a:rPr>
              <a:t>SEMBRA</a:t>
            </a:r>
            <a:r>
              <a:rPr lang="it-IT" sz="2400" dirty="0" smtClean="0">
                <a:solidFill>
                  <a:prstClr val="black"/>
                </a:solidFill>
              </a:rPr>
              <a:t>     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smtClean="0">
                <a:solidFill>
                  <a:prstClr val="black"/>
                </a:solidFill>
              </a:rPr>
              <a:t>                 </a:t>
            </a:r>
            <a:r>
              <a:rPr lang="it-IT" sz="2400" dirty="0" smtClean="0">
                <a:solidFill>
                  <a:srgbClr val="00B0F0"/>
                </a:solidFill>
              </a:rPr>
              <a:t> SIMILE                   </a:t>
            </a:r>
            <a:r>
              <a:rPr lang="it-IT" sz="2400" dirty="0" smtClean="0">
                <a:solidFill>
                  <a:srgbClr val="C00000"/>
                </a:solidFill>
              </a:rPr>
              <a:t>È </a:t>
            </a:r>
            <a:r>
              <a:rPr lang="it-IT" sz="2400" dirty="0">
                <a:solidFill>
                  <a:srgbClr val="C00000"/>
                </a:solidFill>
              </a:rPr>
              <a:t>SIMILE </a:t>
            </a:r>
            <a:r>
              <a:rPr lang="it-IT" sz="2400" dirty="0" smtClean="0">
                <a:solidFill>
                  <a:srgbClr val="C00000"/>
                </a:solidFill>
              </a:rPr>
              <a:t>A                </a:t>
            </a:r>
            <a:r>
              <a:rPr lang="it-IT" sz="2400" dirty="0" smtClean="0">
                <a:solidFill>
                  <a:srgbClr val="FFC000"/>
                </a:solidFill>
              </a:rPr>
              <a:t>PARE</a:t>
            </a:r>
          </a:p>
          <a:p>
            <a:pPr marL="0" lvl="0" indent="0">
              <a:buNone/>
            </a:pPr>
            <a:r>
              <a:rPr lang="it-IT" sz="24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endParaRPr lang="it-IT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it-IT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it-IT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it-IT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>
                <a:solidFill>
                  <a:prstClr val="black"/>
                </a:solidFill>
              </a:rPr>
              <a:t>Luigi è furbo</a:t>
            </a:r>
            <a:r>
              <a:rPr lang="it-IT" sz="2400" dirty="0">
                <a:solidFill>
                  <a:srgbClr val="9921AD"/>
                </a:solidFill>
              </a:rPr>
              <a:t> come </a:t>
            </a:r>
            <a:r>
              <a:rPr lang="it-IT" sz="2400" dirty="0">
                <a:solidFill>
                  <a:prstClr val="black"/>
                </a:solidFill>
              </a:rPr>
              <a:t>una volpe</a:t>
            </a:r>
          </a:p>
        </p:txBody>
      </p:sp>
      <p:pic>
        <p:nvPicPr>
          <p:cNvPr id="1026" name="Picture 2" descr="C:\Users\giuli\Desktop\bambin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3" y="3645024"/>
            <a:ext cx="176368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uli\Desktop\vol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509121"/>
            <a:ext cx="18722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3255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C0099"/>
                </a:solidFill>
              </a:rPr>
              <a:t>METAFORA</a:t>
            </a:r>
            <a:endParaRPr lang="it-IT" dirty="0">
              <a:solidFill>
                <a:srgbClr val="CC0099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56792"/>
            <a:ext cx="7903764" cy="505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La </a:t>
            </a:r>
            <a:r>
              <a:rPr lang="it-IT" sz="2800" dirty="0">
                <a:solidFill>
                  <a:srgbClr val="92D050"/>
                </a:solidFill>
              </a:rPr>
              <a:t>metafora</a:t>
            </a:r>
            <a:r>
              <a:rPr lang="it-IT" sz="2800" dirty="0"/>
              <a:t> è una </a:t>
            </a:r>
            <a:r>
              <a:rPr lang="it-IT" sz="2800" dirty="0">
                <a:solidFill>
                  <a:srgbClr val="00B050"/>
                </a:solidFill>
              </a:rPr>
              <a:t>similitudine abbreviata</a:t>
            </a:r>
            <a:r>
              <a:rPr lang="it-IT" sz="2800" dirty="0"/>
              <a:t>. Come la similitudine, mette a confronto due elementi diversi che hanno qualcosa in comune </a:t>
            </a:r>
            <a:r>
              <a:rPr lang="it-IT" sz="2800" dirty="0">
                <a:solidFill>
                  <a:srgbClr val="00B050"/>
                </a:solidFill>
              </a:rPr>
              <a:t>ma non usa le parole </a:t>
            </a:r>
            <a:r>
              <a:rPr lang="it-IT" sz="2800" dirty="0"/>
              <a:t>“sembra, come, pare, è simile a </a:t>
            </a:r>
            <a:r>
              <a:rPr lang="it-IT" sz="2800" dirty="0" err="1"/>
              <a:t>ecc</a:t>
            </a:r>
            <a:r>
              <a:rPr lang="it-IT" sz="2800" dirty="0"/>
              <a:t>” in questo modo </a:t>
            </a:r>
            <a:r>
              <a:rPr lang="it-IT" sz="2800" dirty="0" smtClean="0"/>
              <a:t>l’immagine poetica </a:t>
            </a:r>
            <a:r>
              <a:rPr lang="it-IT" sz="2800" dirty="0"/>
              <a:t>è ancora più </a:t>
            </a:r>
            <a:r>
              <a:rPr lang="it-IT" sz="2800" dirty="0" smtClean="0"/>
              <a:t>efficace.</a:t>
            </a:r>
          </a:p>
          <a:p>
            <a:pPr marL="0" indent="0">
              <a:buNone/>
            </a:pPr>
            <a:r>
              <a:rPr lang="it-IT" sz="2800" dirty="0" smtClean="0"/>
              <a:t>                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                  </a:t>
            </a:r>
            <a:r>
              <a:rPr lang="it-IT" sz="2800" dirty="0" smtClean="0">
                <a:solidFill>
                  <a:srgbClr val="CC0099"/>
                </a:solidFill>
              </a:rPr>
              <a:t>Luigi è proprio una volpe                                                                                                                                      </a:t>
            </a:r>
            <a:endParaRPr lang="it-IT" sz="2800" dirty="0">
              <a:solidFill>
                <a:srgbClr val="CC0099"/>
              </a:solidFill>
            </a:endParaRPr>
          </a:p>
        </p:txBody>
      </p:sp>
      <p:pic>
        <p:nvPicPr>
          <p:cNvPr id="2050" name="Picture 2" descr="C:\Users\giuli\Desktop\bambin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28336"/>
            <a:ext cx="1440160" cy="21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uli\Desktop\vol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283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3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PERSONIFICAZIONE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24744"/>
            <a:ext cx="8157592" cy="5452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Si ha quando si attribuiscono a oggetti , animali ed elementi della natura caratteristiche umane ( azioni, , sentimenti, pensieri )</a:t>
            </a:r>
          </a:p>
          <a:p>
            <a:pPr marL="0" indent="0">
              <a:buNone/>
            </a:pPr>
            <a:r>
              <a:rPr lang="it-IT" sz="2400" dirty="0" smtClean="0"/>
              <a:t>                                                              sorridere        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Respirare             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                                                           parlare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        sono azioni umane…</a:t>
            </a:r>
            <a:endParaRPr lang="it-IT" sz="2400" dirty="0"/>
          </a:p>
        </p:txBody>
      </p:sp>
      <p:pic>
        <p:nvPicPr>
          <p:cNvPr id="1026" name="Picture 2" descr="C:\Users\giuli\Desktop\l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2564904"/>
            <a:ext cx="2066925" cy="16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iuli\Desktop\scar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17716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iuli\Desktop\mm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1"/>
            <a:ext cx="1440160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46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362</TotalTime>
  <Words>817</Words>
  <Application>Microsoft Office PowerPoint</Application>
  <PresentationFormat>Presentazione su schermo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Organico</vt:lpstr>
      <vt:lpstr>IL TESTO POETICO</vt:lpstr>
      <vt:lpstr>La poesia che cos’è la poesia?</vt:lpstr>
      <vt:lpstr>COM’E? FATTO UN TESTO POETICO</vt:lpstr>
      <vt:lpstr>CHE COSA RENDE UN TESTO POETICO TALE?</vt:lpstr>
      <vt:lpstr>Presentazione standard di PowerPoint</vt:lpstr>
      <vt:lpstr>Cosa sono le figure retoriche ? Sono l’insieme di parole combinate in modo insolito, che l’autore di un testo poetico usa per trasmettere il suo messaggio</vt:lpstr>
      <vt:lpstr>SIMILITUDINE</vt:lpstr>
      <vt:lpstr>METAFORA</vt:lpstr>
      <vt:lpstr>PERSONIFICAZIONE</vt:lpstr>
      <vt:lpstr>ONOMATOPEE</vt:lpstr>
      <vt:lpstr>CALLIGRAMMA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uchcbacbucjb</dc:title>
  <dc:creator>Giulia D'onofrio</dc:creator>
  <cp:lastModifiedBy>Rosa Sposito</cp:lastModifiedBy>
  <cp:revision>56</cp:revision>
  <dcterms:created xsi:type="dcterms:W3CDTF">2020-10-25T13:09:32Z</dcterms:created>
  <dcterms:modified xsi:type="dcterms:W3CDTF">2020-11-13T16:52:56Z</dcterms:modified>
</cp:coreProperties>
</file>